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099">
          <p15:clr>
            <a:srgbClr val="000000"/>
          </p15:clr>
        </p15:guide>
        <p15:guide id="2" pos="2880">
          <p15:clr>
            <a:srgbClr val="000000"/>
          </p15:clr>
        </p15:guide>
      </p15:sldGuideLst>
    </p:ext>
    <p:ext uri="http://customooxmlschemas.google.com/">
      <go:slidesCustomData xmlns:go="http://customooxmlschemas.google.com/" r:id="rId40" roundtripDataSignature="AMtx7mhJBZV/fYRoVoWaQElq06gve83e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70A60E4-753D-44E5-A0D9-708753A63DB5}">
  <a:tblStyle styleId="{270A60E4-753D-44E5-A0D9-708753A63DB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4E8E8"/>
          </a:solidFill>
        </a:fill>
      </a:tcStyle>
    </a:wholeTbl>
    <a:band1H>
      <a:tcTxStyle/>
      <a:tcStyle>
        <a:fill>
          <a:solidFill>
            <a:srgbClr val="E8CFCF"/>
          </a:solidFill>
        </a:fill>
      </a:tcStyle>
    </a:band1H>
    <a:band2H>
      <a:tcTxStyle/>
    </a:band2H>
    <a:band1V>
      <a:tcTxStyle/>
      <a:tcStyle>
        <a:fill>
          <a:solidFill>
            <a:srgbClr val="E8CFCF"/>
          </a:solidFill>
        </a:fill>
      </a:tcStyle>
    </a:band1V>
    <a:band2V>
      <a:tcTxStyle/>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 styleId="{C4EDAD92-9D6C-48D2-8A90-25422C8E1D64}"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EF1E9D00-CFCB-4C91-98C7-FF6151F602FD}"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099"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11" name="Shape 11"/>
        <p:cNvGrpSpPr/>
        <p:nvPr/>
      </p:nvGrpSpPr>
      <p:grpSpPr>
        <a:xfrm>
          <a:off x="0" y="0"/>
          <a:ext cx="0" cy="0"/>
          <a:chOff x="0" y="0"/>
          <a:chExt cx="0" cy="0"/>
        </a:xfrm>
      </p:grpSpPr>
      <p:sp>
        <p:nvSpPr>
          <p:cNvPr id="12" name="Google Shape;12;p3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 name="Google Shape;13;p3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4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 name="Google Shape;76;p4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7" name="Shape 17"/>
        <p:cNvGrpSpPr/>
        <p:nvPr/>
      </p:nvGrpSpPr>
      <p:grpSpPr>
        <a:xfrm>
          <a:off x="0" y="0"/>
          <a:ext cx="0" cy="0"/>
          <a:chOff x="0" y="0"/>
          <a:chExt cx="0" cy="0"/>
        </a:xfrm>
      </p:grpSpPr>
      <p:sp>
        <p:nvSpPr>
          <p:cNvPr id="18" name="Google Shape;18;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23" name="Shape 23"/>
        <p:cNvGrpSpPr/>
        <p:nvPr/>
      </p:nvGrpSpPr>
      <p:grpSpPr>
        <a:xfrm>
          <a:off x="0" y="0"/>
          <a:ext cx="0" cy="0"/>
          <a:chOff x="0" y="0"/>
          <a:chExt cx="0" cy="0"/>
        </a:xfrm>
      </p:grpSpPr>
      <p:sp>
        <p:nvSpPr>
          <p:cNvPr id="24" name="Google Shape;24;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 name="Google Shape;25;p3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 name="Google Shape;26;p3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 name="Google Shape;2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30" name="Shape 30"/>
        <p:cNvGrpSpPr/>
        <p:nvPr/>
      </p:nvGrpSpPr>
      <p:grpSpPr>
        <a:xfrm>
          <a:off x="0" y="0"/>
          <a:ext cx="0" cy="0"/>
          <a:chOff x="0" y="0"/>
          <a:chExt cx="0" cy="0"/>
        </a:xfrm>
      </p:grpSpPr>
      <p:sp>
        <p:nvSpPr>
          <p:cNvPr id="31" name="Google Shape;31;p3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 name="Google Shape;32;p3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 name="Google Shape;33;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36" name="Shape 36"/>
        <p:cNvGrpSpPr/>
        <p:nvPr/>
      </p:nvGrpSpPr>
      <p:grpSpPr>
        <a:xfrm>
          <a:off x="0" y="0"/>
          <a:ext cx="0" cy="0"/>
          <a:chOff x="0" y="0"/>
          <a:chExt cx="0" cy="0"/>
        </a:xfrm>
      </p:grpSpPr>
      <p:sp>
        <p:nvSpPr>
          <p:cNvPr id="37" name="Google Shape;37;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 name="Google Shape;38;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3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3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45" name="Shape 45"/>
        <p:cNvGrpSpPr/>
        <p:nvPr/>
      </p:nvGrpSpPr>
      <p:grpSpPr>
        <a:xfrm>
          <a:off x="0" y="0"/>
          <a:ext cx="0" cy="0"/>
          <a:chOff x="0" y="0"/>
          <a:chExt cx="0" cy="0"/>
        </a:xfrm>
      </p:grpSpPr>
      <p:sp>
        <p:nvSpPr>
          <p:cNvPr id="46" name="Google Shape;46;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0" name="Shape 50"/>
        <p:cNvGrpSpPr/>
        <p:nvPr/>
      </p:nvGrpSpPr>
      <p:grpSpPr>
        <a:xfrm>
          <a:off x="0" y="0"/>
          <a:ext cx="0" cy="0"/>
          <a:chOff x="0" y="0"/>
          <a:chExt cx="0" cy="0"/>
        </a:xfrm>
      </p:grpSpPr>
      <p:sp>
        <p:nvSpPr>
          <p:cNvPr id="51" name="Google Shape;51;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4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4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43"/>
          <p:cNvSpPr/>
          <p:nvPr>
            <p:ph idx="2" type="pic"/>
          </p:nvPr>
        </p:nvSpPr>
        <p:spPr>
          <a:xfrm>
            <a:off x="1792288" y="612775"/>
            <a:ext cx="5486400" cy="4114800"/>
          </a:xfrm>
          <a:prstGeom prst="rect">
            <a:avLst/>
          </a:prstGeom>
          <a:noFill/>
          <a:ln>
            <a:noFill/>
          </a:ln>
        </p:spPr>
      </p:sp>
      <p:sp>
        <p:nvSpPr>
          <p:cNvPr id="64" name="Google Shape;64;p4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none" tx="0" sx="100000" ty="0" sy="100000"/>
        </a:blip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 name="Google Shape;7;p3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jp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4.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drive.google.com/drive/u/1/folders/16wAbIVhHgqUFm5d5Tai60I7gKyyfd2qQ" TargetMode="External"/><Relationship Id="rId6" Type="http://schemas.openxmlformats.org/officeDocument/2006/relationships/hyperlink" Target="https://learn.ztu.edu.ua/enrol/index.php?id=4179"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4.png"/><Relationship Id="rId6"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g"/><Relationship Id="rId4" Type="http://schemas.openxmlformats.org/officeDocument/2006/relationships/image" Target="../media/image4.png"/><Relationship Id="rId5" Type="http://schemas.openxmlformats.org/officeDocument/2006/relationships/image" Target="../media/image19.jpg"/><Relationship Id="rId6" Type="http://schemas.openxmlformats.org/officeDocument/2006/relationships/image" Target="../media/image13.jpg"/><Relationship Id="rId7" Type="http://schemas.openxmlformats.org/officeDocument/2006/relationships/image" Target="../media/image16.jpg"/><Relationship Id="rId8" Type="http://schemas.openxmlformats.org/officeDocument/2006/relationships/image" Target="../media/image3.png"/></Relationships>
</file>

<file path=ppt/slides/_rels/slide22.xml.rels><?xml version="1.0" encoding="UTF-8" standalone="yes"?><Relationships xmlns="http://schemas.openxmlformats.org/package/2006/relationships"><Relationship Id="rId11" Type="http://schemas.openxmlformats.org/officeDocument/2006/relationships/image" Target="../media/image28.jpg"/><Relationship Id="rId10" Type="http://schemas.openxmlformats.org/officeDocument/2006/relationships/image" Target="../media/image21.jpg"/><Relationship Id="rId13" Type="http://schemas.openxmlformats.org/officeDocument/2006/relationships/image" Target="../media/image35.jpg"/><Relationship Id="rId12"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jpg"/><Relationship Id="rId14" Type="http://schemas.openxmlformats.org/officeDocument/2006/relationships/image" Target="../media/image42.jpg"/><Relationship Id="rId5" Type="http://schemas.openxmlformats.org/officeDocument/2006/relationships/image" Target="../media/image23.jpg"/><Relationship Id="rId6" Type="http://schemas.openxmlformats.org/officeDocument/2006/relationships/image" Target="../media/image14.jpg"/><Relationship Id="rId7" Type="http://schemas.openxmlformats.org/officeDocument/2006/relationships/image" Target="../media/image26.jpg"/><Relationship Id="rId8"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30.jpg"/><Relationship Id="rId5" Type="http://schemas.openxmlformats.org/officeDocument/2006/relationships/image" Target="../media/image4.png"/><Relationship Id="rId6"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29.jpg"/><Relationship Id="rId5" Type="http://schemas.openxmlformats.org/officeDocument/2006/relationships/image" Target="../media/image44.png"/><Relationship Id="rId6" Type="http://schemas.openxmlformats.org/officeDocument/2006/relationships/image" Target="../media/image4.png"/><Relationship Id="rId7"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31.jpg"/><Relationship Id="rId6" Type="http://schemas.openxmlformats.org/officeDocument/2006/relationships/image" Target="../media/image45.jpg"/><Relationship Id="rId7"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g"/><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learn.ztu.edu.ua/enrol/index.php?id=4179" TargetMode="External"/><Relationship Id="rId6" Type="http://schemas.openxmlformats.org/officeDocument/2006/relationships/hyperlink" Target="https://drive.google.com/drive/u/1/folders/1phdlGYWK9d9nMoU41PEsmR3UGmFV2YWQ" TargetMode="External"/><Relationship Id="rId7" Type="http://schemas.openxmlformats.org/officeDocument/2006/relationships/hyperlink" Target="https://drive.google.com/drive/u/1/folders/1phdlGYWK9d9nMoU41PEsmR3UGmFV2YWQ" TargetMode="External"/><Relationship Id="rId8" Type="http://schemas.openxmlformats.org/officeDocument/2006/relationships/hyperlink" Target="https://learn.ztu.edu.ua/enrol/index.php?id=417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learn.ztu.edu.ua/enrol/index.php?id=4179" TargetMode="External"/><Relationship Id="rId4" Type="http://schemas.openxmlformats.org/officeDocument/2006/relationships/hyperlink" Target="https://learn.ztu.edu.ua/enrol/index.php?id=4179" TargetMode="External"/><Relationship Id="rId5" Type="http://schemas.openxmlformats.org/officeDocument/2006/relationships/image" Target="../media/image37.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drive.google.com/drive/u/1/folders/16wAbIVhHgqUFm5d5Tai60I7gKyyfd2qQ" TargetMode="External"/><Relationship Id="rId6" Type="http://schemas.openxmlformats.org/officeDocument/2006/relationships/hyperlink" Target="https://dig2eco.ztu.edu.ua/" TargetMode="External"/><Relationship Id="rId7" Type="http://schemas.openxmlformats.org/officeDocument/2006/relationships/hyperlink" Target="https://learn.ztu.edu.ua/enrol/index.php?id=417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drive.google.com/drive/u/1/folders/16wAbIVhHgqUFm5d5Tai60I7gKyyfd2qQ" TargetMode="External"/><Relationship Id="rId6" Type="http://schemas.openxmlformats.org/officeDocument/2006/relationships/hyperlink" Target="https://drive.google.com/drive/u/1/folders/16wAbIVhHgqUFm5d5Tai60I7gKyyfd2qQ"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docs.google.com/forms/d/1q8WyKQDyWOw8-TEJ1JjWCTOjPJps9eo-e_BTnKLblTA/viewform?fbclid=IwAR1BUxWnBDLkwTFFCls7HVfjxpQcRfCRu0hOEodpqxLF3yIWmokIWFEen0w&amp;edit_requested=true" TargetMode="External"/><Relationship Id="rId6" Type="http://schemas.openxmlformats.org/officeDocument/2006/relationships/hyperlink" Target="https://docs.google.com/forms/d/1q8WyKQDyWOw8-TEJ1JjWCTOjPJps9eo-e_BTnKLblTA/viewform?edit_requested=true" TargetMode="External"/><Relationship Id="rId7" Type="http://schemas.openxmlformats.org/officeDocument/2006/relationships/hyperlink" Target="https://drive.google.com/drive/u/1/folders/16wAbIVhHgqUFm5d5Tai60I7gKyyfd2qQ" TargetMode="External"/></Relationships>
</file>

<file path=ppt/slides/_rels/slide7.xml.rels><?xml version="1.0" encoding="UTF-8" standalone="yes"?><Relationships xmlns="http://schemas.openxmlformats.org/package/2006/relationships"><Relationship Id="rId10" Type="http://schemas.openxmlformats.org/officeDocument/2006/relationships/hyperlink" Target="https://drive.google.com/drive/u/1/folders/16wAbIVhHgqUFm5d5Tai60I7gKyyfd2qQ"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news.ztu.edu.ua/" TargetMode="External"/><Relationship Id="rId5" Type="http://schemas.openxmlformats.org/officeDocument/2006/relationships/hyperlink" Target="https://drive.google.com/drive/u/1/folders/16wAbIVhHgqUFm5d5Tai60I7gKyyfd2qQ" TargetMode="External"/><Relationship Id="rId6" Type="http://schemas.openxmlformats.org/officeDocument/2006/relationships/hyperlink" Target="https://dig2eco.ztu.edu.ua/" TargetMode="External"/><Relationship Id="rId7" Type="http://schemas.openxmlformats.org/officeDocument/2006/relationships/hyperlink" Target="https://t.me/ztueduua" TargetMode="External"/><Relationship Id="rId8" Type="http://schemas.openxmlformats.org/officeDocument/2006/relationships/hyperlink" Target="https://www.facebook.com/groups/113632260311274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dig2eco.ztu.edu.ua/2020/12/%d0%bf%d0%b5%d1%80%d1%88%d0%b0-%d0%ba%d0%be%d0%be%d1%80%d0%b4%d0%b8%d0%bd%d0%b0%d1%86%d1%96%d0%b9%d0%bd%d0%b0-%d0%b7%d1%83%d1%81%d1%82%d1%80%d1%96%d1%87-%d0%bf%d0%b0%d1%80%d1%82%d0%bd%d0%b5%d1%80/" TargetMode="External"/><Relationship Id="rId6" Type="http://schemas.openxmlformats.org/officeDocument/2006/relationships/hyperlink" Target="https://dig2eco.ztu.edu.ua/2021/09/%d0%bc%d1%96%d0%b6%d0%bd%d0%b0%d1%80%d0%be%d0%b4%d0%bd%d0%b0-%d0%bd%d0%b0%d1%83%d0%ba%d0%be%d0%b2%d0%be-%d0%bf%d1%80%d0%b0%d0%ba%d1%82%d0%b8%d1%87%d0%bd%d0%b0-%d0%ba%d0%be%d0%bd%d1%84%d0%b5%d1%80/" TargetMode="External"/><Relationship Id="rId7" Type="http://schemas.openxmlformats.org/officeDocument/2006/relationships/hyperlink" Target="https://dig2eco.ztu.edu.ua/2021/05/%d0%bc%d1%96%d0%b6%d0%bd%d0%b0%d1%80%d0%be%d0%b4%d0%bd%d0%b0-%d0%ba%d0%be%d0%bd%d1%84%d0%b5%d1%80%d0%b5%d0%bd%d1%86%d1%96%d1%8f-digeco-digitalization-of-the-economy-as-a-factor-sustainable-developme/" TargetMode="External"/><Relationship Id="rId8" Type="http://schemas.openxmlformats.org/officeDocument/2006/relationships/hyperlink" Target="https://dig2eco.ztu.edu.ua/2021/05/%d0%ben-line-%d0%ba%d0%be%d0%bd%d1%84%d0%b5%d1%80%d0%b5%d0%bd%d1%86%d1%96%d1%8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D:\мои документы\DIGECO\Kick off\Logo DigEco  official.png" id="84" name="Google Shape;84;p1"/>
          <p:cNvPicPr preferRelativeResize="0"/>
          <p:nvPr/>
        </p:nvPicPr>
        <p:blipFill rotWithShape="1">
          <a:blip r:embed="rId3">
            <a:alphaModFix/>
          </a:blip>
          <a:srcRect b="0" l="0" r="0" t="0"/>
          <a:stretch/>
        </p:blipFill>
        <p:spPr>
          <a:xfrm>
            <a:off x="2195513" y="527050"/>
            <a:ext cx="4276725" cy="1781175"/>
          </a:xfrm>
          <a:prstGeom prst="rect">
            <a:avLst/>
          </a:prstGeom>
          <a:noFill/>
          <a:ln>
            <a:noFill/>
          </a:ln>
        </p:spPr>
      </p:pic>
      <p:sp>
        <p:nvSpPr>
          <p:cNvPr id="85" name="Google Shape;85;p1"/>
          <p:cNvSpPr txBox="1"/>
          <p:nvPr/>
        </p:nvSpPr>
        <p:spPr>
          <a:xfrm>
            <a:off x="178435" y="4251325"/>
            <a:ext cx="8722995" cy="17532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FF6699"/>
                </a:solidFill>
                <a:latin typeface="Calibri"/>
                <a:ea typeface="Calibri"/>
                <a:cs typeface="Calibri"/>
                <a:sym typeface="Calibri"/>
              </a:rPr>
              <a:t>Preventing Monitoring Meeting:</a:t>
            </a:r>
            <a:endParaRPr b="1" i="0" sz="3600" u="none" cap="none" strike="noStrike">
              <a:solidFill>
                <a:srgbClr val="FF6699"/>
              </a:solidFill>
              <a:latin typeface="Calibri"/>
              <a:ea typeface="Calibri"/>
              <a:cs typeface="Calibri"/>
              <a:sym typeface="Calibri"/>
            </a:endParaRPr>
          </a:p>
          <a:p>
            <a:pPr indent="0" lvl="0" marL="0" marR="0" rtl="0" algn="ctr">
              <a:spcBef>
                <a:spcPts val="0"/>
              </a:spcBef>
              <a:spcAft>
                <a:spcPts val="0"/>
              </a:spcAft>
              <a:buNone/>
            </a:pPr>
            <a:r>
              <a:rPr b="1" i="0" lang="en-US" sz="3600" u="none" cap="none" strike="noStrike">
                <a:solidFill>
                  <a:srgbClr val="FF6699"/>
                </a:solidFill>
                <a:latin typeface="Calibri"/>
                <a:ea typeface="Calibri"/>
                <a:cs typeface="Calibri"/>
                <a:sym typeface="Calibri"/>
              </a:rPr>
              <a:t>1</a:t>
            </a:r>
            <a:r>
              <a:rPr b="1" baseline="30000" i="0" lang="en-US" sz="3600" u="none" cap="none" strike="noStrike">
                <a:solidFill>
                  <a:srgbClr val="FF6699"/>
                </a:solidFill>
                <a:latin typeface="Calibri"/>
                <a:ea typeface="Calibri"/>
                <a:cs typeface="Calibri"/>
                <a:sym typeface="Calibri"/>
              </a:rPr>
              <a:t>st</a:t>
            </a:r>
            <a:r>
              <a:rPr b="1" i="0" lang="en-US" sz="3600" u="none" cap="none" strike="noStrike">
                <a:solidFill>
                  <a:srgbClr val="FF6699"/>
                </a:solidFill>
                <a:latin typeface="Calibri"/>
                <a:ea typeface="Calibri"/>
                <a:cs typeface="Calibri"/>
                <a:sym typeface="Calibri"/>
              </a:rPr>
              <a:t> DigEco Year results at Zhytomyr Polytechnic State University </a:t>
            </a:r>
            <a:endParaRPr b="1" i="0" sz="3600" u="none" cap="none" strike="noStrike">
              <a:solidFill>
                <a:srgbClr val="FF6699"/>
              </a:solidFill>
              <a:latin typeface="Calibri"/>
              <a:ea typeface="Calibri"/>
              <a:cs typeface="Calibri"/>
              <a:sym typeface="Calibri"/>
            </a:endParaRPr>
          </a:p>
        </p:txBody>
      </p:sp>
      <p:sp>
        <p:nvSpPr>
          <p:cNvPr id="86" name="Google Shape;86;p1"/>
          <p:cNvSpPr txBox="1"/>
          <p:nvPr/>
        </p:nvSpPr>
        <p:spPr>
          <a:xfrm>
            <a:off x="5220335" y="5645150"/>
            <a:ext cx="3837940" cy="368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u="none" cap="none" strike="noStrike">
                <a:solidFill>
                  <a:schemeClr val="accent1"/>
                </a:solidFill>
                <a:latin typeface="Calibri"/>
                <a:ea typeface="Calibri"/>
                <a:cs typeface="Calibri"/>
                <a:sym typeface="Calibri"/>
              </a:rPr>
              <a:t>October 22,  2021</a:t>
            </a:r>
            <a:endParaRPr b="1" i="0" sz="1800" u="none" cap="none" strike="noStrike">
              <a:solidFill>
                <a:schemeClr val="accent1"/>
              </a:solidFill>
              <a:latin typeface="Calibri"/>
              <a:ea typeface="Calibri"/>
              <a:cs typeface="Calibri"/>
              <a:sym typeface="Calibri"/>
            </a:endParaRPr>
          </a:p>
        </p:txBody>
      </p:sp>
      <p:grpSp>
        <p:nvGrpSpPr>
          <p:cNvPr id="87" name="Google Shape;87;p1"/>
          <p:cNvGrpSpPr/>
          <p:nvPr/>
        </p:nvGrpSpPr>
        <p:grpSpPr>
          <a:xfrm>
            <a:off x="252413" y="5972175"/>
            <a:ext cx="8640762" cy="552450"/>
            <a:chOff x="159" y="3762"/>
            <a:chExt cx="5443" cy="348"/>
          </a:xfrm>
        </p:grpSpPr>
        <p:sp>
          <p:nvSpPr>
            <p:cNvPr id="88" name="Google Shape;88;p1"/>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b="0" i="0" lang="en-US" sz="1000" u="none" cap="none" strike="noStrike">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b="0" i="0" sz="1000" u="none" cap="none" strike="noStrike">
                <a:solidFill>
                  <a:srgbClr val="0A4263"/>
                </a:solidFill>
                <a:latin typeface="Calibri"/>
                <a:ea typeface="Calibri"/>
                <a:cs typeface="Calibri"/>
                <a:sym typeface="Calibri"/>
              </a:endParaRPr>
            </a:p>
          </p:txBody>
        </p:sp>
        <p:pic>
          <p:nvPicPr>
            <p:cNvPr descr="D:\мои документы\DIGECO\сайт\прапор\Еразмус.png" id="89" name="Google Shape;89;p1"/>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90" name="Google Shape;90;p1"/>
          <p:cNvSpPr/>
          <p:nvPr/>
        </p:nvSpPr>
        <p:spPr>
          <a:xfrm>
            <a:off x="0" y="2206625"/>
            <a:ext cx="9144000" cy="20161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 name="Google Shape;91;p1"/>
          <p:cNvSpPr/>
          <p:nvPr/>
        </p:nvSpPr>
        <p:spPr>
          <a:xfrm>
            <a:off x="0" y="2349500"/>
            <a:ext cx="9144000" cy="17383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Arial"/>
                <a:ea typeface="Arial"/>
                <a:cs typeface="Arial"/>
                <a:sym typeface="Arial"/>
              </a:rPr>
              <a:t>618270-EPP-1-2020-1-LT-EPPKA2-CBHE-JP</a:t>
            </a:r>
            <a:endParaRPr b="1" sz="2400">
              <a:solidFill>
                <a:schemeClr val="lt1"/>
              </a:solidFill>
              <a:latin typeface="Arial"/>
              <a:ea typeface="Arial"/>
              <a:cs typeface="Arial"/>
              <a:sym typeface="Arial"/>
            </a:endParaRPr>
          </a:p>
          <a:p>
            <a:pPr indent="0" lvl="0" marL="0" marR="0" rtl="0" algn="ctr">
              <a:spcBef>
                <a:spcPts val="0"/>
              </a:spcBef>
              <a:spcAft>
                <a:spcPts val="0"/>
              </a:spcAft>
              <a:buNone/>
            </a:pPr>
            <a:r>
              <a:rPr b="1" lang="en-US" sz="2800">
                <a:solidFill>
                  <a:schemeClr val="lt1"/>
                </a:solidFill>
                <a:latin typeface="Arial"/>
                <a:ea typeface="Arial"/>
                <a:cs typeface="Arial"/>
                <a:sym typeface="Arial"/>
              </a:rPr>
              <a:t>Digitalization of economic as an element of sustainable development of Ukraine and Tajikistan / DigEco</a:t>
            </a:r>
            <a:endParaRPr b="1" sz="2800">
              <a:solidFill>
                <a:schemeClr val="lt1"/>
              </a:solidFill>
              <a:latin typeface="Arial"/>
              <a:ea typeface="Arial"/>
              <a:cs typeface="Arial"/>
              <a:sym typeface="Arial"/>
            </a:endParaRPr>
          </a:p>
        </p:txBody>
      </p:sp>
      <p:pic>
        <p:nvPicPr>
          <p:cNvPr descr="zpsu eng logo" id="92" name="Google Shape;92;p1"/>
          <p:cNvPicPr preferRelativeResize="0"/>
          <p:nvPr/>
        </p:nvPicPr>
        <p:blipFill rotWithShape="1">
          <a:blip r:embed="rId5">
            <a:alphaModFix/>
          </a:blip>
          <a:srcRect b="0" l="0" r="0" t="0"/>
          <a:stretch/>
        </p:blipFill>
        <p:spPr>
          <a:xfrm>
            <a:off x="107950" y="88583"/>
            <a:ext cx="2038350" cy="695325"/>
          </a:xfrm>
          <a:prstGeom prst="rect">
            <a:avLst/>
          </a:prstGeom>
          <a:noFill/>
          <a:ln>
            <a:noFill/>
          </a:ln>
        </p:spPr>
      </p:pic>
    </p:spTree>
  </p:cSld>
  <p:clrMapOvr>
    <a:masterClrMapping/>
  </p:clrMapOvr>
  <p:transition>
    <p:wheel spokes="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0"/>
          <p:cNvSpPr/>
          <p:nvPr/>
        </p:nvSpPr>
        <p:spPr>
          <a:xfrm>
            <a:off x="179388" y="1141413"/>
            <a:ext cx="8785225" cy="66675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Joint development of 13 DigEco disciplines to modernize current /</a:t>
            </a:r>
            <a:endParaRPr b="1" sz="1800">
              <a:solidFill>
                <a:schemeClr val="accent1"/>
              </a:solidFill>
              <a:latin typeface="Calibri"/>
              <a:ea typeface="Calibri"/>
              <a:cs typeface="Calibri"/>
              <a:sym typeface="Calibri"/>
            </a:endParaRPr>
          </a:p>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implement new curricular incl. PIE</a:t>
            </a:r>
            <a:endParaRPr b="1" sz="1800">
              <a:solidFill>
                <a:schemeClr val="accent1"/>
              </a:solidFill>
              <a:latin typeface="Calibri"/>
              <a:ea typeface="Calibri"/>
              <a:cs typeface="Calibri"/>
              <a:sym typeface="Calibri"/>
            </a:endParaRPr>
          </a:p>
        </p:txBody>
      </p:sp>
      <p:sp>
        <p:nvSpPr>
          <p:cNvPr id="230" name="Google Shape;230;p10"/>
          <p:cNvSpPr/>
          <p:nvPr/>
        </p:nvSpPr>
        <p:spPr>
          <a:xfrm>
            <a:off x="179388" y="2019300"/>
            <a:ext cx="8785225" cy="3661410"/>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6699"/>
                </a:solidFill>
                <a:latin typeface="Calibri"/>
                <a:ea typeface="Calibri"/>
                <a:cs typeface="Calibri"/>
                <a:sym typeface="Calibri"/>
              </a:rPr>
              <a:t>On-line trainings at EU universities</a:t>
            </a:r>
            <a:endParaRPr b="1" sz="1800">
              <a:solidFill>
                <a:srgbClr val="FF6699"/>
              </a:solidFill>
              <a:latin typeface="Calibri"/>
              <a:ea typeface="Calibri"/>
              <a:cs typeface="Calibri"/>
              <a:sym typeface="Calibri"/>
            </a:endParaRPr>
          </a:p>
          <a:p>
            <a:pPr indent="0" lvl="0" marL="0" marR="0" rtl="0" algn="ctr">
              <a:spcBef>
                <a:spcPts val="0"/>
              </a:spcBef>
              <a:spcAft>
                <a:spcPts val="0"/>
              </a:spcAft>
              <a:buNone/>
            </a:pPr>
            <a:r>
              <a:rPr b="1" lang="en-US" sz="1800">
                <a:solidFill>
                  <a:srgbClr val="FF6699"/>
                </a:solidFill>
                <a:latin typeface="Calibri"/>
                <a:ea typeface="Calibri"/>
                <a:cs typeface="Calibri"/>
                <a:sym typeface="Calibri"/>
              </a:rPr>
              <a:t>(February 25 – March 23, 2021)</a:t>
            </a:r>
            <a:endParaRPr b="1" sz="1800">
              <a:solidFill>
                <a:srgbClr val="FF6699"/>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FF6699"/>
              </a:solidFill>
              <a:latin typeface="Calibri"/>
              <a:ea typeface="Calibri"/>
              <a:cs typeface="Calibri"/>
              <a:sym typeface="Calibri"/>
            </a:endParaRPr>
          </a:p>
          <a:p>
            <a:pPr indent="0" lvl="0" marL="0" marR="0" rtl="0" algn="l">
              <a:spcBef>
                <a:spcPts val="0"/>
              </a:spcBef>
              <a:spcAft>
                <a:spcPts val="0"/>
              </a:spcAft>
              <a:buNone/>
            </a:pPr>
            <a:r>
              <a:rPr b="1" lang="en-US" sz="1600">
                <a:solidFill>
                  <a:schemeClr val="accent1"/>
                </a:solidFill>
                <a:latin typeface="Calibri"/>
                <a:ea typeface="Calibri"/>
                <a:cs typeface="Calibri"/>
                <a:sym typeface="Calibri"/>
              </a:rPr>
              <a:t>10 teachers / representatives took part at the trainings</a:t>
            </a:r>
            <a:endParaRPr b="1" sz="16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accent1"/>
              </a:buClr>
              <a:buSzPts val="1800"/>
              <a:buFont typeface="Noto Sans Symbols"/>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600">
                <a:solidFill>
                  <a:schemeClr val="accent1"/>
                </a:solidFill>
                <a:latin typeface="Calibri"/>
                <a:ea typeface="Calibri"/>
                <a:cs typeface="Calibri"/>
                <a:sym typeface="Calibri"/>
              </a:rPr>
              <a:t>Teachers of the Faculty of Business and Service Sector.</a:t>
            </a:r>
            <a:endParaRPr b="1" sz="16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accent1"/>
              </a:buClr>
              <a:buSzPts val="1800"/>
              <a:buFont typeface="Noto Sans Symbols"/>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600">
                <a:solidFill>
                  <a:schemeClr val="accent1"/>
                </a:solidFill>
                <a:latin typeface="Calibri"/>
                <a:ea typeface="Calibri"/>
                <a:cs typeface="Calibri"/>
                <a:sym typeface="Calibri"/>
              </a:rPr>
              <a:t>Teachers of Faculty of Information and Computer Technologies.</a:t>
            </a:r>
            <a:endParaRPr b="1" sz="16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accent1"/>
              </a:buClr>
              <a:buSzPts val="1800"/>
              <a:buFont typeface="Noto Sans Symbols"/>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600">
                <a:solidFill>
                  <a:schemeClr val="accent1"/>
                </a:solidFill>
                <a:latin typeface="Calibri"/>
                <a:ea typeface="Calibri"/>
                <a:cs typeface="Calibri"/>
                <a:sym typeface="Calibri"/>
              </a:rPr>
              <a:t>Dean of the Faculty of Business and Service Sector.</a:t>
            </a:r>
            <a:endParaRPr b="1" sz="16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accent1"/>
              </a:buClr>
              <a:buSzPts val="1800"/>
              <a:buFont typeface="Noto Sans Symbols"/>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600">
                <a:solidFill>
                  <a:schemeClr val="accent1"/>
                </a:solidFill>
                <a:latin typeface="Calibri"/>
                <a:ea typeface="Calibri"/>
                <a:cs typeface="Calibri"/>
                <a:sym typeface="Calibri"/>
              </a:rPr>
              <a:t>The First Vice-Rector.</a:t>
            </a:r>
            <a:endParaRPr b="1" sz="16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accent1"/>
              </a:buClr>
              <a:buSzPts val="1800"/>
              <a:buFont typeface="Noto Sans Symbols"/>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600">
                <a:solidFill>
                  <a:schemeClr val="accent1"/>
                </a:solidFill>
                <a:latin typeface="Calibri"/>
                <a:ea typeface="Calibri"/>
                <a:cs typeface="Calibri"/>
                <a:sym typeface="Calibri"/>
              </a:rPr>
              <a:t>Vice-Rector for Scientific and Pedagogical Work.</a:t>
            </a:r>
            <a:endParaRPr b="1" sz="16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accent1"/>
              </a:buClr>
              <a:buSzPts val="1800"/>
              <a:buFont typeface="Noto Sans Symbols"/>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600">
                <a:solidFill>
                  <a:schemeClr val="accent1"/>
                </a:solidFill>
                <a:latin typeface="Calibri"/>
                <a:ea typeface="Calibri"/>
                <a:cs typeface="Calibri"/>
                <a:sym typeface="Calibri"/>
              </a:rPr>
              <a:t>Moderator and Technical Support of the DigEco Project.</a:t>
            </a:r>
            <a:endParaRPr b="1" sz="1600">
              <a:solidFill>
                <a:schemeClr val="accent1"/>
              </a:solidFill>
              <a:latin typeface="Calibri"/>
              <a:ea typeface="Calibri"/>
              <a:cs typeface="Calibri"/>
              <a:sym typeface="Calibri"/>
            </a:endParaRPr>
          </a:p>
        </p:txBody>
      </p:sp>
      <p:grpSp>
        <p:nvGrpSpPr>
          <p:cNvPr id="231" name="Google Shape;231;p10"/>
          <p:cNvGrpSpPr/>
          <p:nvPr/>
        </p:nvGrpSpPr>
        <p:grpSpPr>
          <a:xfrm>
            <a:off x="0" y="293688"/>
            <a:ext cx="9144000" cy="687387"/>
            <a:chOff x="0" y="109"/>
            <a:chExt cx="5760" cy="433"/>
          </a:xfrm>
        </p:grpSpPr>
        <p:sp>
          <p:nvSpPr>
            <p:cNvPr id="232" name="Google Shape;232;p10"/>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3" name="Google Shape;233;p10"/>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234" name="Google Shape;234;p10"/>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235" name="Google Shape;235;p10"/>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236" name="Google Shape;236;p10"/>
          <p:cNvGrpSpPr/>
          <p:nvPr/>
        </p:nvGrpSpPr>
        <p:grpSpPr>
          <a:xfrm>
            <a:off x="252413" y="5972175"/>
            <a:ext cx="8640762" cy="552450"/>
            <a:chOff x="159" y="3762"/>
            <a:chExt cx="5443" cy="348"/>
          </a:xfrm>
        </p:grpSpPr>
        <p:sp>
          <p:nvSpPr>
            <p:cNvPr id="237" name="Google Shape;237;p10"/>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238" name="Google Shape;238;p10"/>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1"/>
          <p:cNvSpPr/>
          <p:nvPr/>
        </p:nvSpPr>
        <p:spPr>
          <a:xfrm>
            <a:off x="187325" y="1125538"/>
            <a:ext cx="8748713" cy="392112"/>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accent1"/>
                </a:solidFill>
                <a:latin typeface="Arial"/>
                <a:ea typeface="Arial"/>
                <a:cs typeface="Arial"/>
                <a:sym typeface="Arial"/>
              </a:rPr>
              <a:t>DigEco disciplines developed and adopted</a:t>
            </a:r>
            <a:endParaRPr b="1" sz="1800">
              <a:solidFill>
                <a:schemeClr val="accent1"/>
              </a:solidFill>
              <a:latin typeface="Arial"/>
              <a:ea typeface="Arial"/>
              <a:cs typeface="Arial"/>
              <a:sym typeface="Arial"/>
            </a:endParaRPr>
          </a:p>
        </p:txBody>
      </p:sp>
      <p:sp>
        <p:nvSpPr>
          <p:cNvPr id="244" name="Google Shape;244;p11"/>
          <p:cNvSpPr/>
          <p:nvPr/>
        </p:nvSpPr>
        <p:spPr>
          <a:xfrm>
            <a:off x="179388" y="1700213"/>
            <a:ext cx="5184775" cy="4265612"/>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Fintech in banking, insurance and asset management.</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Blockchain, innovation management and disruptive technology. </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Digital marketing in action.</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Design thinking.</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Digital performance in business and economics.</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Big data analytics and business intelligence.</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Data analytics for marketing.</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Digital business models.</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Digital literacy.</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Big data analytics in finance.</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Big data management.</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Agile project management.</a:t>
            </a:r>
            <a:endParaRPr b="1" sz="1400">
              <a:solidFill>
                <a:schemeClr val="accent1"/>
              </a:solidFill>
              <a:latin typeface="Calibri"/>
              <a:ea typeface="Calibri"/>
              <a:cs typeface="Calibri"/>
              <a:sym typeface="Calibri"/>
            </a:endParaRPr>
          </a:p>
          <a:p>
            <a:pPr indent="-342900" lvl="0" marL="342900" marR="0" rtl="0" algn="l">
              <a:lnSpc>
                <a:spcPct val="150000"/>
              </a:lnSpc>
              <a:spcBef>
                <a:spcPts val="0"/>
              </a:spcBef>
              <a:spcAft>
                <a:spcPts val="0"/>
              </a:spcAft>
              <a:buClr>
                <a:schemeClr val="accent1"/>
              </a:buClr>
              <a:buSzPts val="1400"/>
              <a:buFont typeface="Calibri"/>
              <a:buNone/>
            </a:pPr>
            <a:r>
              <a:rPr b="1" lang="en-US" sz="1400">
                <a:solidFill>
                  <a:schemeClr val="accent1"/>
                </a:solidFill>
                <a:latin typeface="Arial"/>
                <a:ea typeface="Arial"/>
                <a:cs typeface="Arial"/>
                <a:sym typeface="Arial"/>
              </a:rPr>
              <a:t>►</a:t>
            </a:r>
            <a:r>
              <a:rPr lang="en-US" sz="1400">
                <a:solidFill>
                  <a:schemeClr val="dk1"/>
                </a:solidFill>
                <a:latin typeface="Arial"/>
                <a:ea typeface="Arial"/>
                <a:cs typeface="Arial"/>
                <a:sym typeface="Arial"/>
              </a:rPr>
              <a:t> </a:t>
            </a:r>
            <a:r>
              <a:rPr b="1" lang="en-US" sz="1400">
                <a:solidFill>
                  <a:schemeClr val="accent1"/>
                </a:solidFill>
                <a:latin typeface="Calibri"/>
                <a:ea typeface="Calibri"/>
                <a:cs typeface="Calibri"/>
                <a:sym typeface="Calibri"/>
              </a:rPr>
              <a:t>Data entrepreneurship in action.</a:t>
            </a:r>
            <a:endParaRPr b="1" sz="1400">
              <a:solidFill>
                <a:schemeClr val="accent1"/>
              </a:solidFill>
              <a:latin typeface="Calibri"/>
              <a:ea typeface="Calibri"/>
              <a:cs typeface="Calibri"/>
              <a:sym typeface="Calibri"/>
            </a:endParaRPr>
          </a:p>
        </p:txBody>
      </p:sp>
      <p:pic>
        <p:nvPicPr>
          <p:cNvPr id="245" name="Google Shape;245;p11"/>
          <p:cNvPicPr preferRelativeResize="0"/>
          <p:nvPr/>
        </p:nvPicPr>
        <p:blipFill rotWithShape="1">
          <a:blip r:embed="rId3">
            <a:alphaModFix/>
          </a:blip>
          <a:srcRect b="0" l="8874" r="0" t="0"/>
          <a:stretch/>
        </p:blipFill>
        <p:spPr>
          <a:xfrm>
            <a:off x="5556250" y="1700213"/>
            <a:ext cx="2976563" cy="2328862"/>
          </a:xfrm>
          <a:prstGeom prst="rect">
            <a:avLst/>
          </a:prstGeom>
          <a:noFill/>
          <a:ln>
            <a:noFill/>
          </a:ln>
        </p:spPr>
      </p:pic>
      <p:sp>
        <p:nvSpPr>
          <p:cNvPr id="246" name="Google Shape;246;p11"/>
          <p:cNvSpPr/>
          <p:nvPr/>
        </p:nvSpPr>
        <p:spPr>
          <a:xfrm>
            <a:off x="5556250" y="4197350"/>
            <a:ext cx="3240088" cy="1765300"/>
          </a:xfrm>
          <a:prstGeom prst="rect">
            <a:avLst/>
          </a:prstGeom>
          <a:solidFill>
            <a:schemeClr val="lt1"/>
          </a:solidFill>
          <a:ln cap="flat" cmpd="sng" w="254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6699"/>
                </a:solidFill>
                <a:latin typeface="Calibri"/>
                <a:ea typeface="Calibri"/>
                <a:cs typeface="Calibri"/>
                <a:sym typeface="Calibri"/>
              </a:rPr>
              <a:t>https://news.ztu.edu.ua/2021/06/didzhytal-dystsypliny-u-programah-pidgotovky-ekonomistiv-ta-mizhnarodnykiv-zhytomyrskoyi-politehniky/</a:t>
            </a:r>
            <a:endParaRPr b="1" sz="1800">
              <a:solidFill>
                <a:srgbClr val="FF6699"/>
              </a:solidFill>
              <a:latin typeface="Calibri"/>
              <a:ea typeface="Calibri"/>
              <a:cs typeface="Calibri"/>
              <a:sym typeface="Calibri"/>
            </a:endParaRPr>
          </a:p>
        </p:txBody>
      </p:sp>
      <p:grpSp>
        <p:nvGrpSpPr>
          <p:cNvPr id="247" name="Google Shape;247;p11"/>
          <p:cNvGrpSpPr/>
          <p:nvPr/>
        </p:nvGrpSpPr>
        <p:grpSpPr>
          <a:xfrm>
            <a:off x="0" y="293688"/>
            <a:ext cx="9144000" cy="687387"/>
            <a:chOff x="0" y="109"/>
            <a:chExt cx="5760" cy="433"/>
          </a:xfrm>
        </p:grpSpPr>
        <p:sp>
          <p:nvSpPr>
            <p:cNvPr id="248" name="Google Shape;248;p11"/>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9" name="Google Shape;249;p11"/>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250" name="Google Shape;250;p11"/>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251" name="Google Shape;251;p11"/>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grpSp>
        <p:nvGrpSpPr>
          <p:cNvPr id="252" name="Google Shape;252;p11"/>
          <p:cNvGrpSpPr/>
          <p:nvPr/>
        </p:nvGrpSpPr>
        <p:grpSpPr>
          <a:xfrm>
            <a:off x="252413" y="5972175"/>
            <a:ext cx="8640762" cy="552450"/>
            <a:chOff x="159" y="3762"/>
            <a:chExt cx="5443" cy="348"/>
          </a:xfrm>
        </p:grpSpPr>
        <p:sp>
          <p:nvSpPr>
            <p:cNvPr id="253" name="Google Shape;253;p11"/>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254" name="Google Shape;254;p11"/>
            <p:cNvPicPr preferRelativeResize="0"/>
            <p:nvPr/>
          </p:nvPicPr>
          <p:blipFill rotWithShape="1">
            <a:blip r:embed="rId5">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2"/>
          <p:cNvSpPr txBox="1"/>
          <p:nvPr/>
        </p:nvSpPr>
        <p:spPr>
          <a:xfrm>
            <a:off x="250825" y="1125538"/>
            <a:ext cx="8642350" cy="706755"/>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DigEco disciplines implemented at the Educational Plans</a:t>
            </a:r>
            <a:endParaRPr b="1" sz="2000">
              <a:solidFill>
                <a:schemeClr val="accent1"/>
              </a:solidFill>
              <a:latin typeface="Calibri"/>
              <a:ea typeface="Calibri"/>
              <a:cs typeface="Calibri"/>
              <a:sym typeface="Calibri"/>
            </a:endParaRPr>
          </a:p>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 at 2 Faculties, 4 educational programs for 82 master-students</a:t>
            </a:r>
            <a:endParaRPr b="1" sz="2000">
              <a:solidFill>
                <a:schemeClr val="accent1"/>
              </a:solidFill>
              <a:latin typeface="Calibri"/>
              <a:ea typeface="Calibri"/>
              <a:cs typeface="Calibri"/>
              <a:sym typeface="Calibri"/>
            </a:endParaRPr>
          </a:p>
        </p:txBody>
      </p:sp>
      <p:sp>
        <p:nvSpPr>
          <p:cNvPr id="260" name="Google Shape;260;p12"/>
          <p:cNvSpPr/>
          <p:nvPr/>
        </p:nvSpPr>
        <p:spPr>
          <a:xfrm>
            <a:off x="252730" y="1916430"/>
            <a:ext cx="8640445"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Moodle:</a:t>
            </a:r>
            <a:r>
              <a:rPr b="1" lang="en-US" sz="1800">
                <a:solidFill>
                  <a:srgbClr val="FF6699"/>
                </a:solidFill>
                <a:latin typeface="Calibri"/>
                <a:ea typeface="Calibri"/>
                <a:cs typeface="Calibri"/>
                <a:sym typeface="Calibri"/>
              </a:rPr>
              <a:t> Digitalization of economic as an element of sustainable development of Ukraine and Tajikistan / DigEco 618270-EPP-1-2020-1-LT-EPPKA2-CBHE-JP (DigEco) (ztu.edu.ua)</a:t>
            </a:r>
            <a:endParaRPr b="1" sz="1800">
              <a:solidFill>
                <a:srgbClr val="FF6699"/>
              </a:solidFill>
              <a:latin typeface="Calibri"/>
              <a:ea typeface="Calibri"/>
              <a:cs typeface="Calibri"/>
              <a:sym typeface="Calibri"/>
            </a:endParaRPr>
          </a:p>
        </p:txBody>
      </p:sp>
      <p:pic>
        <p:nvPicPr>
          <p:cNvPr id="261" name="Google Shape;261;p12"/>
          <p:cNvPicPr preferRelativeResize="0"/>
          <p:nvPr/>
        </p:nvPicPr>
        <p:blipFill rotWithShape="1">
          <a:blip r:embed="rId3">
            <a:alphaModFix/>
          </a:blip>
          <a:srcRect b="28393" l="0" r="9243" t="3901"/>
          <a:stretch/>
        </p:blipFill>
        <p:spPr>
          <a:xfrm>
            <a:off x="563563" y="2628900"/>
            <a:ext cx="7991475" cy="3352800"/>
          </a:xfrm>
          <a:prstGeom prst="rect">
            <a:avLst/>
          </a:prstGeom>
          <a:noFill/>
          <a:ln>
            <a:noFill/>
          </a:ln>
        </p:spPr>
      </p:pic>
      <p:grpSp>
        <p:nvGrpSpPr>
          <p:cNvPr id="262" name="Google Shape;262;p12"/>
          <p:cNvGrpSpPr/>
          <p:nvPr/>
        </p:nvGrpSpPr>
        <p:grpSpPr>
          <a:xfrm>
            <a:off x="0" y="293688"/>
            <a:ext cx="9144000" cy="687387"/>
            <a:chOff x="0" y="109"/>
            <a:chExt cx="5760" cy="433"/>
          </a:xfrm>
        </p:grpSpPr>
        <p:sp>
          <p:nvSpPr>
            <p:cNvPr id="263" name="Google Shape;263;p12"/>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4" name="Google Shape;264;p12"/>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265" name="Google Shape;265;p12"/>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266" name="Google Shape;266;p12"/>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grpSp>
        <p:nvGrpSpPr>
          <p:cNvPr id="267" name="Google Shape;267;p12"/>
          <p:cNvGrpSpPr/>
          <p:nvPr/>
        </p:nvGrpSpPr>
        <p:grpSpPr>
          <a:xfrm>
            <a:off x="252413" y="5972175"/>
            <a:ext cx="8640762" cy="552450"/>
            <a:chOff x="159" y="3762"/>
            <a:chExt cx="5443" cy="348"/>
          </a:xfrm>
        </p:grpSpPr>
        <p:sp>
          <p:nvSpPr>
            <p:cNvPr id="268" name="Google Shape;268;p12"/>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269" name="Google Shape;269;p12"/>
            <p:cNvPicPr preferRelativeResize="0"/>
            <p:nvPr/>
          </p:nvPicPr>
          <p:blipFill rotWithShape="1">
            <a:blip r:embed="rId5">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75" name="Google Shape;275;p13"/>
          <p:cNvSpPr txBox="1"/>
          <p:nvPr/>
        </p:nvSpPr>
        <p:spPr>
          <a:xfrm>
            <a:off x="250825" y="1125538"/>
            <a:ext cx="8642350"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Eqiupment for DigEco disciplines implementation</a:t>
            </a:r>
            <a:endParaRPr b="1" sz="2000">
              <a:solidFill>
                <a:schemeClr val="accent1"/>
              </a:solidFill>
              <a:latin typeface="Calibri"/>
              <a:ea typeface="Calibri"/>
              <a:cs typeface="Calibri"/>
              <a:sym typeface="Calibri"/>
            </a:endParaRPr>
          </a:p>
        </p:txBody>
      </p:sp>
      <p:grpSp>
        <p:nvGrpSpPr>
          <p:cNvPr id="276" name="Google Shape;276;p13"/>
          <p:cNvGrpSpPr/>
          <p:nvPr/>
        </p:nvGrpSpPr>
        <p:grpSpPr>
          <a:xfrm>
            <a:off x="0" y="-12"/>
            <a:ext cx="9144000" cy="687387"/>
            <a:chOff x="0" y="109"/>
            <a:chExt cx="5760" cy="433"/>
          </a:xfrm>
        </p:grpSpPr>
        <p:sp>
          <p:nvSpPr>
            <p:cNvPr id="277" name="Google Shape;277;p13"/>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8" name="Google Shape;278;p13"/>
            <p:cNvSpPr txBox="1"/>
            <p:nvPr/>
          </p:nvSpPr>
          <p:spPr>
            <a:xfrm>
              <a:off x="2789" y="169"/>
              <a:ext cx="15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279" name="Google Shape;279;p13"/>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280" name="Google Shape;280;p13"/>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281" name="Google Shape;281;p13"/>
          <p:cNvGrpSpPr/>
          <p:nvPr/>
        </p:nvGrpSpPr>
        <p:grpSpPr>
          <a:xfrm>
            <a:off x="252413" y="5972175"/>
            <a:ext cx="8640762" cy="552450"/>
            <a:chOff x="159" y="3762"/>
            <a:chExt cx="5443" cy="348"/>
          </a:xfrm>
        </p:grpSpPr>
        <p:sp>
          <p:nvSpPr>
            <p:cNvPr id="282" name="Google Shape;282;p13"/>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283" name="Google Shape;283;p13"/>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pic>
        <p:nvPicPr>
          <p:cNvPr descr="comp class" id="284" name="Google Shape;284;p13"/>
          <p:cNvPicPr preferRelativeResize="0"/>
          <p:nvPr>
            <p:ph idx="2" type="body"/>
          </p:nvPr>
        </p:nvPicPr>
        <p:blipFill rotWithShape="1">
          <a:blip r:embed="rId5">
            <a:alphaModFix/>
          </a:blip>
          <a:srcRect b="0" l="0" r="0" t="0"/>
          <a:stretch/>
        </p:blipFill>
        <p:spPr>
          <a:xfrm>
            <a:off x="4379595" y="1708785"/>
            <a:ext cx="4518660" cy="2758440"/>
          </a:xfrm>
          <a:prstGeom prst="rect">
            <a:avLst/>
          </a:prstGeom>
          <a:noFill/>
          <a:ln>
            <a:noFill/>
          </a:ln>
        </p:spPr>
      </p:pic>
      <p:pic>
        <p:nvPicPr>
          <p:cNvPr id="285" name="Google Shape;285;p13"/>
          <p:cNvPicPr preferRelativeResize="0"/>
          <p:nvPr/>
        </p:nvPicPr>
        <p:blipFill rotWithShape="1">
          <a:blip r:embed="rId6">
            <a:alphaModFix/>
          </a:blip>
          <a:srcRect b="0" l="0" r="0" t="0"/>
          <a:stretch/>
        </p:blipFill>
        <p:spPr>
          <a:xfrm>
            <a:off x="457200" y="3333115"/>
            <a:ext cx="3933190" cy="2701290"/>
          </a:xfrm>
          <a:prstGeom prst="rect">
            <a:avLst/>
          </a:prstGeom>
          <a:noFill/>
          <a:ln>
            <a:noFill/>
          </a:ln>
        </p:spPr>
      </p:pic>
      <p:sp>
        <p:nvSpPr>
          <p:cNvPr id="286" name="Google Shape;286;p13"/>
          <p:cNvSpPr txBox="1"/>
          <p:nvPr/>
        </p:nvSpPr>
        <p:spPr>
          <a:xfrm>
            <a:off x="4859655" y="4838055"/>
            <a:ext cx="3745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538CD5"/>
                </a:solidFill>
                <a:latin typeface="Arial"/>
                <a:ea typeface="Arial"/>
                <a:cs typeface="Arial"/>
                <a:sym typeface="Arial"/>
              </a:rPr>
              <a:t> 23 266.37 EUR</a:t>
            </a:r>
            <a:endParaRPr sz="1800">
              <a:solidFill>
                <a:srgbClr val="538CD5"/>
              </a:solidFill>
              <a:latin typeface="Arial"/>
              <a:ea typeface="Arial"/>
              <a:cs typeface="Arial"/>
              <a:sym typeface="Arial"/>
            </a:endParaRPr>
          </a:p>
          <a:p>
            <a:pPr indent="0" lvl="0" marL="0" marR="0" rtl="0" algn="l">
              <a:spcBef>
                <a:spcPts val="0"/>
              </a:spcBef>
              <a:spcAft>
                <a:spcPts val="0"/>
              </a:spcAft>
              <a:buNone/>
            </a:pPr>
            <a:r>
              <a:rPr lang="en-US" sz="1800">
                <a:solidFill>
                  <a:srgbClr val="538CD5"/>
                </a:solidFill>
                <a:latin typeface="Arial"/>
                <a:ea typeface="Arial"/>
                <a:cs typeface="Arial"/>
                <a:sym typeface="Arial"/>
              </a:rPr>
              <a:t>             67% of equipment budget</a:t>
            </a:r>
            <a:endParaRPr sz="1800">
              <a:solidFill>
                <a:srgbClr val="538CD5"/>
              </a:solidFill>
              <a:latin typeface="Arial"/>
              <a:ea typeface="Arial"/>
              <a:cs typeface="Arial"/>
              <a:sym typeface="Arial"/>
            </a:endParaRPr>
          </a:p>
        </p:txBody>
      </p:sp>
      <p:sp>
        <p:nvSpPr>
          <p:cNvPr id="287" name="Google Shape;287;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grpSp>
        <p:nvGrpSpPr>
          <p:cNvPr id="292" name="Google Shape;292;p14"/>
          <p:cNvGrpSpPr/>
          <p:nvPr/>
        </p:nvGrpSpPr>
        <p:grpSpPr>
          <a:xfrm>
            <a:off x="0" y="293688"/>
            <a:ext cx="9144000" cy="687387"/>
            <a:chOff x="0" y="109"/>
            <a:chExt cx="5760" cy="433"/>
          </a:xfrm>
        </p:grpSpPr>
        <p:sp>
          <p:nvSpPr>
            <p:cNvPr id="293" name="Google Shape;293;p14"/>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4" name="Google Shape;294;p14"/>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WP3</a:t>
              </a:r>
              <a:endParaRPr b="1" sz="2400">
                <a:solidFill>
                  <a:schemeClr val="lt1"/>
                </a:solidFill>
                <a:latin typeface="Calibri"/>
                <a:ea typeface="Calibri"/>
                <a:cs typeface="Calibri"/>
                <a:sym typeface="Calibri"/>
              </a:endParaRPr>
            </a:p>
          </p:txBody>
        </p:sp>
        <p:sp>
          <p:nvSpPr>
            <p:cNvPr id="295" name="Google Shape;295;p14"/>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296" name="Google Shape;296;p14"/>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297" name="Google Shape;297;p14"/>
          <p:cNvGrpSpPr/>
          <p:nvPr/>
        </p:nvGrpSpPr>
        <p:grpSpPr>
          <a:xfrm>
            <a:off x="252413" y="5972175"/>
            <a:ext cx="8640762" cy="552450"/>
            <a:chOff x="159" y="3762"/>
            <a:chExt cx="5443" cy="348"/>
          </a:xfrm>
        </p:grpSpPr>
        <p:sp>
          <p:nvSpPr>
            <p:cNvPr id="298" name="Google Shape;298;p14"/>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299" name="Google Shape;299;p14"/>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300" name="Google Shape;300;p14"/>
          <p:cNvSpPr txBox="1"/>
          <p:nvPr/>
        </p:nvSpPr>
        <p:spPr>
          <a:xfrm>
            <a:off x="219075" y="1141413"/>
            <a:ext cx="8713788"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Evaluation of trainings of UA and TJK teachers on DigEco curricular’ development</a:t>
            </a:r>
            <a:endParaRPr b="1" sz="2000">
              <a:solidFill>
                <a:schemeClr val="accent1"/>
              </a:solidFill>
              <a:latin typeface="Calibri"/>
              <a:ea typeface="Calibri"/>
              <a:cs typeface="Calibri"/>
              <a:sym typeface="Calibri"/>
            </a:endParaRPr>
          </a:p>
        </p:txBody>
      </p:sp>
      <p:sp>
        <p:nvSpPr>
          <p:cNvPr id="301" name="Google Shape;301;p14"/>
          <p:cNvSpPr/>
          <p:nvPr/>
        </p:nvSpPr>
        <p:spPr>
          <a:xfrm>
            <a:off x="1116013" y="1771650"/>
            <a:ext cx="2017712" cy="1223963"/>
          </a:xfrm>
          <a:prstGeom prst="roundRect">
            <a:avLst>
              <a:gd fmla="val 16667" name="adj"/>
            </a:avLst>
          </a:prstGeom>
          <a:solidFill>
            <a:srgbClr val="FF99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Calibri"/>
                <a:ea typeface="Calibri"/>
                <a:cs typeface="Calibri"/>
                <a:sym typeface="Calibri"/>
              </a:rPr>
              <a:t>1</a:t>
            </a:r>
            <a:endParaRPr b="1" sz="3600">
              <a:solidFill>
                <a:schemeClr val="lt1"/>
              </a:solidFill>
              <a:latin typeface="Calibri"/>
              <a:ea typeface="Calibri"/>
              <a:cs typeface="Calibri"/>
              <a:sym typeface="Calibri"/>
            </a:endParaRPr>
          </a:p>
        </p:txBody>
      </p:sp>
      <p:sp>
        <p:nvSpPr>
          <p:cNvPr id="302" name="Google Shape;302;p14"/>
          <p:cNvSpPr/>
          <p:nvPr/>
        </p:nvSpPr>
        <p:spPr>
          <a:xfrm>
            <a:off x="1114425" y="3211513"/>
            <a:ext cx="2017713" cy="1223962"/>
          </a:xfrm>
          <a:prstGeom prst="roundRect">
            <a:avLst>
              <a:gd fmla="val 16667" name="adj"/>
            </a:avLst>
          </a:prstGeom>
          <a:solidFill>
            <a:srgbClr val="FF99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Calibri"/>
                <a:ea typeface="Calibri"/>
                <a:cs typeface="Calibri"/>
                <a:sym typeface="Calibri"/>
              </a:rPr>
              <a:t>2</a:t>
            </a:r>
            <a:endParaRPr b="1" sz="3600">
              <a:solidFill>
                <a:schemeClr val="lt1"/>
              </a:solidFill>
              <a:latin typeface="Calibri"/>
              <a:ea typeface="Calibri"/>
              <a:cs typeface="Calibri"/>
              <a:sym typeface="Calibri"/>
            </a:endParaRPr>
          </a:p>
        </p:txBody>
      </p:sp>
      <p:sp>
        <p:nvSpPr>
          <p:cNvPr id="303" name="Google Shape;303;p14"/>
          <p:cNvSpPr/>
          <p:nvPr/>
        </p:nvSpPr>
        <p:spPr>
          <a:xfrm>
            <a:off x="1114425" y="4652963"/>
            <a:ext cx="2017713" cy="1223962"/>
          </a:xfrm>
          <a:prstGeom prst="roundRect">
            <a:avLst>
              <a:gd fmla="val 16667" name="adj"/>
            </a:avLst>
          </a:prstGeom>
          <a:solidFill>
            <a:srgbClr val="FF99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Calibri"/>
                <a:ea typeface="Calibri"/>
                <a:cs typeface="Calibri"/>
                <a:sym typeface="Calibri"/>
              </a:rPr>
              <a:t>3</a:t>
            </a:r>
            <a:endParaRPr b="1" sz="3600">
              <a:solidFill>
                <a:schemeClr val="lt1"/>
              </a:solidFill>
              <a:latin typeface="Calibri"/>
              <a:ea typeface="Calibri"/>
              <a:cs typeface="Calibri"/>
              <a:sym typeface="Calibri"/>
            </a:endParaRPr>
          </a:p>
        </p:txBody>
      </p:sp>
      <p:sp>
        <p:nvSpPr>
          <p:cNvPr id="304" name="Google Shape;304;p14"/>
          <p:cNvSpPr/>
          <p:nvPr/>
        </p:nvSpPr>
        <p:spPr>
          <a:xfrm>
            <a:off x="3348038" y="1700213"/>
            <a:ext cx="4535487" cy="1439862"/>
          </a:xfrm>
          <a:prstGeom prst="rightArrow">
            <a:avLst>
              <a:gd fmla="val 88111" name="adj1"/>
              <a:gd fmla="val 79828" name="adj2"/>
            </a:avLst>
          </a:prstGeom>
          <a:solidFill>
            <a:srgbClr val="FFC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400">
                <a:solidFill>
                  <a:schemeClr val="accent1"/>
                </a:solidFill>
                <a:latin typeface="Calibri"/>
                <a:ea typeface="Calibri"/>
                <a:cs typeface="Calibri"/>
                <a:sym typeface="Calibri"/>
              </a:rPr>
              <a:t>Indicative Questions to determine the </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level of awareness about DigEco </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project among target groups (students,</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PhD students, teacher, stakeholders).</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Total 10+ respondents. </a:t>
            </a:r>
            <a:endParaRPr b="1" sz="1400">
              <a:solidFill>
                <a:schemeClr val="accent1"/>
              </a:solidFill>
              <a:latin typeface="Calibri"/>
              <a:ea typeface="Calibri"/>
              <a:cs typeface="Calibri"/>
              <a:sym typeface="Calibri"/>
            </a:endParaRPr>
          </a:p>
        </p:txBody>
      </p:sp>
      <p:sp>
        <p:nvSpPr>
          <p:cNvPr id="305" name="Google Shape;305;p14"/>
          <p:cNvSpPr/>
          <p:nvPr/>
        </p:nvSpPr>
        <p:spPr>
          <a:xfrm>
            <a:off x="3349625" y="3140075"/>
            <a:ext cx="4535488" cy="1439863"/>
          </a:xfrm>
          <a:prstGeom prst="rightArrow">
            <a:avLst>
              <a:gd fmla="val 88111" name="adj1"/>
              <a:gd fmla="val 79828" name="adj2"/>
            </a:avLst>
          </a:prstGeom>
          <a:solidFill>
            <a:srgbClr val="FFC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400">
                <a:solidFill>
                  <a:schemeClr val="accent1"/>
                </a:solidFill>
                <a:latin typeface="Calibri"/>
                <a:ea typeface="Calibri"/>
                <a:cs typeface="Calibri"/>
                <a:sym typeface="Calibri"/>
              </a:rPr>
              <a:t>Online workshops for target universities </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(February – March 2021). Survey on online </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training satisfaction.</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Total 10+ respondents. </a:t>
            </a:r>
            <a:endParaRPr b="1" sz="1400">
              <a:solidFill>
                <a:schemeClr val="accent1"/>
              </a:solidFill>
              <a:latin typeface="Calibri"/>
              <a:ea typeface="Calibri"/>
              <a:cs typeface="Calibri"/>
              <a:sym typeface="Calibri"/>
            </a:endParaRPr>
          </a:p>
        </p:txBody>
      </p:sp>
      <p:sp>
        <p:nvSpPr>
          <p:cNvPr id="306" name="Google Shape;306;p14"/>
          <p:cNvSpPr/>
          <p:nvPr/>
        </p:nvSpPr>
        <p:spPr>
          <a:xfrm>
            <a:off x="3349625" y="4579938"/>
            <a:ext cx="4535488" cy="1439862"/>
          </a:xfrm>
          <a:prstGeom prst="rightArrow">
            <a:avLst>
              <a:gd fmla="val 88111" name="adj1"/>
              <a:gd fmla="val 79828" name="adj2"/>
            </a:avLst>
          </a:prstGeom>
          <a:solidFill>
            <a:srgbClr val="FFC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400">
                <a:solidFill>
                  <a:schemeClr val="accent1"/>
                </a:solidFill>
                <a:latin typeface="Calibri"/>
                <a:ea typeface="Calibri"/>
                <a:cs typeface="Calibri"/>
                <a:sym typeface="Calibri"/>
              </a:rPr>
              <a:t>Evaluation of syllabuses by stakeholders. </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400">
                <a:solidFill>
                  <a:schemeClr val="accent1"/>
                </a:solidFill>
                <a:latin typeface="Calibri"/>
                <a:ea typeface="Calibri"/>
                <a:cs typeface="Calibri"/>
                <a:sym typeface="Calibri"/>
              </a:rPr>
              <a:t>Total 10 respondents. </a:t>
            </a:r>
            <a:endParaRPr b="1" sz="1400">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5"/>
          <p:cNvSpPr/>
          <p:nvPr/>
        </p:nvSpPr>
        <p:spPr>
          <a:xfrm>
            <a:off x="225425" y="1797050"/>
            <a:ext cx="8696325" cy="3938270"/>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Development a questionnaire for University students / graduates / undergraduates</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concerning the level of awareness about DigEco project, sharing and conducting the survey questioners, P6: </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800">
                <a:solidFill>
                  <a:schemeClr val="accent1"/>
                </a:solidFill>
                <a:latin typeface="Calibri"/>
                <a:ea typeface="Calibri"/>
                <a:cs typeface="Calibri"/>
                <a:sym typeface="Calibri"/>
              </a:rPr>
              <a:t>to determine the level of awareness about the DigEco project among target groups (students, PhD students, teachers, stakeholders): the questioner «Indicative Questions to determine the level of awareness about the DigEco project among target groups» </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March 01, 2021</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(DigEco анкета final.docx – Google Документы),</a:t>
            </a:r>
            <a:br>
              <a:rPr b="1" lang="en-US" sz="1800">
                <a:solidFill>
                  <a:schemeClr val="accent1"/>
                </a:solidFill>
                <a:latin typeface="Calibri"/>
                <a:ea typeface="Calibri"/>
                <a:cs typeface="Calibri"/>
                <a:sym typeface="Calibri"/>
              </a:rPr>
            </a:br>
            <a:r>
              <a:rPr b="1" lang="en-US" sz="1600">
                <a:solidFill>
                  <a:srgbClr val="FF6699"/>
                </a:solidFill>
                <a:latin typeface="Calibri"/>
                <a:ea typeface="Calibri"/>
                <a:cs typeface="Calibri"/>
                <a:sym typeface="Calibri"/>
              </a:rPr>
              <a:t>https://docs.google.com/document/d/1cQizTzz2nnHNksl9zcxF4gkuj-CIdJtj/edit;</a:t>
            </a:r>
            <a:endParaRPr b="1" sz="1600">
              <a:solidFill>
                <a:srgbClr val="FF6699"/>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Arial"/>
                <a:ea typeface="Arial"/>
                <a:cs typeface="Arial"/>
                <a:sym typeface="Arial"/>
              </a:rPr>
              <a:t>►</a:t>
            </a:r>
            <a:r>
              <a:rPr lang="en-US" sz="1800">
                <a:solidFill>
                  <a:schemeClr val="dk1"/>
                </a:solidFill>
                <a:latin typeface="Arial"/>
                <a:ea typeface="Arial"/>
                <a:cs typeface="Arial"/>
                <a:sym typeface="Arial"/>
              </a:rPr>
              <a:t> </a:t>
            </a:r>
            <a:r>
              <a:rPr b="1" lang="en-US" sz="1800">
                <a:solidFill>
                  <a:schemeClr val="accent1"/>
                </a:solidFill>
                <a:latin typeface="Calibri"/>
                <a:ea typeface="Calibri"/>
                <a:cs typeface="Calibri"/>
                <a:sym typeface="Calibri"/>
              </a:rPr>
              <a:t>for </a:t>
            </a:r>
            <a:r>
              <a:rPr b="1" lang="en-US" sz="1800">
                <a:solidFill>
                  <a:schemeClr val="accent1"/>
                </a:solidFill>
                <a:latin typeface="Arial"/>
                <a:ea typeface="Arial"/>
                <a:cs typeface="Arial"/>
                <a:sym typeface="Arial"/>
              </a:rPr>
              <a:t>«</a:t>
            </a:r>
            <a:r>
              <a:rPr b="1" lang="en-US" sz="1800">
                <a:solidFill>
                  <a:schemeClr val="accent1"/>
                </a:solidFill>
                <a:latin typeface="Calibri"/>
                <a:ea typeface="Calibri"/>
                <a:cs typeface="Calibri"/>
                <a:sym typeface="Calibri"/>
              </a:rPr>
              <a:t>DigEco Online Training Satisfaction Results</a:t>
            </a:r>
            <a:r>
              <a:rPr b="1" lang="en-US" sz="1800">
                <a:solidFill>
                  <a:schemeClr val="accent1"/>
                </a:solidFill>
                <a:latin typeface="Arial"/>
                <a:ea typeface="Arial"/>
                <a:cs typeface="Arial"/>
                <a:sym typeface="Arial"/>
              </a:rPr>
              <a:t>»</a:t>
            </a:r>
            <a:r>
              <a:rPr b="1" lang="en-US" sz="1800">
                <a:solidFill>
                  <a:schemeClr val="accent1"/>
                </a:solidFill>
                <a:latin typeface="Calibri"/>
                <a:ea typeface="Calibri"/>
                <a:cs typeface="Calibri"/>
                <a:sym typeface="Calibri"/>
              </a:rPr>
              <a:t> feedbacks</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March 01</a:t>
            </a:r>
            <a:r>
              <a:rPr b="1" lang="en-US" sz="2000">
                <a:solidFill>
                  <a:schemeClr val="accent1"/>
                </a:solidFill>
                <a:latin typeface="Arial"/>
                <a:ea typeface="Arial"/>
                <a:cs typeface="Arial"/>
                <a:sym typeface="Arial"/>
              </a:rPr>
              <a:t>–</a:t>
            </a:r>
            <a:r>
              <a:rPr b="1" lang="en-US" sz="2000">
                <a:solidFill>
                  <a:schemeClr val="accent1"/>
                </a:solidFill>
                <a:latin typeface="Calibri"/>
                <a:ea typeface="Calibri"/>
                <a:cs typeface="Calibri"/>
                <a:sym typeface="Calibri"/>
              </a:rPr>
              <a:t>15, 2021</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(To check link: </a:t>
            </a:r>
            <a:r>
              <a:rPr b="1" lang="en-US" sz="1600">
                <a:solidFill>
                  <a:srgbClr val="FF6699"/>
                </a:solidFill>
                <a:latin typeface="Calibri"/>
                <a:ea typeface="Calibri"/>
                <a:cs typeface="Calibri"/>
                <a:sym typeface="Calibri"/>
              </a:rPr>
              <a:t>https://docs.google.com/forms/d/1q8WyKQDyWOw8-TEJ1JjWCTOjPJps9eo-e_BTnKLblTA/viewform?fbclid=IwAR1BUxWnBDLkwTFFCls7HVfjxpQcRfCRu0hOEodpqxLF3yIWmokIWFEen0w&amp;edit_requested=true</a:t>
            </a:r>
            <a:endParaRPr b="1" sz="1600">
              <a:solidFill>
                <a:srgbClr val="FF6699"/>
              </a:solidFill>
              <a:latin typeface="Calibri"/>
              <a:ea typeface="Calibri"/>
              <a:cs typeface="Calibri"/>
              <a:sym typeface="Calibri"/>
            </a:endParaRPr>
          </a:p>
        </p:txBody>
      </p:sp>
      <p:sp>
        <p:nvSpPr>
          <p:cNvPr id="312" name="Google Shape;312;p15"/>
          <p:cNvSpPr txBox="1"/>
          <p:nvPr/>
        </p:nvSpPr>
        <p:spPr>
          <a:xfrm>
            <a:off x="219075" y="1141413"/>
            <a:ext cx="8713788"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Evaluation of trainings of UA and TJK teachers on DigEco curricular’ development</a:t>
            </a:r>
            <a:endParaRPr b="1" sz="2000">
              <a:solidFill>
                <a:schemeClr val="accent1"/>
              </a:solidFill>
              <a:latin typeface="Calibri"/>
              <a:ea typeface="Calibri"/>
              <a:cs typeface="Calibri"/>
              <a:sym typeface="Calibri"/>
            </a:endParaRPr>
          </a:p>
        </p:txBody>
      </p:sp>
      <p:grpSp>
        <p:nvGrpSpPr>
          <p:cNvPr id="313" name="Google Shape;313;p15"/>
          <p:cNvGrpSpPr/>
          <p:nvPr/>
        </p:nvGrpSpPr>
        <p:grpSpPr>
          <a:xfrm>
            <a:off x="0" y="293688"/>
            <a:ext cx="9144000" cy="687387"/>
            <a:chOff x="0" y="109"/>
            <a:chExt cx="5760" cy="433"/>
          </a:xfrm>
        </p:grpSpPr>
        <p:sp>
          <p:nvSpPr>
            <p:cNvPr id="314" name="Google Shape;314;p15"/>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 name="Google Shape;315;p15"/>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WP3</a:t>
              </a:r>
              <a:endParaRPr b="1" sz="2400">
                <a:solidFill>
                  <a:schemeClr val="lt1"/>
                </a:solidFill>
                <a:latin typeface="Calibri"/>
                <a:ea typeface="Calibri"/>
                <a:cs typeface="Calibri"/>
                <a:sym typeface="Calibri"/>
              </a:endParaRPr>
            </a:p>
          </p:txBody>
        </p:sp>
        <p:sp>
          <p:nvSpPr>
            <p:cNvPr id="316" name="Google Shape;316;p15"/>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317" name="Google Shape;317;p15"/>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318" name="Google Shape;318;p15"/>
          <p:cNvGrpSpPr/>
          <p:nvPr/>
        </p:nvGrpSpPr>
        <p:grpSpPr>
          <a:xfrm>
            <a:off x="252413" y="5972175"/>
            <a:ext cx="8640762" cy="552450"/>
            <a:chOff x="159" y="3762"/>
            <a:chExt cx="5443" cy="348"/>
          </a:xfrm>
        </p:grpSpPr>
        <p:sp>
          <p:nvSpPr>
            <p:cNvPr id="319" name="Google Shape;319;p15"/>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320" name="Google Shape;320;p15"/>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aphicFrame>
        <p:nvGraphicFramePr>
          <p:cNvPr id="325" name="Google Shape;325;p16"/>
          <p:cNvGraphicFramePr/>
          <p:nvPr/>
        </p:nvGraphicFramePr>
        <p:xfrm>
          <a:off x="250825" y="1412875"/>
          <a:ext cx="3000000" cy="3000000"/>
        </p:xfrm>
        <a:graphic>
          <a:graphicData uri="http://schemas.openxmlformats.org/drawingml/2006/table">
            <a:tbl>
              <a:tblPr>
                <a:noFill/>
                <a:tableStyleId>{EF1E9D00-CFCB-4C91-98C7-FF6151F602FD}</a:tableStyleId>
              </a:tblPr>
              <a:tblGrid>
                <a:gridCol w="4941900"/>
                <a:gridCol w="1971675"/>
                <a:gridCol w="1728775"/>
              </a:tblGrid>
              <a:tr h="180975">
                <a:tc>
                  <a:txBody>
                    <a:bodyPr/>
                    <a:lstStyle/>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Activities</a:t>
                      </a:r>
                      <a:endParaRPr b="1"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FFFF"/>
                        </a:solidFill>
                        <a:latin typeface="Arial"/>
                        <a:ea typeface="Arial"/>
                        <a:cs typeface="Arial"/>
                        <a:sym typeface="Arial"/>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Deadlines</a:t>
                      </a:r>
                      <a:endParaRPr b="1"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FFFF"/>
                        </a:solidFill>
                        <a:latin typeface="Arial"/>
                        <a:ea typeface="Arial"/>
                        <a:cs typeface="Arial"/>
                        <a:sym typeface="Arial"/>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Implementers</a:t>
                      </a:r>
                      <a:endParaRPr b="1"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rgbClr val="FFFFFF"/>
                        </a:solidFill>
                        <a:latin typeface="Arial"/>
                        <a:ea typeface="Arial"/>
                        <a:cs typeface="Arial"/>
                        <a:sym typeface="Arial"/>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accent2"/>
                    </a:solidFill>
                  </a:tcPr>
                </a:tc>
              </a:tr>
              <a:tr h="180975">
                <a:tc>
                  <a:txBody>
                    <a:bodyPr/>
                    <a:lstStyle/>
                    <a:p>
                      <a:pPr indent="0" lvl="0" marL="0" marR="0" rtl="0" algn="l">
                        <a:lnSpc>
                          <a:spcPct val="100000"/>
                        </a:lnSpc>
                        <a:spcBef>
                          <a:spcPts val="0"/>
                        </a:spcBef>
                        <a:spcAft>
                          <a:spcPts val="0"/>
                        </a:spcAft>
                        <a:buClr>
                          <a:schemeClr val="dk1"/>
                        </a:buClr>
                        <a:buSzPts val="1000"/>
                        <a:buFont typeface="Calibri"/>
                        <a:buNone/>
                      </a:pPr>
                      <a:r>
                        <a:t/>
                      </a:r>
                      <a:endParaRPr b="1" i="0" sz="10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Dissemination, Exploitation and Sustainability  Strategy and Plan development </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E6B9B8"/>
                    </a:solidFill>
                  </a:tcPr>
                </a:tc>
                <a:tc>
                  <a:txBody>
                    <a:bodyPr/>
                    <a:lstStyle/>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15.12.2020 – </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14.01.2021</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E6B9B8"/>
                    </a:solidFill>
                  </a:tcP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All Ps</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E6B9B8"/>
                    </a:solidFill>
                  </a:tcPr>
                </a:tc>
              </a:tr>
              <a:tr h="681050">
                <a:tc>
                  <a:txBody>
                    <a:bodyPr/>
                    <a:lstStyle/>
                    <a:p>
                      <a:pPr indent="0" lvl="0" marL="0" marR="0" rtl="0" algn="l">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Full media coverage of the project activities incl. joint WEB based platform, groups in social networks</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2DCDB"/>
                    </a:solidFill>
                  </a:tcPr>
                </a:tc>
                <a:tc>
                  <a:txBody>
                    <a:bodyPr/>
                    <a:lstStyle/>
                    <a:p>
                      <a:pPr indent="0" lvl="0" marL="0" marR="0" rtl="0" algn="ctr">
                        <a:lnSpc>
                          <a:spcPct val="100000"/>
                        </a:lnSpc>
                        <a:spcBef>
                          <a:spcPts val="0"/>
                        </a:spcBef>
                        <a:spcAft>
                          <a:spcPts val="0"/>
                        </a:spcAft>
                        <a:buClr>
                          <a:schemeClr val="dk1"/>
                        </a:buClr>
                        <a:buSzPts val="1000"/>
                        <a:buFont typeface="Calibri"/>
                        <a:buNone/>
                      </a:pPr>
                      <a:r>
                        <a:t/>
                      </a:r>
                      <a:endParaRPr b="1" i="0" sz="10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During DigEco running</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2DCDB"/>
                    </a:solidFill>
                  </a:tcP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All Ps</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2DCDB"/>
                    </a:solidFill>
                  </a:tcPr>
                </a:tc>
              </a:tr>
              <a:tr h="631825">
                <a:tc>
                  <a:txBody>
                    <a:bodyPr/>
                    <a:lstStyle/>
                    <a:p>
                      <a:pPr indent="0" lvl="0" marL="0" marR="0" rtl="0" algn="l">
                        <a:lnSpc>
                          <a:spcPct val="100000"/>
                        </a:lnSpc>
                        <a:spcBef>
                          <a:spcPts val="0"/>
                        </a:spcBef>
                        <a:spcAft>
                          <a:spcPts val="0"/>
                        </a:spcAft>
                        <a:buClr>
                          <a:schemeClr val="dk1"/>
                        </a:buClr>
                        <a:buSzPts val="1600"/>
                        <a:buFont typeface="Calibri"/>
                        <a:buNone/>
                      </a:pPr>
                      <a:r>
                        <a:t/>
                      </a:r>
                      <a:endParaRPr b="1" i="0" sz="16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DigEco project WEB platform in function</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99694"/>
                    </a:solidFill>
                  </a:tcPr>
                </a:tc>
                <a:tc>
                  <a:txBody>
                    <a:bodyPr/>
                    <a:lstStyle/>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15.12.2020 –</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during DigEco running</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99694"/>
                    </a:solidFill>
                  </a:tcP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1800"/>
                        <a:buFont typeface="Calibri"/>
                        <a:buNone/>
                      </a:pPr>
                      <a:r>
                        <a:rPr b="1" i="0" lang="en-US" sz="1800" u="none" cap="none" strike="noStrike">
                          <a:solidFill>
                            <a:schemeClr val="accent1"/>
                          </a:solidFill>
                          <a:latin typeface="Calibri"/>
                          <a:ea typeface="Calibri"/>
                          <a:cs typeface="Calibri"/>
                          <a:sym typeface="Calibri"/>
                        </a:rPr>
                        <a:t>All Ps</a:t>
                      </a:r>
                      <a:endParaRPr b="1" i="0" sz="1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chemeClr val="accent1"/>
                        </a:solidFill>
                        <a:latin typeface="Calibri"/>
                        <a:ea typeface="Calibri"/>
                        <a:cs typeface="Calibri"/>
                        <a:sym typeface="Calibri"/>
                      </a:endParaRPr>
                    </a:p>
                  </a:txBody>
                  <a:tcPr marT="45725" marB="45725" marR="91450" marL="91450">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99694"/>
                    </a:solidFill>
                  </a:tcPr>
                </a:tc>
              </a:tr>
            </a:tbl>
          </a:graphicData>
        </a:graphic>
      </p:graphicFrame>
      <p:grpSp>
        <p:nvGrpSpPr>
          <p:cNvPr id="326" name="Google Shape;326;p16"/>
          <p:cNvGrpSpPr/>
          <p:nvPr/>
        </p:nvGrpSpPr>
        <p:grpSpPr>
          <a:xfrm>
            <a:off x="252413" y="5972175"/>
            <a:ext cx="8640762" cy="552450"/>
            <a:chOff x="159" y="3762"/>
            <a:chExt cx="5443" cy="348"/>
          </a:xfrm>
        </p:grpSpPr>
        <p:sp>
          <p:nvSpPr>
            <p:cNvPr id="327" name="Google Shape;327;p16"/>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328" name="Google Shape;328;p16"/>
            <p:cNvPicPr preferRelativeResize="0"/>
            <p:nvPr/>
          </p:nvPicPr>
          <p:blipFill rotWithShape="1">
            <a:blip r:embed="rId3">
              <a:alphaModFix/>
            </a:blip>
            <a:srcRect b="0" l="0" r="23349" t="-15231"/>
            <a:stretch/>
          </p:blipFill>
          <p:spPr>
            <a:xfrm>
              <a:off x="4604" y="3762"/>
              <a:ext cx="998" cy="348"/>
            </a:xfrm>
            <a:prstGeom prst="rect">
              <a:avLst/>
            </a:prstGeom>
            <a:noFill/>
            <a:ln>
              <a:noFill/>
            </a:ln>
          </p:spPr>
        </p:pic>
      </p:grpSp>
      <p:grpSp>
        <p:nvGrpSpPr>
          <p:cNvPr id="329" name="Google Shape;329;p16"/>
          <p:cNvGrpSpPr/>
          <p:nvPr/>
        </p:nvGrpSpPr>
        <p:grpSpPr>
          <a:xfrm>
            <a:off x="0" y="293688"/>
            <a:ext cx="9144000" cy="687387"/>
            <a:chOff x="0" y="109"/>
            <a:chExt cx="5760" cy="433"/>
          </a:xfrm>
        </p:grpSpPr>
        <p:sp>
          <p:nvSpPr>
            <p:cNvPr id="330" name="Google Shape;330;p16"/>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1" name="Google Shape;331;p16"/>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WP4</a:t>
              </a:r>
              <a:endParaRPr b="1" sz="2400">
                <a:solidFill>
                  <a:schemeClr val="lt1"/>
                </a:solidFill>
                <a:latin typeface="Calibri"/>
                <a:ea typeface="Calibri"/>
                <a:cs typeface="Calibri"/>
                <a:sym typeface="Calibri"/>
              </a:endParaRPr>
            </a:p>
          </p:txBody>
        </p:sp>
        <p:sp>
          <p:nvSpPr>
            <p:cNvPr id="332" name="Google Shape;332;p16"/>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333" name="Google Shape;333;p16"/>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7"/>
          <p:cNvSpPr txBox="1"/>
          <p:nvPr/>
        </p:nvSpPr>
        <p:spPr>
          <a:xfrm>
            <a:off x="219075" y="1125538"/>
            <a:ext cx="8713788" cy="392112"/>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DigEco page at official site   </a:t>
            </a:r>
            <a:endParaRPr b="1" sz="1800">
              <a:solidFill>
                <a:schemeClr val="accent1"/>
              </a:solidFill>
              <a:latin typeface="Calibri"/>
              <a:ea typeface="Calibri"/>
              <a:cs typeface="Calibri"/>
              <a:sym typeface="Calibri"/>
            </a:endParaRPr>
          </a:p>
        </p:txBody>
      </p:sp>
      <p:pic>
        <p:nvPicPr>
          <p:cNvPr id="339" name="Google Shape;339;p17"/>
          <p:cNvPicPr preferRelativeResize="0"/>
          <p:nvPr/>
        </p:nvPicPr>
        <p:blipFill rotWithShape="1">
          <a:blip r:embed="rId3">
            <a:alphaModFix/>
          </a:blip>
          <a:srcRect b="0" l="7788" r="6661" t="0"/>
          <a:stretch/>
        </p:blipFill>
        <p:spPr>
          <a:xfrm>
            <a:off x="827088" y="1700213"/>
            <a:ext cx="5903912" cy="4346575"/>
          </a:xfrm>
          <a:prstGeom prst="rect">
            <a:avLst/>
          </a:prstGeom>
          <a:noFill/>
          <a:ln>
            <a:noFill/>
          </a:ln>
        </p:spPr>
      </p:pic>
      <p:sp>
        <p:nvSpPr>
          <p:cNvPr id="340" name="Google Shape;340;p17"/>
          <p:cNvSpPr/>
          <p:nvPr/>
        </p:nvSpPr>
        <p:spPr>
          <a:xfrm>
            <a:off x="5219700" y="4652963"/>
            <a:ext cx="3238500" cy="103187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https://dig2eco.ztu.edu.ua/</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accent1"/>
              </a:solidFill>
              <a:latin typeface="Calibri"/>
              <a:ea typeface="Calibri"/>
              <a:cs typeface="Calibri"/>
              <a:sym typeface="Calibri"/>
            </a:endParaRPr>
          </a:p>
        </p:txBody>
      </p:sp>
      <p:grpSp>
        <p:nvGrpSpPr>
          <p:cNvPr id="341" name="Google Shape;341;p17"/>
          <p:cNvGrpSpPr/>
          <p:nvPr/>
        </p:nvGrpSpPr>
        <p:grpSpPr>
          <a:xfrm>
            <a:off x="0" y="293688"/>
            <a:ext cx="9144000" cy="687387"/>
            <a:chOff x="0" y="109"/>
            <a:chExt cx="5760" cy="433"/>
          </a:xfrm>
        </p:grpSpPr>
        <p:sp>
          <p:nvSpPr>
            <p:cNvPr id="342" name="Google Shape;342;p17"/>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3" name="Google Shape;343;p17"/>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WP4</a:t>
              </a:r>
              <a:endParaRPr b="1" sz="2400">
                <a:solidFill>
                  <a:schemeClr val="lt1"/>
                </a:solidFill>
                <a:latin typeface="Calibri"/>
                <a:ea typeface="Calibri"/>
                <a:cs typeface="Calibri"/>
                <a:sym typeface="Calibri"/>
              </a:endParaRPr>
            </a:p>
          </p:txBody>
        </p:sp>
        <p:sp>
          <p:nvSpPr>
            <p:cNvPr id="344" name="Google Shape;344;p17"/>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345" name="Google Shape;345;p17"/>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grpSp>
        <p:nvGrpSpPr>
          <p:cNvPr id="346" name="Google Shape;346;p17"/>
          <p:cNvGrpSpPr/>
          <p:nvPr/>
        </p:nvGrpSpPr>
        <p:grpSpPr>
          <a:xfrm>
            <a:off x="252413" y="5972175"/>
            <a:ext cx="8640762" cy="552450"/>
            <a:chOff x="159" y="3762"/>
            <a:chExt cx="5443" cy="348"/>
          </a:xfrm>
        </p:grpSpPr>
        <p:sp>
          <p:nvSpPr>
            <p:cNvPr id="347" name="Google Shape;347;p17"/>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348" name="Google Shape;348;p17"/>
            <p:cNvPicPr preferRelativeResize="0"/>
            <p:nvPr/>
          </p:nvPicPr>
          <p:blipFill rotWithShape="1">
            <a:blip r:embed="rId5">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8"/>
          <p:cNvSpPr/>
          <p:nvPr/>
        </p:nvSpPr>
        <p:spPr>
          <a:xfrm>
            <a:off x="1836738" y="1789113"/>
            <a:ext cx="5543550" cy="1246187"/>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Zhytomyr Polytechnic is the winner of the Erasmus + / Higher Education Capacity Development competition, Kick-off for P6 and local meetings</a:t>
            </a:r>
            <a:br>
              <a:rPr b="1" lang="en-US" sz="1800">
                <a:solidFill>
                  <a:schemeClr val="accent1"/>
                </a:solidFill>
                <a:latin typeface="Calibri"/>
                <a:ea typeface="Calibri"/>
                <a:cs typeface="Calibri"/>
                <a:sym typeface="Calibri"/>
              </a:rPr>
            </a:br>
            <a:r>
              <a:rPr b="1" lang="en-US" sz="2000">
                <a:solidFill>
                  <a:schemeClr val="accent1"/>
                </a:solidFill>
                <a:latin typeface="Calibri"/>
                <a:ea typeface="Calibri"/>
                <a:cs typeface="Calibri"/>
                <a:sym typeface="Calibri"/>
              </a:rPr>
              <a:t>August 01, 2020</a:t>
            </a:r>
            <a:endParaRPr b="1" sz="2000">
              <a:solidFill>
                <a:schemeClr val="accent1"/>
              </a:solidFill>
              <a:latin typeface="Calibri"/>
              <a:ea typeface="Calibri"/>
              <a:cs typeface="Calibri"/>
              <a:sym typeface="Calibri"/>
            </a:endParaRPr>
          </a:p>
        </p:txBody>
      </p:sp>
      <p:pic>
        <p:nvPicPr>
          <p:cNvPr id="354" name="Google Shape;354;p18"/>
          <p:cNvPicPr preferRelativeResize="0"/>
          <p:nvPr/>
        </p:nvPicPr>
        <p:blipFill rotWithShape="1">
          <a:blip r:embed="rId3">
            <a:alphaModFix/>
          </a:blip>
          <a:srcRect b="0" l="0" r="0" t="0"/>
          <a:stretch/>
        </p:blipFill>
        <p:spPr>
          <a:xfrm>
            <a:off x="2484438" y="3228975"/>
            <a:ext cx="4321175" cy="2727325"/>
          </a:xfrm>
          <a:prstGeom prst="rect">
            <a:avLst/>
          </a:prstGeom>
          <a:noFill/>
          <a:ln>
            <a:noFill/>
          </a:ln>
        </p:spPr>
      </p:pic>
      <p:grpSp>
        <p:nvGrpSpPr>
          <p:cNvPr id="355" name="Google Shape;355;p18"/>
          <p:cNvGrpSpPr/>
          <p:nvPr/>
        </p:nvGrpSpPr>
        <p:grpSpPr>
          <a:xfrm>
            <a:off x="0" y="293688"/>
            <a:ext cx="9144000" cy="687387"/>
            <a:chOff x="0" y="109"/>
            <a:chExt cx="5760" cy="433"/>
          </a:xfrm>
        </p:grpSpPr>
        <p:sp>
          <p:nvSpPr>
            <p:cNvPr id="356" name="Google Shape;356;p18"/>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7" name="Google Shape;357;p18"/>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WP5</a:t>
              </a:r>
              <a:endParaRPr b="1" sz="2400">
                <a:solidFill>
                  <a:schemeClr val="lt1"/>
                </a:solidFill>
                <a:latin typeface="Calibri"/>
                <a:ea typeface="Calibri"/>
                <a:cs typeface="Calibri"/>
                <a:sym typeface="Calibri"/>
              </a:endParaRPr>
            </a:p>
          </p:txBody>
        </p:sp>
        <p:sp>
          <p:nvSpPr>
            <p:cNvPr id="358" name="Google Shape;358;p18"/>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359" name="Google Shape;359;p18"/>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sp>
        <p:nvSpPr>
          <p:cNvPr id="360" name="Google Shape;360;p18"/>
          <p:cNvSpPr txBox="1"/>
          <p:nvPr/>
        </p:nvSpPr>
        <p:spPr>
          <a:xfrm>
            <a:off x="211138" y="1155700"/>
            <a:ext cx="8713787" cy="422275"/>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Dissemination Events   </a:t>
            </a:r>
            <a:endParaRPr b="1" sz="2000">
              <a:solidFill>
                <a:schemeClr val="accent1"/>
              </a:solidFill>
              <a:latin typeface="Calibri"/>
              <a:ea typeface="Calibri"/>
              <a:cs typeface="Calibri"/>
              <a:sym typeface="Calibri"/>
            </a:endParaRPr>
          </a:p>
        </p:txBody>
      </p:sp>
      <p:grpSp>
        <p:nvGrpSpPr>
          <p:cNvPr id="361" name="Google Shape;361;p18"/>
          <p:cNvGrpSpPr/>
          <p:nvPr/>
        </p:nvGrpSpPr>
        <p:grpSpPr>
          <a:xfrm>
            <a:off x="252413" y="5972175"/>
            <a:ext cx="8640762" cy="552450"/>
            <a:chOff x="159" y="3762"/>
            <a:chExt cx="5443" cy="348"/>
          </a:xfrm>
        </p:grpSpPr>
        <p:sp>
          <p:nvSpPr>
            <p:cNvPr id="362" name="Google Shape;362;p18"/>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363" name="Google Shape;363;p18"/>
            <p:cNvPicPr preferRelativeResize="0"/>
            <p:nvPr/>
          </p:nvPicPr>
          <p:blipFill rotWithShape="1">
            <a:blip r:embed="rId5">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9"/>
          <p:cNvSpPr/>
          <p:nvPr/>
        </p:nvSpPr>
        <p:spPr>
          <a:xfrm>
            <a:off x="600075" y="1700213"/>
            <a:ext cx="3744913" cy="152082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The first coordination meeting of the project partners of the EU Higher Education Capacity Development Program</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December 15, 2020</a:t>
            </a:r>
            <a:endParaRPr b="1" sz="2000">
              <a:solidFill>
                <a:schemeClr val="accent1"/>
              </a:solidFill>
              <a:latin typeface="Calibri"/>
              <a:ea typeface="Calibri"/>
              <a:cs typeface="Calibri"/>
              <a:sym typeface="Calibri"/>
            </a:endParaRPr>
          </a:p>
        </p:txBody>
      </p:sp>
      <p:pic>
        <p:nvPicPr>
          <p:cNvPr descr="seminar2.jpg" id="369" name="Google Shape;369;p19"/>
          <p:cNvPicPr preferRelativeResize="0"/>
          <p:nvPr/>
        </p:nvPicPr>
        <p:blipFill rotWithShape="1">
          <a:blip r:embed="rId3">
            <a:alphaModFix/>
          </a:blip>
          <a:srcRect b="0" l="0" r="0" t="0"/>
          <a:stretch/>
        </p:blipFill>
        <p:spPr>
          <a:xfrm>
            <a:off x="608013" y="3381375"/>
            <a:ext cx="3748087" cy="2497138"/>
          </a:xfrm>
          <a:prstGeom prst="rect">
            <a:avLst/>
          </a:prstGeom>
          <a:noFill/>
          <a:ln>
            <a:noFill/>
          </a:ln>
        </p:spPr>
      </p:pic>
      <p:sp>
        <p:nvSpPr>
          <p:cNvPr id="370" name="Google Shape;370;p19"/>
          <p:cNvSpPr/>
          <p:nvPr/>
        </p:nvSpPr>
        <p:spPr>
          <a:xfrm>
            <a:off x="4572000" y="1700213"/>
            <a:ext cx="4349750" cy="696912"/>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DigEco Kick-off Meeting</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December 12, 2021</a:t>
            </a:r>
            <a:endParaRPr b="1" sz="2000">
              <a:solidFill>
                <a:schemeClr val="accent1"/>
              </a:solidFill>
              <a:latin typeface="Calibri"/>
              <a:ea typeface="Calibri"/>
              <a:cs typeface="Calibri"/>
              <a:sym typeface="Calibri"/>
            </a:endParaRPr>
          </a:p>
        </p:txBody>
      </p:sp>
      <p:pic>
        <p:nvPicPr>
          <p:cNvPr descr="https://dig2eco.ztu.edu.ua/wp-content/uploads/2021/02/148982997_5413759731982378_2715990911313231778_o-1-1024x554.jpg" id="371" name="Google Shape;371;p19"/>
          <p:cNvPicPr preferRelativeResize="0"/>
          <p:nvPr/>
        </p:nvPicPr>
        <p:blipFill rotWithShape="1">
          <a:blip r:embed="rId4">
            <a:alphaModFix/>
          </a:blip>
          <a:srcRect b="0" l="6094" r="0" t="1860"/>
          <a:stretch/>
        </p:blipFill>
        <p:spPr>
          <a:xfrm>
            <a:off x="4572000" y="2565400"/>
            <a:ext cx="4349750" cy="2619375"/>
          </a:xfrm>
          <a:prstGeom prst="rect">
            <a:avLst/>
          </a:prstGeom>
          <a:noFill/>
          <a:ln>
            <a:noFill/>
          </a:ln>
        </p:spPr>
      </p:pic>
      <p:grpSp>
        <p:nvGrpSpPr>
          <p:cNvPr id="372" name="Google Shape;372;p19"/>
          <p:cNvGrpSpPr/>
          <p:nvPr/>
        </p:nvGrpSpPr>
        <p:grpSpPr>
          <a:xfrm>
            <a:off x="0" y="293688"/>
            <a:ext cx="9144000" cy="687387"/>
            <a:chOff x="0" y="109"/>
            <a:chExt cx="5760" cy="433"/>
          </a:xfrm>
        </p:grpSpPr>
        <p:sp>
          <p:nvSpPr>
            <p:cNvPr id="373" name="Google Shape;373;p19"/>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 name="Google Shape;374;p19"/>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WP5</a:t>
              </a:r>
              <a:endParaRPr b="1" sz="2400">
                <a:solidFill>
                  <a:schemeClr val="lt1"/>
                </a:solidFill>
                <a:latin typeface="Calibri"/>
                <a:ea typeface="Calibri"/>
                <a:cs typeface="Calibri"/>
                <a:sym typeface="Calibri"/>
              </a:endParaRPr>
            </a:p>
          </p:txBody>
        </p:sp>
        <p:sp>
          <p:nvSpPr>
            <p:cNvPr id="375" name="Google Shape;375;p19"/>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376" name="Google Shape;376;p19"/>
            <p:cNvPicPr preferRelativeResize="0"/>
            <p:nvPr/>
          </p:nvPicPr>
          <p:blipFill rotWithShape="1">
            <a:blip r:embed="rId5">
              <a:alphaModFix/>
            </a:blip>
            <a:srcRect b="6060" l="14180" r="5048" t="21213"/>
            <a:stretch/>
          </p:blipFill>
          <p:spPr>
            <a:xfrm>
              <a:off x="4588" y="134"/>
              <a:ext cx="1088" cy="408"/>
            </a:xfrm>
            <a:prstGeom prst="rect">
              <a:avLst/>
            </a:prstGeom>
            <a:noFill/>
            <a:ln>
              <a:noFill/>
            </a:ln>
          </p:spPr>
        </p:pic>
      </p:grpSp>
      <p:sp>
        <p:nvSpPr>
          <p:cNvPr id="377" name="Google Shape;377;p19"/>
          <p:cNvSpPr txBox="1"/>
          <p:nvPr/>
        </p:nvSpPr>
        <p:spPr>
          <a:xfrm>
            <a:off x="211138" y="1100138"/>
            <a:ext cx="8713787" cy="422275"/>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Dissemination Events   </a:t>
            </a:r>
            <a:endParaRPr b="1" sz="2000">
              <a:solidFill>
                <a:schemeClr val="accent1"/>
              </a:solidFill>
              <a:latin typeface="Calibri"/>
              <a:ea typeface="Calibri"/>
              <a:cs typeface="Calibri"/>
              <a:sym typeface="Calibri"/>
            </a:endParaRPr>
          </a:p>
        </p:txBody>
      </p:sp>
      <p:grpSp>
        <p:nvGrpSpPr>
          <p:cNvPr id="378" name="Google Shape;378;p19"/>
          <p:cNvGrpSpPr/>
          <p:nvPr/>
        </p:nvGrpSpPr>
        <p:grpSpPr>
          <a:xfrm>
            <a:off x="252413" y="5972175"/>
            <a:ext cx="8640762" cy="552450"/>
            <a:chOff x="159" y="3762"/>
            <a:chExt cx="5443" cy="348"/>
          </a:xfrm>
        </p:grpSpPr>
        <p:sp>
          <p:nvSpPr>
            <p:cNvPr id="379" name="Google Shape;379;p19"/>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380" name="Google Shape;380;p19"/>
            <p:cNvPicPr preferRelativeResize="0"/>
            <p:nvPr/>
          </p:nvPicPr>
          <p:blipFill rotWithShape="1">
            <a:blip r:embed="rId6">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grpSp>
        <p:nvGrpSpPr>
          <p:cNvPr id="97" name="Google Shape;97;p2"/>
          <p:cNvGrpSpPr/>
          <p:nvPr/>
        </p:nvGrpSpPr>
        <p:grpSpPr>
          <a:xfrm>
            <a:off x="0" y="293688"/>
            <a:ext cx="9144000" cy="687387"/>
            <a:chOff x="0" y="109"/>
            <a:chExt cx="5760" cy="433"/>
          </a:xfrm>
        </p:grpSpPr>
        <p:sp>
          <p:nvSpPr>
            <p:cNvPr id="98" name="Google Shape;98;p2"/>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 name="Google Shape;99;p2"/>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WP1</a:t>
              </a:r>
              <a:endParaRPr b="1" sz="2400">
                <a:solidFill>
                  <a:schemeClr val="lt1"/>
                </a:solidFill>
                <a:latin typeface="Calibri"/>
                <a:ea typeface="Calibri"/>
                <a:cs typeface="Calibri"/>
                <a:sym typeface="Calibri"/>
              </a:endParaRPr>
            </a:p>
          </p:txBody>
        </p:sp>
        <p:sp>
          <p:nvSpPr>
            <p:cNvPr id="100" name="Google Shape;100;p2"/>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101" name="Google Shape;101;p2"/>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102" name="Google Shape;102;p2"/>
          <p:cNvGrpSpPr/>
          <p:nvPr/>
        </p:nvGrpSpPr>
        <p:grpSpPr>
          <a:xfrm>
            <a:off x="252413" y="5972175"/>
            <a:ext cx="8640762" cy="552450"/>
            <a:chOff x="159" y="3762"/>
            <a:chExt cx="5443" cy="348"/>
          </a:xfrm>
        </p:grpSpPr>
        <p:sp>
          <p:nvSpPr>
            <p:cNvPr id="103" name="Google Shape;103;p2"/>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104" name="Google Shape;104;p2"/>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105" name="Google Shape;105;p2"/>
          <p:cNvSpPr txBox="1"/>
          <p:nvPr/>
        </p:nvSpPr>
        <p:spPr>
          <a:xfrm>
            <a:off x="3059832" y="1412776"/>
            <a:ext cx="2160240" cy="369332"/>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1 DigEco Year</a:t>
            </a:r>
            <a:endParaRPr sz="1800">
              <a:solidFill>
                <a:schemeClr val="dk1"/>
              </a:solidFill>
              <a:latin typeface="Arial"/>
              <a:ea typeface="Arial"/>
              <a:cs typeface="Arial"/>
              <a:sym typeface="Arial"/>
            </a:endParaRPr>
          </a:p>
        </p:txBody>
      </p:sp>
      <p:graphicFrame>
        <p:nvGraphicFramePr>
          <p:cNvPr id="106" name="Google Shape;106;p2"/>
          <p:cNvGraphicFramePr/>
          <p:nvPr/>
        </p:nvGraphicFramePr>
        <p:xfrm>
          <a:off x="1115616" y="2132856"/>
          <a:ext cx="3000000" cy="3000000"/>
        </p:xfrm>
        <a:graphic>
          <a:graphicData uri="http://schemas.openxmlformats.org/drawingml/2006/table">
            <a:tbl>
              <a:tblPr bandRow="1" firstRow="1">
                <a:noFill/>
                <a:tableStyleId>{270A60E4-753D-44E5-A0D9-708753A63DB5}</a:tableStyleId>
              </a:tblPr>
              <a:tblGrid>
                <a:gridCol w="1524000"/>
                <a:gridCol w="1524000"/>
              </a:tblGrid>
              <a:tr h="370850">
                <a:tc>
                  <a:txBody>
                    <a:bodyPr/>
                    <a:lstStyle/>
                    <a:p>
                      <a:pPr indent="0" lvl="0" marL="0" marR="0" rtl="0" algn="l">
                        <a:spcBef>
                          <a:spcPts val="0"/>
                        </a:spcBef>
                        <a:spcAft>
                          <a:spcPts val="0"/>
                        </a:spcAft>
                        <a:buNone/>
                      </a:pPr>
                      <a:r>
                        <a:rPr b="0" lang="en-US" sz="1600" u="none" cap="none" strike="noStrike">
                          <a:solidFill>
                            <a:schemeClr val="dk1"/>
                          </a:solidFill>
                        </a:rPr>
                        <a:t>Development and approval of DigEco Strategy</a:t>
                      </a:r>
                      <a:endParaRPr b="0" sz="16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600">
                          <a:solidFill>
                            <a:schemeClr val="dk1"/>
                          </a:solidFill>
                        </a:rPr>
                        <a:t>15.11.2020-14.12.2020</a:t>
                      </a:r>
                      <a:endParaRPr b="0" sz="1600">
                        <a:solidFill>
                          <a:schemeClr val="dk1"/>
                        </a:solidFill>
                      </a:endParaRPr>
                    </a:p>
                  </a:txBody>
                  <a:tcPr marT="45725" marB="45725" marR="91450" marL="91450">
                    <a:solidFill>
                      <a:srgbClr val="E5B8B7"/>
                    </a:solidFill>
                  </a:tcPr>
                </a:tc>
              </a:tr>
              <a:tr h="370850">
                <a:tc>
                  <a:txBody>
                    <a:bodyPr/>
                    <a:lstStyle/>
                    <a:p>
                      <a:pPr indent="0" lvl="0" marL="0" marR="0" rtl="0" algn="l">
                        <a:spcBef>
                          <a:spcPts val="0"/>
                        </a:spcBef>
                        <a:spcAft>
                          <a:spcPts val="0"/>
                        </a:spcAft>
                        <a:buNone/>
                      </a:pPr>
                      <a:r>
                        <a:rPr lang="en-US" sz="1600"/>
                        <a:t>Conduct kick-of meeting at P1 in 3M1Y</a:t>
                      </a:r>
                      <a:endParaRPr sz="1600"/>
                    </a:p>
                  </a:txBody>
                  <a:tcPr marT="45725" marB="45725" marR="91450" marL="91450">
                    <a:solidFill>
                      <a:srgbClr val="FFCCCC"/>
                    </a:solidFill>
                  </a:tcPr>
                </a:tc>
                <a:tc>
                  <a:txBody>
                    <a:bodyPr/>
                    <a:lstStyle/>
                    <a:p>
                      <a:pPr indent="0" lvl="0" marL="0" marR="0" rtl="0" algn="l">
                        <a:spcBef>
                          <a:spcPts val="0"/>
                        </a:spcBef>
                        <a:spcAft>
                          <a:spcPts val="0"/>
                        </a:spcAft>
                        <a:buNone/>
                      </a:pPr>
                      <a:r>
                        <a:rPr lang="en-US" sz="1600"/>
                        <a:t>15.12.2020-14.01.2021</a:t>
                      </a:r>
                      <a:endParaRPr sz="1600"/>
                    </a:p>
                  </a:txBody>
                  <a:tcPr marT="45725" marB="45725" marR="91450" marL="91450">
                    <a:solidFill>
                      <a:srgbClr val="E5B8B7"/>
                    </a:solidFill>
                  </a:tcPr>
                </a:tc>
              </a:tr>
            </a:tbl>
          </a:graphicData>
        </a:graphic>
      </p:graphicFrame>
      <p:graphicFrame>
        <p:nvGraphicFramePr>
          <p:cNvPr id="107" name="Google Shape;107;p2"/>
          <p:cNvGraphicFramePr/>
          <p:nvPr/>
        </p:nvGraphicFramePr>
        <p:xfrm>
          <a:off x="4139952" y="2132856"/>
          <a:ext cx="3000000" cy="3000000"/>
        </p:xfrm>
        <a:graphic>
          <a:graphicData uri="http://schemas.openxmlformats.org/drawingml/2006/table">
            <a:tbl>
              <a:tblPr bandRow="1" firstRow="1">
                <a:noFill/>
                <a:tableStyleId>{C4EDAD92-9D6C-48D2-8A90-25422C8E1D64}</a:tableStyleId>
              </a:tblPr>
              <a:tblGrid>
                <a:gridCol w="4824525"/>
              </a:tblGrid>
              <a:tr h="2808300">
                <a:tc>
                  <a:txBody>
                    <a:bodyPr/>
                    <a:lstStyle/>
                    <a:p>
                      <a:pPr indent="0" lvl="0" marL="0" marR="0" rtl="0" algn="l">
                        <a:spcBef>
                          <a:spcPts val="0"/>
                        </a:spcBef>
                        <a:spcAft>
                          <a:spcPts val="0"/>
                        </a:spcAft>
                        <a:buNone/>
                      </a:pPr>
                      <a:r>
                        <a:rPr b="0" lang="en-US" sz="1400">
                          <a:solidFill>
                            <a:schemeClr val="dk1"/>
                          </a:solidFill>
                        </a:rPr>
                        <a:t>1.</a:t>
                      </a:r>
                      <a:r>
                        <a:rPr b="0" lang="en-US" sz="1400">
                          <a:solidFill>
                            <a:schemeClr val="dk1"/>
                          </a:solidFill>
                        </a:rPr>
                        <a:t> P1-P3: SWOT analyze on current status of DE curricular in EU.</a:t>
                      </a:r>
                      <a:br>
                        <a:rPr b="0" lang="en-US" sz="1400">
                          <a:solidFill>
                            <a:schemeClr val="dk1"/>
                          </a:solidFill>
                        </a:rPr>
                      </a:br>
                      <a:r>
                        <a:rPr b="0" lang="en-US" sz="1400">
                          <a:solidFill>
                            <a:schemeClr val="dk1"/>
                          </a:solidFill>
                        </a:rPr>
                        <a:t>2.P4-P8: SWOT analyze on current status of DE curricular in UA</a:t>
                      </a:r>
                      <a:endParaRPr b="0" sz="1400">
                        <a:solidFill>
                          <a:schemeClr val="dk1"/>
                        </a:solidFill>
                      </a:endParaRPr>
                    </a:p>
                    <a:p>
                      <a:pPr indent="0" lvl="0" marL="0" marR="0" rtl="0" algn="l">
                        <a:spcBef>
                          <a:spcPts val="0"/>
                        </a:spcBef>
                        <a:spcAft>
                          <a:spcPts val="0"/>
                        </a:spcAft>
                        <a:buNone/>
                      </a:pPr>
                      <a:r>
                        <a:rPr b="0" lang="en-US" sz="1400">
                          <a:solidFill>
                            <a:schemeClr val="dk1"/>
                          </a:solidFill>
                        </a:rPr>
                        <a:t>3. SWOT analyze on current status of DE curricular in TJK</a:t>
                      </a:r>
                      <a:endParaRPr b="0" sz="1400">
                        <a:solidFill>
                          <a:schemeClr val="dk1"/>
                        </a:solidFill>
                      </a:endParaRPr>
                    </a:p>
                    <a:p>
                      <a:pPr indent="0" lvl="0" marL="0" marR="0" rtl="0" algn="l">
                        <a:spcBef>
                          <a:spcPts val="0"/>
                        </a:spcBef>
                        <a:spcAft>
                          <a:spcPts val="0"/>
                        </a:spcAft>
                        <a:buNone/>
                      </a:pPr>
                      <a:r>
                        <a:rPr b="0" lang="en-US" sz="1400">
                          <a:solidFill>
                            <a:schemeClr val="dk1"/>
                          </a:solidFill>
                        </a:rPr>
                        <a:t>4. P12-P16: reports of lack of educational skills in target area/ needs of skills in the area of strategic management and operating efficiency</a:t>
                      </a:r>
                      <a:endParaRPr b="0" sz="1400">
                        <a:solidFill>
                          <a:schemeClr val="dk1"/>
                        </a:solidFill>
                      </a:endParaRPr>
                    </a:p>
                    <a:p>
                      <a:pPr indent="0" lvl="0" marL="0" marR="0" rtl="0" algn="l">
                        <a:spcBef>
                          <a:spcPts val="0"/>
                        </a:spcBef>
                        <a:spcAft>
                          <a:spcPts val="0"/>
                        </a:spcAft>
                        <a:buNone/>
                      </a:pPr>
                      <a:r>
                        <a:rPr b="0" lang="en-US" sz="1400">
                          <a:solidFill>
                            <a:schemeClr val="dk1"/>
                          </a:solidFill>
                        </a:rPr>
                        <a:t>5. P8, P10, P12: reports of inclusive educational level in PC, report of low level of competitiveness of people with disabilities on labour market</a:t>
                      </a:r>
                      <a:endParaRPr b="0" sz="1400">
                        <a:solidFill>
                          <a:schemeClr val="dk1"/>
                        </a:solidFill>
                      </a:endParaRPr>
                    </a:p>
                    <a:p>
                      <a:pPr indent="0" lvl="0" marL="0" marR="0" rtl="0" algn="l">
                        <a:spcBef>
                          <a:spcPts val="0"/>
                        </a:spcBef>
                        <a:spcAft>
                          <a:spcPts val="0"/>
                        </a:spcAft>
                        <a:buNone/>
                      </a:pPr>
                      <a:r>
                        <a:rPr b="0" lang="en-US" sz="1400">
                          <a:solidFill>
                            <a:schemeClr val="dk1"/>
                          </a:solidFill>
                        </a:rPr>
                        <a:t>6. </a:t>
                      </a:r>
                      <a:r>
                        <a:rPr b="0" lang="en-US" sz="1400">
                          <a:solidFill>
                            <a:schemeClr val="dk1"/>
                          </a:solidFill>
                          <a:latin typeface="Calibri"/>
                          <a:ea typeface="Calibri"/>
                          <a:cs typeface="Calibri"/>
                          <a:sym typeface="Calibri"/>
                        </a:rPr>
                        <a:t>P3-P4: the conception of VPLP inc. PIE implementation.</a:t>
                      </a:r>
                      <a:endParaRPr b="0" sz="14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400">
                          <a:solidFill>
                            <a:schemeClr val="dk1"/>
                          </a:solidFill>
                          <a:latin typeface="Calibri"/>
                          <a:ea typeface="Calibri"/>
                          <a:cs typeface="Calibri"/>
                          <a:sym typeface="Calibri"/>
                        </a:rPr>
                        <a:t>7. P13: guideline on basic steps of curricular digitalization (A work plan of curriculum development and their updating incl. Timetable).</a:t>
                      </a:r>
                      <a:endParaRPr b="0" sz="14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400">
                          <a:solidFill>
                            <a:schemeClr val="dk1"/>
                          </a:solidFill>
                          <a:latin typeface="Calibri"/>
                          <a:ea typeface="Calibri"/>
                          <a:cs typeface="Calibri"/>
                          <a:sym typeface="Calibri"/>
                        </a:rPr>
                        <a:t>8.</a:t>
                      </a:r>
                      <a:r>
                        <a:rPr b="0" lang="en-US" sz="1400">
                          <a:solidFill>
                            <a:schemeClr val="dk1"/>
                          </a:solidFill>
                          <a:latin typeface="Calibri"/>
                          <a:ea typeface="Calibri"/>
                          <a:cs typeface="Calibri"/>
                          <a:sym typeface="Calibri"/>
                        </a:rPr>
                        <a:t> P</a:t>
                      </a:r>
                      <a:r>
                        <a:rPr b="0" lang="en-US" sz="1400">
                          <a:solidFill>
                            <a:schemeClr val="dk1"/>
                          </a:solidFill>
                          <a:latin typeface="Calibri"/>
                          <a:ea typeface="Calibri"/>
                          <a:cs typeface="Calibri"/>
                          <a:sym typeface="Calibri"/>
                        </a:rPr>
                        <a:t>4 International Work  Groups on curricular development  created.</a:t>
                      </a:r>
                      <a:endParaRPr b="0" sz="14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400">
                          <a:solidFill>
                            <a:schemeClr val="dk1"/>
                          </a:solidFill>
                          <a:latin typeface="Calibri"/>
                          <a:ea typeface="Calibri"/>
                          <a:cs typeface="Calibri"/>
                          <a:sym typeface="Calibri"/>
                        </a:rPr>
                        <a:t>9.</a:t>
                      </a:r>
                      <a:r>
                        <a:rPr b="0" lang="en-US" sz="1400">
                          <a:solidFill>
                            <a:schemeClr val="dk1"/>
                          </a:solidFill>
                          <a:latin typeface="Calibri"/>
                          <a:ea typeface="Calibri"/>
                          <a:cs typeface="Calibri"/>
                          <a:sym typeface="Calibri"/>
                        </a:rPr>
                        <a:t> </a:t>
                      </a:r>
                      <a:r>
                        <a:rPr b="0" lang="en-US" sz="1400">
                          <a:solidFill>
                            <a:schemeClr val="dk1"/>
                          </a:solidFill>
                          <a:latin typeface="Calibri"/>
                          <a:ea typeface="Calibri"/>
                          <a:cs typeface="Calibri"/>
                          <a:sym typeface="Calibri"/>
                        </a:rPr>
                        <a:t>P1-P3: academic teachers training courses guidelines.</a:t>
                      </a:r>
                      <a:endParaRPr b="0" sz="14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400">
                          <a:solidFill>
                            <a:schemeClr val="dk1"/>
                          </a:solidFill>
                          <a:latin typeface="Calibri"/>
                          <a:ea typeface="Calibri"/>
                          <a:cs typeface="Calibri"/>
                          <a:sym typeface="Calibri"/>
                        </a:rPr>
                        <a:t>10. web platform.</a:t>
                      </a:r>
                      <a:endParaRPr b="0" sz="1400">
                        <a:solidFill>
                          <a:schemeClr val="dk1"/>
                        </a:solidFill>
                      </a:endParaRPr>
                    </a:p>
                  </a:txBody>
                  <a:tcPr marT="45725" marB="45725" marR="91450" marL="91450">
                    <a:solidFill>
                      <a:srgbClr val="FFCCCC"/>
                    </a:solidFill>
                  </a:tcPr>
                </a:tc>
              </a:tr>
            </a:tbl>
          </a:graphicData>
        </a:graphic>
      </p:graphicFrame>
      <p:sp>
        <p:nvSpPr>
          <p:cNvPr id="108" name="Google Shape;108;p2"/>
          <p:cNvSpPr/>
          <p:nvPr/>
        </p:nvSpPr>
        <p:spPr>
          <a:xfrm>
            <a:off x="1115616" y="4005064"/>
            <a:ext cx="2862064" cy="923330"/>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5">
                  <a:extLst>
                    <a:ext uri="{A12FA001-AC4F-418D-AE19-62706E023703}">
                      <ahyp:hlinkClr val="tx"/>
                    </a:ext>
                  </a:extLst>
                </a:hlinkClick>
              </a:rPr>
              <a:t>https://drive.google.com/drive/u/1/folders/16wAbIVhHgqUFm5d5Tai60I7gKyyfd2qQ</a:t>
            </a:r>
            <a:endParaRPr sz="1800">
              <a:solidFill>
                <a:schemeClr val="dk1"/>
              </a:solidFill>
              <a:latin typeface="Arial"/>
              <a:ea typeface="Arial"/>
              <a:cs typeface="Arial"/>
              <a:sym typeface="Arial"/>
            </a:endParaRPr>
          </a:p>
        </p:txBody>
      </p:sp>
      <p:sp>
        <p:nvSpPr>
          <p:cNvPr id="109" name="Google Shape;109;p2"/>
          <p:cNvSpPr/>
          <p:nvPr/>
        </p:nvSpPr>
        <p:spPr>
          <a:xfrm>
            <a:off x="1115616" y="5085184"/>
            <a:ext cx="2843808" cy="646331"/>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6">
                  <a:extLst>
                    <a:ext uri="{A12FA001-AC4F-418D-AE19-62706E023703}">
                      <ahyp:hlinkClr val="tx"/>
                    </a:ext>
                  </a:extLst>
                </a:hlinkClick>
              </a:rPr>
              <a:t>https://learn.ztu.edu.ua/enrol/index.php?id=4179</a:t>
            </a:r>
            <a:endParaRPr sz="1800">
              <a:solidFill>
                <a:schemeClr val="dk1"/>
              </a:solidFill>
              <a:latin typeface="Arial"/>
              <a:ea typeface="Arial"/>
              <a:cs typeface="Arial"/>
              <a:sym typeface="Arial"/>
            </a:endParaRPr>
          </a:p>
        </p:txBody>
      </p:sp>
    </p:spTree>
  </p:cSld>
  <p:clrMapOvr>
    <a:masterClrMapping/>
  </p:clrMapOvr>
  <p:transition>
    <p:wipe dir="u"/>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0"/>
          <p:cNvSpPr/>
          <p:nvPr/>
        </p:nvSpPr>
        <p:spPr>
          <a:xfrm>
            <a:off x="219075" y="1700213"/>
            <a:ext cx="3168650" cy="152082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DigEco conference (online meeting) Ukrainian and Tajik Regional needs in the</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Digital Economy</a:t>
            </a:r>
            <a:br>
              <a:rPr b="1" lang="en-US" sz="1800">
                <a:solidFill>
                  <a:schemeClr val="accent1"/>
                </a:solidFill>
                <a:latin typeface="Calibri"/>
                <a:ea typeface="Calibri"/>
                <a:cs typeface="Calibri"/>
                <a:sym typeface="Calibri"/>
              </a:rPr>
            </a:br>
            <a:r>
              <a:rPr b="1" lang="en-US" sz="2000">
                <a:solidFill>
                  <a:schemeClr val="accent1"/>
                </a:solidFill>
                <a:latin typeface="Calibri"/>
                <a:ea typeface="Calibri"/>
                <a:cs typeface="Calibri"/>
                <a:sym typeface="Calibri"/>
              </a:rPr>
              <a:t>February 16, 2021</a:t>
            </a:r>
            <a:r>
              <a:rPr b="1" lang="en-US" sz="1800">
                <a:solidFill>
                  <a:schemeClr val="accent1"/>
                </a:solidFill>
                <a:latin typeface="Calibri"/>
                <a:ea typeface="Calibri"/>
                <a:cs typeface="Calibri"/>
                <a:sym typeface="Calibri"/>
              </a:rPr>
              <a:t> </a:t>
            </a:r>
            <a:endParaRPr b="1" sz="1800">
              <a:solidFill>
                <a:schemeClr val="accent1"/>
              </a:solidFill>
              <a:latin typeface="Calibri"/>
              <a:ea typeface="Calibri"/>
              <a:cs typeface="Calibri"/>
              <a:sym typeface="Calibri"/>
            </a:endParaRPr>
          </a:p>
        </p:txBody>
      </p:sp>
      <p:pic>
        <p:nvPicPr>
          <p:cNvPr descr="https://dig2eco.ztu.edu.ua/wp-content/uploads/2021/02/150120147_10208406711361629_1547686849908232314_n.jpg" id="386" name="Google Shape;386;p20"/>
          <p:cNvPicPr preferRelativeResize="0"/>
          <p:nvPr/>
        </p:nvPicPr>
        <p:blipFill rotWithShape="1">
          <a:blip r:embed="rId3">
            <a:alphaModFix/>
          </a:blip>
          <a:srcRect b="0" l="0" r="0" t="0"/>
          <a:stretch/>
        </p:blipFill>
        <p:spPr>
          <a:xfrm>
            <a:off x="211138" y="3373438"/>
            <a:ext cx="3929062" cy="2644775"/>
          </a:xfrm>
          <a:prstGeom prst="rect">
            <a:avLst/>
          </a:prstGeom>
          <a:noFill/>
          <a:ln>
            <a:noFill/>
          </a:ln>
        </p:spPr>
      </p:pic>
      <p:sp>
        <p:nvSpPr>
          <p:cNvPr id="387" name="Google Shape;387;p20"/>
          <p:cNvSpPr/>
          <p:nvPr/>
        </p:nvSpPr>
        <p:spPr>
          <a:xfrm>
            <a:off x="3740150" y="1701800"/>
            <a:ext cx="5184775" cy="1246188"/>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Zoom DigEco with Ukrainian coordinators and Quality Team to discuss strategy for curriculum development in Ukrainian and European regulation</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February 23, 2021</a:t>
            </a:r>
            <a:endParaRPr b="1" sz="2000">
              <a:solidFill>
                <a:schemeClr val="accent1"/>
              </a:solidFill>
              <a:latin typeface="Calibri"/>
              <a:ea typeface="Calibri"/>
              <a:cs typeface="Calibri"/>
              <a:sym typeface="Calibri"/>
            </a:endParaRPr>
          </a:p>
        </p:txBody>
      </p:sp>
      <p:pic>
        <p:nvPicPr>
          <p:cNvPr descr="https://dig2eco.ztu.edu.ua/wp-content/uploads/2021/02/153659356_10208430584918453_2176889547508415328_o-1024x596.jpg" id="388" name="Google Shape;388;p20"/>
          <p:cNvPicPr preferRelativeResize="0"/>
          <p:nvPr/>
        </p:nvPicPr>
        <p:blipFill rotWithShape="1">
          <a:blip r:embed="rId4">
            <a:alphaModFix/>
          </a:blip>
          <a:srcRect b="0" l="0" r="0" t="0"/>
          <a:stretch/>
        </p:blipFill>
        <p:spPr>
          <a:xfrm>
            <a:off x="4613275" y="3100388"/>
            <a:ext cx="4319588" cy="2513012"/>
          </a:xfrm>
          <a:prstGeom prst="rect">
            <a:avLst/>
          </a:prstGeom>
          <a:noFill/>
          <a:ln>
            <a:noFill/>
          </a:ln>
        </p:spPr>
      </p:pic>
      <p:grpSp>
        <p:nvGrpSpPr>
          <p:cNvPr id="389" name="Google Shape;389;p20"/>
          <p:cNvGrpSpPr/>
          <p:nvPr/>
        </p:nvGrpSpPr>
        <p:grpSpPr>
          <a:xfrm>
            <a:off x="0" y="293688"/>
            <a:ext cx="9144000" cy="687387"/>
            <a:chOff x="0" y="109"/>
            <a:chExt cx="5760" cy="433"/>
          </a:xfrm>
        </p:grpSpPr>
        <p:sp>
          <p:nvSpPr>
            <p:cNvPr id="390" name="Google Shape;390;p20"/>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1" name="Google Shape;391;p20"/>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WP5</a:t>
              </a:r>
              <a:endParaRPr b="1" sz="2400">
                <a:solidFill>
                  <a:schemeClr val="lt1"/>
                </a:solidFill>
                <a:latin typeface="Calibri"/>
                <a:ea typeface="Calibri"/>
                <a:cs typeface="Calibri"/>
                <a:sym typeface="Calibri"/>
              </a:endParaRPr>
            </a:p>
          </p:txBody>
        </p:sp>
        <p:sp>
          <p:nvSpPr>
            <p:cNvPr id="392" name="Google Shape;392;p20"/>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393" name="Google Shape;393;p20"/>
            <p:cNvPicPr preferRelativeResize="0"/>
            <p:nvPr/>
          </p:nvPicPr>
          <p:blipFill rotWithShape="1">
            <a:blip r:embed="rId5">
              <a:alphaModFix/>
            </a:blip>
            <a:srcRect b="6060" l="14180" r="5048" t="21213"/>
            <a:stretch/>
          </p:blipFill>
          <p:spPr>
            <a:xfrm>
              <a:off x="4588" y="134"/>
              <a:ext cx="1088" cy="408"/>
            </a:xfrm>
            <a:prstGeom prst="rect">
              <a:avLst/>
            </a:prstGeom>
            <a:noFill/>
            <a:ln>
              <a:noFill/>
            </a:ln>
          </p:spPr>
        </p:pic>
      </p:grpSp>
      <p:sp>
        <p:nvSpPr>
          <p:cNvPr id="394" name="Google Shape;394;p20"/>
          <p:cNvSpPr txBox="1"/>
          <p:nvPr/>
        </p:nvSpPr>
        <p:spPr>
          <a:xfrm>
            <a:off x="211138" y="1100138"/>
            <a:ext cx="8713787" cy="422275"/>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Dissemination Events   </a:t>
            </a:r>
            <a:endParaRPr b="1" sz="2000">
              <a:solidFill>
                <a:schemeClr val="accent1"/>
              </a:solidFill>
              <a:latin typeface="Calibri"/>
              <a:ea typeface="Calibri"/>
              <a:cs typeface="Calibri"/>
              <a:sym typeface="Calibri"/>
            </a:endParaRPr>
          </a:p>
        </p:txBody>
      </p:sp>
      <p:grpSp>
        <p:nvGrpSpPr>
          <p:cNvPr id="395" name="Google Shape;395;p20"/>
          <p:cNvGrpSpPr/>
          <p:nvPr/>
        </p:nvGrpSpPr>
        <p:grpSpPr>
          <a:xfrm>
            <a:off x="252413" y="5972175"/>
            <a:ext cx="8640762" cy="552450"/>
            <a:chOff x="159" y="3762"/>
            <a:chExt cx="5443" cy="348"/>
          </a:xfrm>
        </p:grpSpPr>
        <p:sp>
          <p:nvSpPr>
            <p:cNvPr id="396" name="Google Shape;396;p20"/>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397" name="Google Shape;397;p20"/>
            <p:cNvPicPr preferRelativeResize="0"/>
            <p:nvPr/>
          </p:nvPicPr>
          <p:blipFill rotWithShape="1">
            <a:blip r:embed="rId6">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1"/>
          <p:cNvSpPr/>
          <p:nvPr/>
        </p:nvSpPr>
        <p:spPr>
          <a:xfrm>
            <a:off x="211138" y="1585913"/>
            <a:ext cx="8713787" cy="135318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accent1"/>
                </a:solidFill>
                <a:latin typeface="Calibri"/>
                <a:ea typeface="Calibri"/>
                <a:cs typeface="Calibri"/>
                <a:sym typeface="Calibri"/>
              </a:rPr>
              <a:t>Organization and partiipation in master classes of  EU teachers at P6, Curriculum Development Team Participation at the EU DigEco trainings (master-classes of EU teachers), according to internal order (according to criteria for the selection of teachers to participate in trainings at EU universities); studying new curricula descriptions and training materials from EU universities</a:t>
            </a:r>
            <a:endParaRPr b="1" sz="16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February 25 – March 23, 2021</a:t>
            </a:r>
            <a:endParaRPr b="1" sz="1800">
              <a:solidFill>
                <a:schemeClr val="accent1"/>
              </a:solidFill>
              <a:latin typeface="Calibri"/>
              <a:ea typeface="Calibri"/>
              <a:cs typeface="Calibri"/>
              <a:sym typeface="Calibri"/>
            </a:endParaRPr>
          </a:p>
        </p:txBody>
      </p:sp>
      <p:pic>
        <p:nvPicPr>
          <p:cNvPr descr="https://dig2eco.ztu.edu.ua/wp-content/uploads/2021/03/1-1024x527.jpg" id="403" name="Google Shape;403;p21"/>
          <p:cNvPicPr preferRelativeResize="0"/>
          <p:nvPr/>
        </p:nvPicPr>
        <p:blipFill rotWithShape="1">
          <a:blip r:embed="rId3">
            <a:alphaModFix/>
          </a:blip>
          <a:srcRect b="5460" l="24144" r="1619" t="26709"/>
          <a:stretch/>
        </p:blipFill>
        <p:spPr>
          <a:xfrm>
            <a:off x="5659438" y="3052763"/>
            <a:ext cx="3273425" cy="1538287"/>
          </a:xfrm>
          <a:prstGeom prst="rect">
            <a:avLst/>
          </a:prstGeom>
          <a:noFill/>
          <a:ln>
            <a:noFill/>
          </a:ln>
        </p:spPr>
      </p:pic>
      <p:grpSp>
        <p:nvGrpSpPr>
          <p:cNvPr id="404" name="Google Shape;404;p21"/>
          <p:cNvGrpSpPr/>
          <p:nvPr/>
        </p:nvGrpSpPr>
        <p:grpSpPr>
          <a:xfrm>
            <a:off x="0" y="293688"/>
            <a:ext cx="9144000" cy="687387"/>
            <a:chOff x="0" y="109"/>
            <a:chExt cx="5760" cy="433"/>
          </a:xfrm>
        </p:grpSpPr>
        <p:sp>
          <p:nvSpPr>
            <p:cNvPr id="405" name="Google Shape;405;p21"/>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6" name="Google Shape;406;p21"/>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407" name="Google Shape;407;p21"/>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408" name="Google Shape;408;p21"/>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sp>
        <p:nvSpPr>
          <p:cNvPr id="409" name="Google Shape;409;p21"/>
          <p:cNvSpPr txBox="1"/>
          <p:nvPr/>
        </p:nvSpPr>
        <p:spPr>
          <a:xfrm>
            <a:off x="211138" y="1052513"/>
            <a:ext cx="8713787"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Training Events   </a:t>
            </a:r>
            <a:endParaRPr b="1" sz="2000">
              <a:solidFill>
                <a:schemeClr val="accent1"/>
              </a:solidFill>
              <a:latin typeface="Calibri"/>
              <a:ea typeface="Calibri"/>
              <a:cs typeface="Calibri"/>
              <a:sym typeface="Calibri"/>
            </a:endParaRPr>
          </a:p>
        </p:txBody>
      </p:sp>
      <p:pic>
        <p:nvPicPr>
          <p:cNvPr descr="https://dig2eco.ztu.edu.ua/wp-content/uploads/2021/02/7-1024x508.jpg" id="410" name="Google Shape;410;p21"/>
          <p:cNvPicPr preferRelativeResize="0"/>
          <p:nvPr/>
        </p:nvPicPr>
        <p:blipFill rotWithShape="1">
          <a:blip r:embed="rId5">
            <a:alphaModFix/>
          </a:blip>
          <a:srcRect b="14522" l="13640" r="14275" t="3070"/>
          <a:stretch/>
        </p:blipFill>
        <p:spPr>
          <a:xfrm>
            <a:off x="203200" y="3070225"/>
            <a:ext cx="2486025" cy="1522413"/>
          </a:xfrm>
          <a:prstGeom prst="rect">
            <a:avLst/>
          </a:prstGeom>
          <a:noFill/>
          <a:ln>
            <a:noFill/>
          </a:ln>
        </p:spPr>
      </p:pic>
      <p:pic>
        <p:nvPicPr>
          <p:cNvPr descr="https://dig2eco.ztu.edu.ua/wp-content/uploads/2021/02/1-1024x508.jpg" id="411" name="Google Shape;411;p21"/>
          <p:cNvPicPr preferRelativeResize="0"/>
          <p:nvPr/>
        </p:nvPicPr>
        <p:blipFill rotWithShape="1">
          <a:blip r:embed="rId6">
            <a:alphaModFix/>
          </a:blip>
          <a:srcRect b="13382" l="14406" r="14186" t="3407"/>
          <a:stretch/>
        </p:blipFill>
        <p:spPr>
          <a:xfrm>
            <a:off x="2843213" y="3052763"/>
            <a:ext cx="2663825" cy="1539875"/>
          </a:xfrm>
          <a:prstGeom prst="rect">
            <a:avLst/>
          </a:prstGeom>
          <a:noFill/>
          <a:ln>
            <a:noFill/>
          </a:ln>
        </p:spPr>
      </p:pic>
      <p:pic>
        <p:nvPicPr>
          <p:cNvPr descr="https://dig2eco.ztu.edu.ua/wp-content/uploads/2021/03/1-9-1024x545.jpg" id="412" name="Google Shape;412;p21"/>
          <p:cNvPicPr preferRelativeResize="0"/>
          <p:nvPr/>
        </p:nvPicPr>
        <p:blipFill rotWithShape="1">
          <a:blip r:embed="rId7">
            <a:alphaModFix/>
          </a:blip>
          <a:srcRect b="20375" l="14772" r="14887" t="3323"/>
          <a:stretch/>
        </p:blipFill>
        <p:spPr>
          <a:xfrm>
            <a:off x="2884488" y="4676775"/>
            <a:ext cx="2592387" cy="1439863"/>
          </a:xfrm>
          <a:prstGeom prst="rect">
            <a:avLst/>
          </a:prstGeom>
          <a:noFill/>
          <a:ln>
            <a:noFill/>
          </a:ln>
        </p:spPr>
      </p:pic>
      <p:grpSp>
        <p:nvGrpSpPr>
          <p:cNvPr id="413" name="Google Shape;413;p21"/>
          <p:cNvGrpSpPr/>
          <p:nvPr/>
        </p:nvGrpSpPr>
        <p:grpSpPr>
          <a:xfrm>
            <a:off x="252413" y="5972175"/>
            <a:ext cx="8640762" cy="552450"/>
            <a:chOff x="159" y="3762"/>
            <a:chExt cx="5443" cy="348"/>
          </a:xfrm>
        </p:grpSpPr>
        <p:sp>
          <p:nvSpPr>
            <p:cNvPr id="414" name="Google Shape;414;p21"/>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415" name="Google Shape;415;p21"/>
            <p:cNvPicPr preferRelativeResize="0"/>
            <p:nvPr/>
          </p:nvPicPr>
          <p:blipFill rotWithShape="1">
            <a:blip r:embed="rId8">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2"/>
          <p:cNvSpPr/>
          <p:nvPr/>
        </p:nvSpPr>
        <p:spPr>
          <a:xfrm>
            <a:off x="211138" y="1585913"/>
            <a:ext cx="8713787" cy="646331"/>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Certificate of attendance of successful completion of studies of DigEco</a:t>
            </a:r>
            <a:br>
              <a:rPr b="1" lang="en-US" sz="1800">
                <a:solidFill>
                  <a:schemeClr val="accent1"/>
                </a:solidFill>
                <a:latin typeface="Calibri"/>
                <a:ea typeface="Calibri"/>
                <a:cs typeface="Calibri"/>
                <a:sym typeface="Calibri"/>
              </a:rPr>
            </a:br>
            <a:r>
              <a:rPr b="1" lang="en-US" sz="1800">
                <a:solidFill>
                  <a:schemeClr val="accent1"/>
                </a:solidFill>
                <a:latin typeface="Calibri"/>
                <a:ea typeface="Calibri"/>
                <a:cs typeface="Calibri"/>
                <a:sym typeface="Calibri"/>
              </a:rPr>
              <a:t>February 25 – March 23, 2021</a:t>
            </a:r>
            <a:endParaRPr b="1" sz="1800">
              <a:solidFill>
                <a:schemeClr val="accent1"/>
              </a:solidFill>
              <a:latin typeface="Calibri"/>
              <a:ea typeface="Calibri"/>
              <a:cs typeface="Calibri"/>
              <a:sym typeface="Calibri"/>
            </a:endParaRPr>
          </a:p>
        </p:txBody>
      </p:sp>
      <p:grpSp>
        <p:nvGrpSpPr>
          <p:cNvPr id="421" name="Google Shape;421;p22"/>
          <p:cNvGrpSpPr/>
          <p:nvPr/>
        </p:nvGrpSpPr>
        <p:grpSpPr>
          <a:xfrm>
            <a:off x="0" y="293688"/>
            <a:ext cx="9144000" cy="687387"/>
            <a:chOff x="0" y="109"/>
            <a:chExt cx="5760" cy="433"/>
          </a:xfrm>
        </p:grpSpPr>
        <p:sp>
          <p:nvSpPr>
            <p:cNvPr id="422" name="Google Shape;422;p22"/>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3" name="Google Shape;423;p22"/>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424" name="Google Shape;424;p22"/>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425" name="Google Shape;425;p22"/>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sp>
        <p:nvSpPr>
          <p:cNvPr id="426" name="Google Shape;426;p22"/>
          <p:cNvSpPr txBox="1"/>
          <p:nvPr/>
        </p:nvSpPr>
        <p:spPr>
          <a:xfrm>
            <a:off x="211138" y="1052513"/>
            <a:ext cx="8713787"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Training Events   </a:t>
            </a:r>
            <a:endParaRPr b="1" sz="2000">
              <a:solidFill>
                <a:schemeClr val="accent1"/>
              </a:solidFill>
              <a:latin typeface="Calibri"/>
              <a:ea typeface="Calibri"/>
              <a:cs typeface="Calibri"/>
              <a:sym typeface="Calibri"/>
            </a:endParaRPr>
          </a:p>
        </p:txBody>
      </p:sp>
      <p:grpSp>
        <p:nvGrpSpPr>
          <p:cNvPr id="427" name="Google Shape;427;p22"/>
          <p:cNvGrpSpPr/>
          <p:nvPr/>
        </p:nvGrpSpPr>
        <p:grpSpPr>
          <a:xfrm>
            <a:off x="252413" y="5972175"/>
            <a:ext cx="8640762" cy="552450"/>
            <a:chOff x="159" y="3762"/>
            <a:chExt cx="5443" cy="348"/>
          </a:xfrm>
        </p:grpSpPr>
        <p:sp>
          <p:nvSpPr>
            <p:cNvPr id="428" name="Google Shape;428;p22"/>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429" name="Google Shape;429;p22"/>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pic>
        <p:nvPicPr>
          <p:cNvPr descr="C:\Users\User\Desktop\Нова папка (2)\Zhytomyr Polytechnic State University-2_page-0001.jpg" id="430" name="Google Shape;430;p22"/>
          <p:cNvPicPr preferRelativeResize="0"/>
          <p:nvPr/>
        </p:nvPicPr>
        <p:blipFill rotWithShape="1">
          <a:blip r:embed="rId5">
            <a:alphaModFix/>
          </a:blip>
          <a:srcRect b="0" l="0" r="0" t="0"/>
          <a:stretch/>
        </p:blipFill>
        <p:spPr>
          <a:xfrm>
            <a:off x="278314" y="2853323"/>
            <a:ext cx="2232248" cy="3157004"/>
          </a:xfrm>
          <a:prstGeom prst="rect">
            <a:avLst/>
          </a:prstGeom>
          <a:solidFill>
            <a:schemeClr val="lt1"/>
          </a:solidFill>
          <a:ln cap="flat" cmpd="sng" w="25400">
            <a:solidFill>
              <a:schemeClr val="accent2"/>
            </a:solidFill>
            <a:prstDash val="solid"/>
            <a:round/>
            <a:headEnd len="sm" w="sm" type="none"/>
            <a:tailEnd len="sm" w="sm" type="none"/>
          </a:ln>
        </p:spPr>
      </p:pic>
      <p:pic>
        <p:nvPicPr>
          <p:cNvPr descr="C:\Users\User\Desktop\Нова папка (2)\Zhytomyr Polytechnic State University-6_page-0001.jpg" id="431" name="Google Shape;431;p22"/>
          <p:cNvPicPr preferRelativeResize="0"/>
          <p:nvPr/>
        </p:nvPicPr>
        <p:blipFill rotWithShape="1">
          <a:blip r:embed="rId6">
            <a:alphaModFix/>
          </a:blip>
          <a:srcRect b="0" l="0" r="0" t="0"/>
          <a:stretch/>
        </p:blipFill>
        <p:spPr>
          <a:xfrm>
            <a:off x="971471" y="2637423"/>
            <a:ext cx="2240272" cy="3168352"/>
          </a:xfrm>
          <a:prstGeom prst="rect">
            <a:avLst/>
          </a:prstGeom>
          <a:solidFill>
            <a:schemeClr val="lt1"/>
          </a:solidFill>
          <a:ln cap="flat" cmpd="sng" w="25400">
            <a:solidFill>
              <a:schemeClr val="accent2"/>
            </a:solidFill>
            <a:prstDash val="solid"/>
            <a:round/>
            <a:headEnd len="sm" w="sm" type="none"/>
            <a:tailEnd len="sm" w="sm" type="none"/>
          </a:ln>
        </p:spPr>
      </p:pic>
      <p:pic>
        <p:nvPicPr>
          <p:cNvPr descr="C:\Users\User\Desktop\CERTIFICATE zhytomyr_page-0001.jpg" id="432" name="Google Shape;432;p22"/>
          <p:cNvPicPr preferRelativeResize="0"/>
          <p:nvPr/>
        </p:nvPicPr>
        <p:blipFill rotWithShape="1">
          <a:blip r:embed="rId7">
            <a:alphaModFix/>
          </a:blip>
          <a:srcRect b="0" l="0" r="0" t="0"/>
          <a:stretch/>
        </p:blipFill>
        <p:spPr>
          <a:xfrm>
            <a:off x="1691933" y="2493278"/>
            <a:ext cx="2240273" cy="3168352"/>
          </a:xfrm>
          <a:prstGeom prst="rect">
            <a:avLst/>
          </a:prstGeom>
          <a:solidFill>
            <a:schemeClr val="lt1"/>
          </a:solidFill>
          <a:ln cap="flat" cmpd="sng" w="25400">
            <a:solidFill>
              <a:schemeClr val="accent2"/>
            </a:solidFill>
            <a:prstDash val="solid"/>
            <a:round/>
            <a:headEnd len="sm" w="sm" type="none"/>
            <a:tailEnd len="sm" w="sm" type="none"/>
          </a:ln>
        </p:spPr>
      </p:pic>
      <p:pic>
        <p:nvPicPr>
          <p:cNvPr descr="C:\Users\User\Desktop\Нова папка (2)\Zhytomyr Polytechnic State University-7_page-0001.jpg" id="433" name="Google Shape;433;p22"/>
          <p:cNvPicPr preferRelativeResize="0"/>
          <p:nvPr/>
        </p:nvPicPr>
        <p:blipFill rotWithShape="1">
          <a:blip r:embed="rId8">
            <a:alphaModFix/>
          </a:blip>
          <a:srcRect b="0" l="0" r="0" t="0"/>
          <a:stretch/>
        </p:blipFill>
        <p:spPr>
          <a:xfrm>
            <a:off x="2187858" y="2421523"/>
            <a:ext cx="2240271" cy="3168351"/>
          </a:xfrm>
          <a:prstGeom prst="rect">
            <a:avLst/>
          </a:prstGeom>
          <a:solidFill>
            <a:schemeClr val="lt1"/>
          </a:solidFill>
          <a:ln cap="flat" cmpd="sng" w="25400">
            <a:solidFill>
              <a:schemeClr val="accent2"/>
            </a:solidFill>
            <a:prstDash val="solid"/>
            <a:round/>
            <a:headEnd len="sm" w="sm" type="none"/>
            <a:tailEnd len="sm" w="sm" type="none"/>
          </a:ln>
        </p:spPr>
      </p:pic>
      <p:pic>
        <p:nvPicPr>
          <p:cNvPr descr="C:\Users\User\Desktop\Нова папка (2)\Zhytomyr Polytechnic State University-8_page-0001.jpg" id="434" name="Google Shape;434;p22"/>
          <p:cNvPicPr preferRelativeResize="0"/>
          <p:nvPr/>
        </p:nvPicPr>
        <p:blipFill rotWithShape="1">
          <a:blip r:embed="rId9">
            <a:alphaModFix/>
          </a:blip>
          <a:srcRect b="0" l="0" r="0" t="0"/>
          <a:stretch/>
        </p:blipFill>
        <p:spPr>
          <a:xfrm>
            <a:off x="2771795" y="2298334"/>
            <a:ext cx="2240272" cy="3168352"/>
          </a:xfrm>
          <a:prstGeom prst="rect">
            <a:avLst/>
          </a:prstGeom>
          <a:solidFill>
            <a:schemeClr val="lt1"/>
          </a:solidFill>
          <a:ln cap="flat" cmpd="sng" w="25400">
            <a:solidFill>
              <a:schemeClr val="accent2"/>
            </a:solidFill>
            <a:prstDash val="solid"/>
            <a:round/>
            <a:headEnd len="sm" w="sm" type="none"/>
            <a:tailEnd len="sm" w="sm" type="none"/>
          </a:ln>
        </p:spPr>
      </p:pic>
      <p:pic>
        <p:nvPicPr>
          <p:cNvPr descr="C:\Users\User\Desktop\Нова папка (2)\Zhytomyr Polytechnic State University-9_page-0001.jpg" id="435" name="Google Shape;435;p22"/>
          <p:cNvPicPr preferRelativeResize="0"/>
          <p:nvPr/>
        </p:nvPicPr>
        <p:blipFill rotWithShape="1">
          <a:blip r:embed="rId10">
            <a:alphaModFix/>
          </a:blip>
          <a:srcRect b="0" l="0" r="0" t="0"/>
          <a:stretch/>
        </p:blipFill>
        <p:spPr>
          <a:xfrm>
            <a:off x="3635767" y="2907933"/>
            <a:ext cx="2232248" cy="3157004"/>
          </a:xfrm>
          <a:prstGeom prst="rect">
            <a:avLst/>
          </a:prstGeom>
          <a:solidFill>
            <a:schemeClr val="lt1"/>
          </a:solidFill>
          <a:ln cap="flat" cmpd="sng" w="25400">
            <a:solidFill>
              <a:schemeClr val="accent2"/>
            </a:solidFill>
            <a:prstDash val="solid"/>
            <a:round/>
            <a:headEnd len="sm" w="sm" type="none"/>
            <a:tailEnd len="sm" w="sm" type="none"/>
          </a:ln>
        </p:spPr>
      </p:pic>
      <p:pic>
        <p:nvPicPr>
          <p:cNvPr descr="C:\Users\User\Downloads\Zhytomyr Polytechnic State University-3_page-0001.jpg" id="436" name="Google Shape;436;p22"/>
          <p:cNvPicPr preferRelativeResize="0"/>
          <p:nvPr/>
        </p:nvPicPr>
        <p:blipFill rotWithShape="1">
          <a:blip r:embed="rId11">
            <a:alphaModFix/>
          </a:blip>
          <a:srcRect b="0" l="0" r="0" t="0"/>
          <a:stretch/>
        </p:blipFill>
        <p:spPr>
          <a:xfrm>
            <a:off x="4572129" y="2709178"/>
            <a:ext cx="2241602" cy="3168352"/>
          </a:xfrm>
          <a:prstGeom prst="rect">
            <a:avLst/>
          </a:prstGeom>
          <a:solidFill>
            <a:schemeClr val="lt1"/>
          </a:solidFill>
          <a:ln cap="flat" cmpd="sng" w="25400">
            <a:solidFill>
              <a:schemeClr val="accent2"/>
            </a:solidFill>
            <a:prstDash val="solid"/>
            <a:round/>
            <a:headEnd len="sm" w="sm" type="none"/>
            <a:tailEnd len="sm" w="sm" type="none"/>
          </a:ln>
        </p:spPr>
      </p:pic>
      <p:pic>
        <p:nvPicPr>
          <p:cNvPr descr="C:\Users\User\Desktop\DigEco - документація\Еразмус_сертифікати\Нова папка (2)\Zhytomyr Polytechnic State University-4_page-0001.jpg" id="437" name="Google Shape;437;p22"/>
          <p:cNvPicPr preferRelativeResize="0"/>
          <p:nvPr/>
        </p:nvPicPr>
        <p:blipFill rotWithShape="1">
          <a:blip r:embed="rId12">
            <a:alphaModFix/>
          </a:blip>
          <a:srcRect b="0" l="0" r="0" t="0"/>
          <a:stretch/>
        </p:blipFill>
        <p:spPr>
          <a:xfrm>
            <a:off x="5363711" y="2518043"/>
            <a:ext cx="2240272" cy="3168352"/>
          </a:xfrm>
          <a:prstGeom prst="rect">
            <a:avLst/>
          </a:prstGeom>
          <a:noFill/>
          <a:ln>
            <a:noFill/>
          </a:ln>
        </p:spPr>
      </p:pic>
      <p:pic>
        <p:nvPicPr>
          <p:cNvPr descr="C:\Users\User\Desktop\DigEco - документація\Еразмус_сертифікати\Нова папка (2)\Zhytomyr Polytechnic State University-5_page-0001.jpg" id="438" name="Google Shape;438;p22"/>
          <p:cNvPicPr preferRelativeResize="0"/>
          <p:nvPr/>
        </p:nvPicPr>
        <p:blipFill rotWithShape="1">
          <a:blip r:embed="rId13">
            <a:alphaModFix/>
          </a:blip>
          <a:srcRect b="0" l="0" r="0" t="0"/>
          <a:stretch/>
        </p:blipFill>
        <p:spPr>
          <a:xfrm>
            <a:off x="6012418" y="2421523"/>
            <a:ext cx="2240272" cy="3168352"/>
          </a:xfrm>
          <a:prstGeom prst="rect">
            <a:avLst/>
          </a:prstGeom>
          <a:noFill/>
          <a:ln>
            <a:noFill/>
          </a:ln>
        </p:spPr>
      </p:pic>
      <p:pic>
        <p:nvPicPr>
          <p:cNvPr descr="C:\Users\User\Desktop\Нова папка (2)\Zhytomyr Polytechnic State University-1_page-0001.jpg" id="439" name="Google Shape;439;p22"/>
          <p:cNvPicPr preferRelativeResize="0"/>
          <p:nvPr/>
        </p:nvPicPr>
        <p:blipFill rotWithShape="1">
          <a:blip r:embed="rId14">
            <a:alphaModFix/>
          </a:blip>
          <a:srcRect b="0" l="0" r="0" t="0"/>
          <a:stretch/>
        </p:blipFill>
        <p:spPr>
          <a:xfrm>
            <a:off x="6652994" y="2304049"/>
            <a:ext cx="2240272" cy="3168352"/>
          </a:xfrm>
          <a:prstGeom prst="rect">
            <a:avLst/>
          </a:prstGeom>
          <a:solidFill>
            <a:schemeClr val="lt1"/>
          </a:solidFill>
          <a:ln cap="flat" cmpd="sng" w="25400">
            <a:solidFill>
              <a:schemeClr val="accent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3"/>
          <p:cNvSpPr/>
          <p:nvPr/>
        </p:nvSpPr>
        <p:spPr>
          <a:xfrm>
            <a:off x="211138" y="1652588"/>
            <a:ext cx="6985000" cy="122999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DigEco Dissemination through TV&amp;radio channels – UA:Suspil’ne, «Zhytomyrska Hvylia» interview – online broadcast with Coordinator of P6 about the Erasmus+ DigEco project</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January 23, 2021</a:t>
            </a:r>
            <a:endParaRPr b="1" sz="2000">
              <a:solidFill>
                <a:schemeClr val="accent1"/>
              </a:solidFill>
              <a:latin typeface="Calibri"/>
              <a:ea typeface="Calibri"/>
              <a:cs typeface="Calibri"/>
              <a:sym typeface="Calibri"/>
            </a:endParaRPr>
          </a:p>
        </p:txBody>
      </p:sp>
      <p:pic>
        <p:nvPicPr>
          <p:cNvPr id="445" name="Google Shape;445;p23"/>
          <p:cNvPicPr preferRelativeResize="0"/>
          <p:nvPr/>
        </p:nvPicPr>
        <p:blipFill rotWithShape="1">
          <a:blip r:embed="rId3">
            <a:alphaModFix/>
          </a:blip>
          <a:srcRect b="0" l="0" r="0" t="0"/>
          <a:stretch/>
        </p:blipFill>
        <p:spPr>
          <a:xfrm>
            <a:off x="211138" y="3044825"/>
            <a:ext cx="3621087" cy="2595563"/>
          </a:xfrm>
          <a:prstGeom prst="rect">
            <a:avLst/>
          </a:prstGeom>
          <a:noFill/>
          <a:ln>
            <a:noFill/>
          </a:ln>
        </p:spPr>
      </p:pic>
      <p:sp>
        <p:nvSpPr>
          <p:cNvPr id="446" name="Google Shape;446;p23"/>
          <p:cNvSpPr/>
          <p:nvPr/>
        </p:nvSpPr>
        <p:spPr>
          <a:xfrm>
            <a:off x="3971925" y="3052763"/>
            <a:ext cx="4968875" cy="122999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DigEco Dissemination though UA:Suspilne,</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«Zhytomyrska Hvylia» interview, media-bridge</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Zhytomyr - Mariupol’</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February 16, 2021</a:t>
            </a:r>
            <a:endParaRPr b="1" sz="2000">
              <a:solidFill>
                <a:schemeClr val="accent1"/>
              </a:solidFill>
              <a:latin typeface="Calibri"/>
              <a:ea typeface="Calibri"/>
              <a:cs typeface="Calibri"/>
              <a:sym typeface="Calibri"/>
            </a:endParaRPr>
          </a:p>
        </p:txBody>
      </p:sp>
      <p:pic>
        <p:nvPicPr>
          <p:cNvPr descr="ОСВІТА МАЙБУТНЬОГО: ДОСТУПНІСТЬ ДЛЯ ВСІХ І БЕЗ ДИСКРИМІНАЦІЙ" id="447" name="Google Shape;447;p23"/>
          <p:cNvPicPr preferRelativeResize="0"/>
          <p:nvPr/>
        </p:nvPicPr>
        <p:blipFill rotWithShape="1">
          <a:blip r:embed="rId4">
            <a:alphaModFix/>
          </a:blip>
          <a:srcRect b="0" l="0" r="0" t="22940"/>
          <a:stretch/>
        </p:blipFill>
        <p:spPr>
          <a:xfrm>
            <a:off x="3971925" y="4429125"/>
            <a:ext cx="3932238" cy="1581150"/>
          </a:xfrm>
          <a:prstGeom prst="rect">
            <a:avLst/>
          </a:prstGeom>
          <a:noFill/>
          <a:ln>
            <a:noFill/>
          </a:ln>
        </p:spPr>
      </p:pic>
      <p:grpSp>
        <p:nvGrpSpPr>
          <p:cNvPr id="448" name="Google Shape;448;p23"/>
          <p:cNvGrpSpPr/>
          <p:nvPr/>
        </p:nvGrpSpPr>
        <p:grpSpPr>
          <a:xfrm>
            <a:off x="0" y="293688"/>
            <a:ext cx="9144000" cy="687387"/>
            <a:chOff x="0" y="109"/>
            <a:chExt cx="5760" cy="433"/>
          </a:xfrm>
        </p:grpSpPr>
        <p:sp>
          <p:nvSpPr>
            <p:cNvPr id="449" name="Google Shape;449;p23"/>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0" name="Google Shape;450;p23"/>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WP4</a:t>
              </a:r>
              <a:endParaRPr b="1" sz="2400">
                <a:solidFill>
                  <a:schemeClr val="lt1"/>
                </a:solidFill>
                <a:latin typeface="Calibri"/>
                <a:ea typeface="Calibri"/>
                <a:cs typeface="Calibri"/>
                <a:sym typeface="Calibri"/>
              </a:endParaRPr>
            </a:p>
          </p:txBody>
        </p:sp>
        <p:sp>
          <p:nvSpPr>
            <p:cNvPr id="451" name="Google Shape;451;p23"/>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452" name="Google Shape;452;p23"/>
            <p:cNvPicPr preferRelativeResize="0"/>
            <p:nvPr/>
          </p:nvPicPr>
          <p:blipFill rotWithShape="1">
            <a:blip r:embed="rId5">
              <a:alphaModFix/>
            </a:blip>
            <a:srcRect b="6060" l="14180" r="5048" t="21213"/>
            <a:stretch/>
          </p:blipFill>
          <p:spPr>
            <a:xfrm>
              <a:off x="4588" y="134"/>
              <a:ext cx="1088" cy="408"/>
            </a:xfrm>
            <a:prstGeom prst="rect">
              <a:avLst/>
            </a:prstGeom>
            <a:noFill/>
            <a:ln>
              <a:noFill/>
            </a:ln>
          </p:spPr>
        </p:pic>
      </p:grpSp>
      <p:sp>
        <p:nvSpPr>
          <p:cNvPr id="453" name="Google Shape;453;p23"/>
          <p:cNvSpPr txBox="1"/>
          <p:nvPr/>
        </p:nvSpPr>
        <p:spPr>
          <a:xfrm>
            <a:off x="211138" y="1085850"/>
            <a:ext cx="8713787" cy="422275"/>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Dissemination Events   </a:t>
            </a:r>
            <a:endParaRPr b="1" sz="2000">
              <a:solidFill>
                <a:schemeClr val="accent1"/>
              </a:solidFill>
              <a:latin typeface="Calibri"/>
              <a:ea typeface="Calibri"/>
              <a:cs typeface="Calibri"/>
              <a:sym typeface="Calibri"/>
            </a:endParaRPr>
          </a:p>
        </p:txBody>
      </p:sp>
      <p:grpSp>
        <p:nvGrpSpPr>
          <p:cNvPr id="454" name="Google Shape;454;p23"/>
          <p:cNvGrpSpPr/>
          <p:nvPr/>
        </p:nvGrpSpPr>
        <p:grpSpPr>
          <a:xfrm>
            <a:off x="252413" y="5972175"/>
            <a:ext cx="8640762" cy="552450"/>
            <a:chOff x="159" y="3762"/>
            <a:chExt cx="5443" cy="348"/>
          </a:xfrm>
        </p:grpSpPr>
        <p:sp>
          <p:nvSpPr>
            <p:cNvPr id="455" name="Google Shape;455;p23"/>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456" name="Google Shape;456;p23"/>
            <p:cNvPicPr preferRelativeResize="0"/>
            <p:nvPr/>
          </p:nvPicPr>
          <p:blipFill rotWithShape="1">
            <a:blip r:embed="rId6">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4"/>
          <p:cNvSpPr/>
          <p:nvPr/>
        </p:nvSpPr>
        <p:spPr>
          <a:xfrm>
            <a:off x="211138" y="2178050"/>
            <a:ext cx="4432300" cy="264604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Presenting milestones of DigEco Erasmus+ project quality on 2 round tables with stakeholders for changes into Educational Plans and Professional Programs:</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Arial"/>
                <a:ea typeface="Arial"/>
                <a:cs typeface="Arial"/>
                <a:sym typeface="Arial"/>
              </a:rPr>
              <a:t>►</a:t>
            </a:r>
            <a:r>
              <a:rPr b="1" lang="en-US" sz="1800">
                <a:solidFill>
                  <a:schemeClr val="accent1"/>
                </a:solidFill>
                <a:latin typeface="Calibri"/>
                <a:ea typeface="Calibri"/>
                <a:cs typeface="Calibri"/>
                <a:sym typeface="Calibri"/>
              </a:rPr>
              <a:t> 051 Economics (Master),</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April 28, 2021</a:t>
            </a:r>
            <a:r>
              <a:rPr b="1" lang="en-US" sz="1800">
                <a:solidFill>
                  <a:schemeClr val="accent1"/>
                </a:solidFill>
                <a:latin typeface="Calibri"/>
                <a:ea typeface="Calibri"/>
                <a:cs typeface="Calibri"/>
                <a:sym typeface="Calibri"/>
              </a:rPr>
              <a:t>;</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Arial"/>
                <a:ea typeface="Arial"/>
                <a:cs typeface="Arial"/>
                <a:sym typeface="Arial"/>
              </a:rPr>
              <a:t>►</a:t>
            </a:r>
            <a:r>
              <a:rPr b="1" lang="en-US" sz="1800">
                <a:solidFill>
                  <a:schemeClr val="accent1"/>
                </a:solidFill>
                <a:latin typeface="Calibri"/>
                <a:ea typeface="Calibri"/>
                <a:cs typeface="Calibri"/>
                <a:sym typeface="Calibri"/>
              </a:rPr>
              <a:t> 292 International Economic Relations (Master)</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May 19, 2021</a:t>
            </a:r>
            <a:endParaRPr b="1" sz="2000">
              <a:solidFill>
                <a:schemeClr val="accent1"/>
              </a:solidFill>
              <a:latin typeface="Calibri"/>
              <a:ea typeface="Calibri"/>
              <a:cs typeface="Calibri"/>
              <a:sym typeface="Calibri"/>
            </a:endParaRPr>
          </a:p>
        </p:txBody>
      </p:sp>
      <p:pic>
        <p:nvPicPr>
          <p:cNvPr descr="https://news.ztu.edu.ua/wp-content/uploads/2021/05/foto-3.png" id="462" name="Google Shape;462;p24"/>
          <p:cNvPicPr preferRelativeResize="0"/>
          <p:nvPr/>
        </p:nvPicPr>
        <p:blipFill rotWithShape="1">
          <a:blip r:embed="rId3">
            <a:alphaModFix/>
          </a:blip>
          <a:srcRect b="12061" l="2014" r="0" t="6340"/>
          <a:stretch/>
        </p:blipFill>
        <p:spPr>
          <a:xfrm>
            <a:off x="4783138" y="3435350"/>
            <a:ext cx="4168775" cy="1951038"/>
          </a:xfrm>
          <a:prstGeom prst="rect">
            <a:avLst/>
          </a:prstGeom>
          <a:noFill/>
          <a:ln>
            <a:noFill/>
          </a:ln>
        </p:spPr>
      </p:pic>
      <p:grpSp>
        <p:nvGrpSpPr>
          <p:cNvPr id="463" name="Google Shape;463;p24"/>
          <p:cNvGrpSpPr/>
          <p:nvPr/>
        </p:nvGrpSpPr>
        <p:grpSpPr>
          <a:xfrm>
            <a:off x="0" y="293688"/>
            <a:ext cx="9144000" cy="687387"/>
            <a:chOff x="0" y="109"/>
            <a:chExt cx="5760" cy="433"/>
          </a:xfrm>
        </p:grpSpPr>
        <p:sp>
          <p:nvSpPr>
            <p:cNvPr id="464" name="Google Shape;464;p24"/>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5" name="Google Shape;465;p24"/>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WP1</a:t>
              </a:r>
              <a:endParaRPr b="1" sz="2400">
                <a:solidFill>
                  <a:schemeClr val="lt1"/>
                </a:solidFill>
                <a:latin typeface="Calibri"/>
                <a:ea typeface="Calibri"/>
                <a:cs typeface="Calibri"/>
                <a:sym typeface="Calibri"/>
              </a:endParaRPr>
            </a:p>
          </p:txBody>
        </p:sp>
        <p:sp>
          <p:nvSpPr>
            <p:cNvPr id="466" name="Google Shape;466;p24"/>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467" name="Google Shape;467;p24"/>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sp>
        <p:nvSpPr>
          <p:cNvPr id="468" name="Google Shape;468;p24"/>
          <p:cNvSpPr txBox="1"/>
          <p:nvPr/>
        </p:nvSpPr>
        <p:spPr>
          <a:xfrm>
            <a:off x="211138" y="1330325"/>
            <a:ext cx="8713787" cy="422275"/>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Dissemination Events   </a:t>
            </a:r>
            <a:endParaRPr b="1" sz="2000">
              <a:solidFill>
                <a:schemeClr val="accent1"/>
              </a:solidFill>
              <a:latin typeface="Calibri"/>
              <a:ea typeface="Calibri"/>
              <a:cs typeface="Calibri"/>
              <a:sym typeface="Calibri"/>
            </a:endParaRPr>
          </a:p>
        </p:txBody>
      </p:sp>
      <p:grpSp>
        <p:nvGrpSpPr>
          <p:cNvPr id="469" name="Google Shape;469;p24"/>
          <p:cNvGrpSpPr/>
          <p:nvPr/>
        </p:nvGrpSpPr>
        <p:grpSpPr>
          <a:xfrm>
            <a:off x="252413" y="5972175"/>
            <a:ext cx="8640762" cy="552450"/>
            <a:chOff x="159" y="3762"/>
            <a:chExt cx="5443" cy="348"/>
          </a:xfrm>
        </p:grpSpPr>
        <p:sp>
          <p:nvSpPr>
            <p:cNvPr id="470" name="Google Shape;470;p24"/>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471" name="Google Shape;471;p24"/>
            <p:cNvPicPr preferRelativeResize="0"/>
            <p:nvPr/>
          </p:nvPicPr>
          <p:blipFill rotWithShape="1">
            <a:blip r:embed="rId5">
              <a:alphaModFix/>
            </a:blip>
            <a:srcRect b="0" l="0" r="23349" t="-15231"/>
            <a:stretch/>
          </p:blipFill>
          <p:spPr>
            <a:xfrm>
              <a:off x="4604" y="3762"/>
              <a:ext cx="998" cy="348"/>
            </a:xfrm>
            <a:prstGeom prst="rect">
              <a:avLst/>
            </a:prstGeom>
            <a:noFill/>
            <a:ln>
              <a:noFill/>
            </a:ln>
          </p:spPr>
        </p:pic>
      </p:grpSp>
      <p:pic>
        <p:nvPicPr>
          <p:cNvPr descr="Шапка магистра " id="472" name="Google Shape;472;p24"/>
          <p:cNvPicPr preferRelativeResize="0"/>
          <p:nvPr/>
        </p:nvPicPr>
        <p:blipFill rotWithShape="1">
          <a:blip r:embed="rId6">
            <a:alphaModFix/>
          </a:blip>
          <a:srcRect b="0" l="0" r="0" t="0"/>
          <a:stretch/>
        </p:blipFill>
        <p:spPr>
          <a:xfrm>
            <a:off x="5940425" y="2133600"/>
            <a:ext cx="1800225" cy="12112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5"/>
          <p:cNvSpPr/>
          <p:nvPr/>
        </p:nvSpPr>
        <p:spPr>
          <a:xfrm>
            <a:off x="211138" y="1700213"/>
            <a:ext cx="4572000" cy="95313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Presenting milestones of DigEco Erasmus+ project quality on the Youth Scientific Council</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May 5, 2021</a:t>
            </a:r>
            <a:endParaRPr b="1" sz="2000">
              <a:solidFill>
                <a:schemeClr val="accent1"/>
              </a:solidFill>
              <a:latin typeface="Calibri"/>
              <a:ea typeface="Calibri"/>
              <a:cs typeface="Calibri"/>
              <a:sym typeface="Calibri"/>
            </a:endParaRPr>
          </a:p>
        </p:txBody>
      </p:sp>
      <p:pic>
        <p:nvPicPr>
          <p:cNvPr descr="https://news.ztu.edu.ua/wp-content/uploads/2021/05/2-1.png" id="478" name="Google Shape;478;p25"/>
          <p:cNvPicPr preferRelativeResize="0"/>
          <p:nvPr/>
        </p:nvPicPr>
        <p:blipFill rotWithShape="1">
          <a:blip r:embed="rId3">
            <a:alphaModFix/>
          </a:blip>
          <a:srcRect b="0" l="0" r="0" t="5147"/>
          <a:stretch/>
        </p:blipFill>
        <p:spPr>
          <a:xfrm>
            <a:off x="211138" y="2797175"/>
            <a:ext cx="3848100" cy="2193925"/>
          </a:xfrm>
          <a:prstGeom prst="rect">
            <a:avLst/>
          </a:prstGeom>
          <a:noFill/>
          <a:ln>
            <a:noFill/>
          </a:ln>
        </p:spPr>
      </p:pic>
      <p:sp>
        <p:nvSpPr>
          <p:cNvPr id="479" name="Google Shape;479;p25"/>
          <p:cNvSpPr/>
          <p:nvPr/>
        </p:nvSpPr>
        <p:spPr>
          <a:xfrm>
            <a:off x="4964113" y="1700213"/>
            <a:ext cx="3960812" cy="1795462"/>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Preparing, sharing and promoting Conference in Zhytomyr Polytechnic</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State University, </a:t>
            </a:r>
            <a:br>
              <a:rPr b="1" lang="en-US" sz="1800">
                <a:solidFill>
                  <a:schemeClr val="accent1"/>
                </a:solidFill>
                <a:latin typeface="Calibri"/>
                <a:ea typeface="Calibri"/>
                <a:cs typeface="Calibri"/>
                <a:sym typeface="Calibri"/>
              </a:rPr>
            </a:br>
            <a:r>
              <a:rPr b="1" lang="en-US" sz="1800">
                <a:solidFill>
                  <a:schemeClr val="accent1"/>
                </a:solidFill>
                <a:latin typeface="Calibri"/>
                <a:ea typeface="Calibri"/>
                <a:cs typeface="Calibri"/>
                <a:sym typeface="Calibri"/>
              </a:rPr>
              <a:t>dated to </a:t>
            </a:r>
            <a:r>
              <a:rPr b="1" lang="en-US" sz="2000">
                <a:solidFill>
                  <a:schemeClr val="accent1"/>
                </a:solidFill>
                <a:latin typeface="Calibri"/>
                <a:ea typeface="Calibri"/>
                <a:cs typeface="Calibri"/>
                <a:sym typeface="Calibri"/>
              </a:rPr>
              <a:t>May 11–13, 2021</a:t>
            </a:r>
            <a:r>
              <a:rPr b="1" lang="en-US" sz="1800">
                <a:solidFill>
                  <a:schemeClr val="accent1"/>
                </a:solidFill>
                <a:latin typeface="Calibri"/>
                <a:ea typeface="Calibri"/>
                <a:cs typeface="Calibri"/>
                <a:sym typeface="Calibri"/>
              </a:rPr>
              <a:t>, </a:t>
            </a:r>
            <a:br>
              <a:rPr b="1" lang="en-US" sz="1800">
                <a:solidFill>
                  <a:schemeClr val="accent1"/>
                </a:solidFill>
                <a:latin typeface="Calibri"/>
                <a:ea typeface="Calibri"/>
                <a:cs typeface="Calibri"/>
                <a:sym typeface="Calibri"/>
              </a:rPr>
            </a:br>
            <a:r>
              <a:rPr b="1" lang="en-US" sz="1800">
                <a:solidFill>
                  <a:schemeClr val="accent1"/>
                </a:solidFill>
                <a:latin typeface="Calibri"/>
                <a:ea typeface="Calibri"/>
                <a:cs typeface="Calibri"/>
                <a:sym typeface="Calibri"/>
              </a:rPr>
              <a:t>Section </a:t>
            </a:r>
            <a:r>
              <a:rPr b="1" lang="en-US" sz="1800">
                <a:solidFill>
                  <a:schemeClr val="accent1"/>
                </a:solidFill>
                <a:latin typeface="Arial"/>
                <a:ea typeface="Arial"/>
                <a:cs typeface="Arial"/>
                <a:sym typeface="Arial"/>
              </a:rPr>
              <a:t>«</a:t>
            </a:r>
            <a:r>
              <a:rPr b="1" lang="en-US" sz="1800">
                <a:solidFill>
                  <a:schemeClr val="accent1"/>
                </a:solidFill>
                <a:latin typeface="Calibri"/>
                <a:ea typeface="Calibri"/>
                <a:cs typeface="Calibri"/>
                <a:sym typeface="Calibri"/>
              </a:rPr>
              <a:t>Digital Economy as an</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Element of Sustainable Development</a:t>
            </a:r>
            <a:r>
              <a:rPr b="1" lang="en-US" sz="1800">
                <a:solidFill>
                  <a:schemeClr val="accent1"/>
                </a:solidFill>
                <a:latin typeface="Arial"/>
                <a:ea typeface="Arial"/>
                <a:cs typeface="Arial"/>
                <a:sym typeface="Arial"/>
              </a:rPr>
              <a:t>»</a:t>
            </a:r>
            <a:endParaRPr b="1" sz="1800">
              <a:solidFill>
                <a:schemeClr val="accent1"/>
              </a:solidFill>
              <a:latin typeface="Arial"/>
              <a:ea typeface="Arial"/>
              <a:cs typeface="Arial"/>
              <a:sym typeface="Arial"/>
            </a:endParaRPr>
          </a:p>
        </p:txBody>
      </p:sp>
      <p:pic>
        <p:nvPicPr>
          <p:cNvPr descr="https://dig2eco.ztu.edu.ua/wp-content/uploads/2021/05/bez-imeni-2.jpg" id="480" name="Google Shape;480;p25"/>
          <p:cNvPicPr preferRelativeResize="0"/>
          <p:nvPr/>
        </p:nvPicPr>
        <p:blipFill rotWithShape="1">
          <a:blip r:embed="rId4">
            <a:alphaModFix/>
          </a:blip>
          <a:srcRect b="0" l="3419" r="10411" t="0"/>
          <a:stretch/>
        </p:blipFill>
        <p:spPr>
          <a:xfrm>
            <a:off x="4427538" y="3716338"/>
            <a:ext cx="1800225" cy="2160587"/>
          </a:xfrm>
          <a:prstGeom prst="rect">
            <a:avLst/>
          </a:prstGeom>
          <a:noFill/>
          <a:ln>
            <a:noFill/>
          </a:ln>
        </p:spPr>
      </p:pic>
      <p:pic>
        <p:nvPicPr>
          <p:cNvPr id="481" name="Google Shape;481;p25"/>
          <p:cNvPicPr preferRelativeResize="0"/>
          <p:nvPr/>
        </p:nvPicPr>
        <p:blipFill rotWithShape="1">
          <a:blip r:embed="rId5">
            <a:alphaModFix/>
          </a:blip>
          <a:srcRect b="0" l="3735" r="1959" t="0"/>
          <a:stretch/>
        </p:blipFill>
        <p:spPr>
          <a:xfrm>
            <a:off x="6292850" y="3621088"/>
            <a:ext cx="2638425" cy="2344737"/>
          </a:xfrm>
          <a:prstGeom prst="rect">
            <a:avLst/>
          </a:prstGeom>
          <a:noFill/>
          <a:ln>
            <a:noFill/>
          </a:ln>
        </p:spPr>
      </p:pic>
      <p:sp>
        <p:nvSpPr>
          <p:cNvPr id="482" name="Google Shape;482;p25"/>
          <p:cNvSpPr/>
          <p:nvPr/>
        </p:nvSpPr>
        <p:spPr>
          <a:xfrm>
            <a:off x="219075" y="5126038"/>
            <a:ext cx="4033838" cy="941387"/>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https://conf.ztu.edu.ua/wp-content/uploads/2021/05/12.-vplyv-inovats.-zmin-na-roz-k-susp.-s.-5.pdf</a:t>
            </a:r>
            <a:endParaRPr b="1" sz="1800">
              <a:solidFill>
                <a:schemeClr val="accent1"/>
              </a:solidFill>
              <a:latin typeface="Calibri"/>
              <a:ea typeface="Calibri"/>
              <a:cs typeface="Calibri"/>
              <a:sym typeface="Calibri"/>
            </a:endParaRPr>
          </a:p>
        </p:txBody>
      </p:sp>
      <p:grpSp>
        <p:nvGrpSpPr>
          <p:cNvPr id="483" name="Google Shape;483;p25"/>
          <p:cNvGrpSpPr/>
          <p:nvPr/>
        </p:nvGrpSpPr>
        <p:grpSpPr>
          <a:xfrm>
            <a:off x="0" y="293688"/>
            <a:ext cx="9144000" cy="687387"/>
            <a:chOff x="0" y="109"/>
            <a:chExt cx="5760" cy="433"/>
          </a:xfrm>
        </p:grpSpPr>
        <p:sp>
          <p:nvSpPr>
            <p:cNvPr id="484" name="Google Shape;484;p25"/>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5" name="Google Shape;485;p25"/>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WP4</a:t>
              </a:r>
              <a:endParaRPr b="1" sz="2400">
                <a:solidFill>
                  <a:schemeClr val="lt1"/>
                </a:solidFill>
                <a:latin typeface="Calibri"/>
                <a:ea typeface="Calibri"/>
                <a:cs typeface="Calibri"/>
                <a:sym typeface="Calibri"/>
              </a:endParaRPr>
            </a:p>
          </p:txBody>
        </p:sp>
        <p:sp>
          <p:nvSpPr>
            <p:cNvPr id="486" name="Google Shape;486;p25"/>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487" name="Google Shape;487;p25"/>
            <p:cNvPicPr preferRelativeResize="0"/>
            <p:nvPr/>
          </p:nvPicPr>
          <p:blipFill rotWithShape="1">
            <a:blip r:embed="rId6">
              <a:alphaModFix/>
            </a:blip>
            <a:srcRect b="6060" l="14180" r="5048" t="21213"/>
            <a:stretch/>
          </p:blipFill>
          <p:spPr>
            <a:xfrm>
              <a:off x="4588" y="134"/>
              <a:ext cx="1088" cy="408"/>
            </a:xfrm>
            <a:prstGeom prst="rect">
              <a:avLst/>
            </a:prstGeom>
            <a:noFill/>
            <a:ln>
              <a:noFill/>
            </a:ln>
          </p:spPr>
        </p:pic>
      </p:grpSp>
      <p:sp>
        <p:nvSpPr>
          <p:cNvPr id="488" name="Google Shape;488;p25"/>
          <p:cNvSpPr txBox="1"/>
          <p:nvPr/>
        </p:nvSpPr>
        <p:spPr>
          <a:xfrm>
            <a:off x="211138" y="1133475"/>
            <a:ext cx="8713787"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Scientific Dissemination Events   </a:t>
            </a:r>
            <a:endParaRPr b="1" sz="2000">
              <a:solidFill>
                <a:schemeClr val="accent1"/>
              </a:solidFill>
              <a:latin typeface="Calibri"/>
              <a:ea typeface="Calibri"/>
              <a:cs typeface="Calibri"/>
              <a:sym typeface="Calibri"/>
            </a:endParaRPr>
          </a:p>
        </p:txBody>
      </p:sp>
      <p:grpSp>
        <p:nvGrpSpPr>
          <p:cNvPr id="489" name="Google Shape;489;p25"/>
          <p:cNvGrpSpPr/>
          <p:nvPr/>
        </p:nvGrpSpPr>
        <p:grpSpPr>
          <a:xfrm>
            <a:off x="252413" y="5972175"/>
            <a:ext cx="8640762" cy="552450"/>
            <a:chOff x="159" y="3762"/>
            <a:chExt cx="5443" cy="348"/>
          </a:xfrm>
        </p:grpSpPr>
        <p:sp>
          <p:nvSpPr>
            <p:cNvPr id="490" name="Google Shape;490;p25"/>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491" name="Google Shape;491;p25"/>
            <p:cNvPicPr preferRelativeResize="0"/>
            <p:nvPr/>
          </p:nvPicPr>
          <p:blipFill rotWithShape="1">
            <a:blip r:embed="rId7">
              <a:alphaModFix/>
            </a:blip>
            <a:srcRect b="0" l="0" r="23349" t="-15231"/>
            <a:stretch/>
          </p:blipFill>
          <p:spPr>
            <a:xfrm>
              <a:off x="4604" y="3762"/>
              <a:ext cx="998" cy="348"/>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97" name="Google Shape;497;p26"/>
          <p:cNvSpPr/>
          <p:nvPr/>
        </p:nvSpPr>
        <p:spPr>
          <a:xfrm>
            <a:off x="251460" y="1721485"/>
            <a:ext cx="4185285" cy="122999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1"/>
                </a:solidFill>
                <a:latin typeface="Calibri"/>
                <a:ea typeface="Calibri"/>
                <a:cs typeface="Calibri"/>
                <a:sym typeface="Calibri"/>
              </a:rPr>
              <a:t>Participating in the International Scientific-Practical Conference “Digitalisation of the Economy as a Factor of Sustainable Development”, </a:t>
            </a:r>
            <a:endParaRPr b="1" sz="14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600">
                <a:solidFill>
                  <a:schemeClr val="accent1"/>
                </a:solidFill>
                <a:latin typeface="Calibri"/>
                <a:ea typeface="Calibri"/>
                <a:cs typeface="Calibri"/>
                <a:sym typeface="Calibri"/>
              </a:rPr>
              <a:t>SHEI “Pryazovskyi State Technical University”, Mariupol, Ukraine, May 25–26, 2021</a:t>
            </a:r>
            <a:endParaRPr b="1" sz="1600">
              <a:solidFill>
                <a:schemeClr val="accent1"/>
              </a:solidFill>
              <a:latin typeface="Calibri"/>
              <a:ea typeface="Calibri"/>
              <a:cs typeface="Calibri"/>
              <a:sym typeface="Calibri"/>
            </a:endParaRPr>
          </a:p>
        </p:txBody>
      </p:sp>
      <p:pic>
        <p:nvPicPr>
          <p:cNvPr descr="https://dig2eco.ztu.edu.ua/wp-content/uploads/2021/05/photo_2021-05-25_10-28-03-1024x575.jpg" id="498" name="Google Shape;498;p26"/>
          <p:cNvPicPr preferRelativeResize="0"/>
          <p:nvPr/>
        </p:nvPicPr>
        <p:blipFill rotWithShape="1">
          <a:blip r:embed="rId3">
            <a:alphaModFix/>
          </a:blip>
          <a:srcRect b="0" l="0" r="0" t="0"/>
          <a:stretch/>
        </p:blipFill>
        <p:spPr>
          <a:xfrm>
            <a:off x="252730" y="3143250"/>
            <a:ext cx="4183380" cy="2439035"/>
          </a:xfrm>
          <a:prstGeom prst="rect">
            <a:avLst/>
          </a:prstGeom>
          <a:noFill/>
          <a:ln>
            <a:noFill/>
          </a:ln>
        </p:spPr>
      </p:pic>
      <p:grpSp>
        <p:nvGrpSpPr>
          <p:cNvPr id="499" name="Google Shape;499;p26"/>
          <p:cNvGrpSpPr/>
          <p:nvPr/>
        </p:nvGrpSpPr>
        <p:grpSpPr>
          <a:xfrm>
            <a:off x="0" y="293688"/>
            <a:ext cx="9144000" cy="687387"/>
            <a:chOff x="0" y="109"/>
            <a:chExt cx="5760" cy="433"/>
          </a:xfrm>
        </p:grpSpPr>
        <p:sp>
          <p:nvSpPr>
            <p:cNvPr id="500" name="Google Shape;500;p26"/>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1" name="Google Shape;501;p26"/>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WP4</a:t>
              </a:r>
              <a:endParaRPr b="1" sz="2400">
                <a:solidFill>
                  <a:schemeClr val="lt1"/>
                </a:solidFill>
                <a:latin typeface="Calibri"/>
                <a:ea typeface="Calibri"/>
                <a:cs typeface="Calibri"/>
                <a:sym typeface="Calibri"/>
              </a:endParaRPr>
            </a:p>
          </p:txBody>
        </p:sp>
        <p:sp>
          <p:nvSpPr>
            <p:cNvPr id="502" name="Google Shape;502;p26"/>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503" name="Google Shape;503;p26"/>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grpSp>
        <p:nvGrpSpPr>
          <p:cNvPr id="504" name="Google Shape;504;p26"/>
          <p:cNvGrpSpPr/>
          <p:nvPr/>
        </p:nvGrpSpPr>
        <p:grpSpPr>
          <a:xfrm>
            <a:off x="252413" y="5972175"/>
            <a:ext cx="8640762" cy="552450"/>
            <a:chOff x="159" y="3762"/>
            <a:chExt cx="5443" cy="348"/>
          </a:xfrm>
        </p:grpSpPr>
        <p:sp>
          <p:nvSpPr>
            <p:cNvPr id="505" name="Google Shape;505;p26"/>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506" name="Google Shape;506;p26"/>
            <p:cNvPicPr preferRelativeResize="0"/>
            <p:nvPr/>
          </p:nvPicPr>
          <p:blipFill rotWithShape="1">
            <a:blip r:embed="rId5">
              <a:alphaModFix/>
            </a:blip>
            <a:srcRect b="0" l="0" r="23349" t="-15231"/>
            <a:stretch/>
          </p:blipFill>
          <p:spPr>
            <a:xfrm>
              <a:off x="4604" y="3762"/>
              <a:ext cx="998" cy="348"/>
            </a:xfrm>
            <a:prstGeom prst="rect">
              <a:avLst/>
            </a:prstGeom>
            <a:noFill/>
            <a:ln>
              <a:noFill/>
            </a:ln>
          </p:spPr>
        </p:pic>
      </p:grpSp>
      <p:sp>
        <p:nvSpPr>
          <p:cNvPr id="507" name="Google Shape;507;p26"/>
          <p:cNvSpPr txBox="1"/>
          <p:nvPr/>
        </p:nvSpPr>
        <p:spPr>
          <a:xfrm>
            <a:off x="211138" y="1133475"/>
            <a:ext cx="8713787"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Scientific Dissemination Events   </a:t>
            </a:r>
            <a:endParaRPr b="1" sz="2000">
              <a:solidFill>
                <a:schemeClr val="accent1"/>
              </a:solidFill>
              <a:latin typeface="Calibri"/>
              <a:ea typeface="Calibri"/>
              <a:cs typeface="Calibri"/>
              <a:sym typeface="Calibri"/>
            </a:endParaRPr>
          </a:p>
        </p:txBody>
      </p:sp>
      <p:sp>
        <p:nvSpPr>
          <p:cNvPr id="508" name="Google Shape;508;p26"/>
          <p:cNvSpPr/>
          <p:nvPr/>
        </p:nvSpPr>
        <p:spPr>
          <a:xfrm>
            <a:off x="4583430" y="1724025"/>
            <a:ext cx="4341495" cy="126047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1"/>
                </a:solidFill>
                <a:latin typeface="Calibri"/>
                <a:ea typeface="Calibri"/>
                <a:cs typeface="Calibri"/>
                <a:sym typeface="Calibri"/>
              </a:rPr>
              <a:t>International Scientific-Practical Conference «Digital business transformation: challenges and opportunities for partnership», </a:t>
            </a:r>
            <a:r>
              <a:rPr b="1" lang="en-US" sz="1600">
                <a:solidFill>
                  <a:schemeClr val="accent1"/>
                </a:solidFill>
                <a:latin typeface="Calibri"/>
                <a:ea typeface="Calibri"/>
                <a:cs typeface="Calibri"/>
                <a:sym typeface="Calibri"/>
              </a:rPr>
              <a:t>Tavria State Agrotechnological University named after Dmitro Motorny, </a:t>
            </a:r>
            <a:endParaRPr b="1" sz="16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600">
                <a:solidFill>
                  <a:schemeClr val="accent1"/>
                </a:solidFill>
                <a:latin typeface="Calibri"/>
                <a:ea typeface="Calibri"/>
                <a:cs typeface="Calibri"/>
                <a:sym typeface="Calibri"/>
              </a:rPr>
              <a:t>September 9–10, 2021</a:t>
            </a:r>
            <a:endParaRPr b="1" sz="1600">
              <a:solidFill>
                <a:schemeClr val="accent1"/>
              </a:solidFill>
              <a:latin typeface="Calibri"/>
              <a:ea typeface="Calibri"/>
              <a:cs typeface="Calibri"/>
              <a:sym typeface="Calibri"/>
            </a:endParaRPr>
          </a:p>
        </p:txBody>
      </p:sp>
      <p:pic>
        <p:nvPicPr>
          <p:cNvPr descr="C:\Users\User\Desktop\5.jpg" id="509" name="Google Shape;509;p26"/>
          <p:cNvPicPr preferRelativeResize="0"/>
          <p:nvPr>
            <p:ph idx="1" type="body"/>
          </p:nvPr>
        </p:nvPicPr>
        <p:blipFill rotWithShape="1">
          <a:blip r:embed="rId6">
            <a:alphaModFix/>
          </a:blip>
          <a:srcRect b="0" l="0" r="0" t="0"/>
          <a:stretch/>
        </p:blipFill>
        <p:spPr>
          <a:xfrm>
            <a:off x="4583430" y="3159125"/>
            <a:ext cx="4379595" cy="23552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515" name="Google Shape;515;p27"/>
          <p:cNvPicPr preferRelativeResize="0"/>
          <p:nvPr/>
        </p:nvPicPr>
        <p:blipFill rotWithShape="1">
          <a:blip r:embed="rId3">
            <a:alphaModFix/>
          </a:blip>
          <a:srcRect b="4013" l="4021" r="2771" t="4013"/>
          <a:stretch/>
        </p:blipFill>
        <p:spPr>
          <a:xfrm>
            <a:off x="1259523" y="2492375"/>
            <a:ext cx="1800225" cy="3600450"/>
          </a:xfrm>
          <a:prstGeom prst="rect">
            <a:avLst/>
          </a:prstGeom>
          <a:noFill/>
          <a:ln>
            <a:noFill/>
          </a:ln>
        </p:spPr>
      </p:pic>
      <p:sp>
        <p:nvSpPr>
          <p:cNvPr id="516" name="Google Shape;516;p27"/>
          <p:cNvSpPr txBox="1"/>
          <p:nvPr/>
        </p:nvSpPr>
        <p:spPr>
          <a:xfrm>
            <a:off x="224155" y="1700530"/>
            <a:ext cx="3782060" cy="645160"/>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Part of project banner prepared and placed at ZPSU – DigEco </a:t>
            </a:r>
            <a:endParaRPr b="1" sz="1800">
              <a:solidFill>
                <a:schemeClr val="accent1"/>
              </a:solidFill>
              <a:latin typeface="Calibri"/>
              <a:ea typeface="Calibri"/>
              <a:cs typeface="Calibri"/>
              <a:sym typeface="Calibri"/>
            </a:endParaRPr>
          </a:p>
        </p:txBody>
      </p:sp>
      <p:grpSp>
        <p:nvGrpSpPr>
          <p:cNvPr id="517" name="Google Shape;517;p27"/>
          <p:cNvGrpSpPr/>
          <p:nvPr/>
        </p:nvGrpSpPr>
        <p:grpSpPr>
          <a:xfrm>
            <a:off x="0" y="293688"/>
            <a:ext cx="9144000" cy="687387"/>
            <a:chOff x="0" y="109"/>
            <a:chExt cx="5760" cy="433"/>
          </a:xfrm>
        </p:grpSpPr>
        <p:sp>
          <p:nvSpPr>
            <p:cNvPr id="518" name="Google Shape;518;p27"/>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9" name="Google Shape;519;p27"/>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WP4</a:t>
              </a:r>
              <a:endParaRPr b="1" sz="2400">
                <a:solidFill>
                  <a:schemeClr val="lt1"/>
                </a:solidFill>
                <a:latin typeface="Calibri"/>
                <a:ea typeface="Calibri"/>
                <a:cs typeface="Calibri"/>
                <a:sym typeface="Calibri"/>
              </a:endParaRPr>
            </a:p>
          </p:txBody>
        </p:sp>
        <p:sp>
          <p:nvSpPr>
            <p:cNvPr id="520" name="Google Shape;520;p27"/>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521" name="Google Shape;521;p27"/>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grpSp>
        <p:nvGrpSpPr>
          <p:cNvPr id="522" name="Google Shape;522;p27"/>
          <p:cNvGrpSpPr/>
          <p:nvPr/>
        </p:nvGrpSpPr>
        <p:grpSpPr>
          <a:xfrm>
            <a:off x="252413" y="5972175"/>
            <a:ext cx="8640762" cy="552450"/>
            <a:chOff x="159" y="3762"/>
            <a:chExt cx="5443" cy="348"/>
          </a:xfrm>
        </p:grpSpPr>
        <p:sp>
          <p:nvSpPr>
            <p:cNvPr id="523" name="Google Shape;523;p27"/>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524" name="Google Shape;524;p27"/>
            <p:cNvPicPr preferRelativeResize="0"/>
            <p:nvPr/>
          </p:nvPicPr>
          <p:blipFill rotWithShape="1">
            <a:blip r:embed="rId5">
              <a:alphaModFix/>
            </a:blip>
            <a:srcRect b="0" l="0" r="23349" t="-15231"/>
            <a:stretch/>
          </p:blipFill>
          <p:spPr>
            <a:xfrm>
              <a:off x="4604" y="3762"/>
              <a:ext cx="998" cy="348"/>
            </a:xfrm>
            <a:prstGeom prst="rect">
              <a:avLst/>
            </a:prstGeom>
            <a:noFill/>
            <a:ln>
              <a:noFill/>
            </a:ln>
          </p:spPr>
        </p:pic>
      </p:grpSp>
      <p:sp>
        <p:nvSpPr>
          <p:cNvPr id="525" name="Google Shape;525;p27"/>
          <p:cNvSpPr txBox="1"/>
          <p:nvPr/>
        </p:nvSpPr>
        <p:spPr>
          <a:xfrm>
            <a:off x="211138" y="1125538"/>
            <a:ext cx="8713787"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Dissemination Events   </a:t>
            </a:r>
            <a:endParaRPr b="1" sz="2000">
              <a:solidFill>
                <a:schemeClr val="accent1"/>
              </a:solidFill>
              <a:latin typeface="Calibri"/>
              <a:ea typeface="Calibri"/>
              <a:cs typeface="Calibri"/>
              <a:sym typeface="Calibri"/>
            </a:endParaRPr>
          </a:p>
        </p:txBody>
      </p:sp>
      <p:pic>
        <p:nvPicPr>
          <p:cNvPr id="526" name="Google Shape;526;p27"/>
          <p:cNvPicPr preferRelativeResize="0"/>
          <p:nvPr>
            <p:ph idx="1" type="body"/>
          </p:nvPr>
        </p:nvPicPr>
        <p:blipFill rotWithShape="1">
          <a:blip r:embed="rId6">
            <a:alphaModFix/>
          </a:blip>
          <a:srcRect b="0" l="0" r="0" t="0"/>
          <a:stretch/>
        </p:blipFill>
        <p:spPr>
          <a:xfrm>
            <a:off x="4119880" y="1732915"/>
            <a:ext cx="4805045" cy="36918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532" name="Google Shape;532;p28"/>
          <p:cNvSpPr/>
          <p:nvPr/>
        </p:nvSpPr>
        <p:spPr>
          <a:xfrm>
            <a:off x="4551045" y="1708785"/>
            <a:ext cx="4378960" cy="1322070"/>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Calibri"/>
                <a:ea typeface="Calibri"/>
                <a:cs typeface="Calibri"/>
                <a:sym typeface="Calibri"/>
              </a:rPr>
              <a:t>Spin-off effects: </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 video-card to Partners from Tajikistan;</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 cooperation on Scientific Journal;</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 more joint projects</a:t>
            </a:r>
            <a:endParaRPr b="1" sz="2000">
              <a:solidFill>
                <a:schemeClr val="accent1"/>
              </a:solidFill>
              <a:latin typeface="Calibri"/>
              <a:ea typeface="Calibri"/>
              <a:cs typeface="Calibri"/>
              <a:sym typeface="Calibri"/>
            </a:endParaRPr>
          </a:p>
        </p:txBody>
      </p:sp>
      <p:sp>
        <p:nvSpPr>
          <p:cNvPr id="533" name="Google Shape;533;p28"/>
          <p:cNvSpPr txBox="1"/>
          <p:nvPr/>
        </p:nvSpPr>
        <p:spPr>
          <a:xfrm>
            <a:off x="224155" y="1700530"/>
            <a:ext cx="4016375" cy="645160"/>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Participation in IPTW:</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reporting and development</a:t>
            </a:r>
            <a:endParaRPr b="1" sz="1800">
              <a:solidFill>
                <a:schemeClr val="accent1"/>
              </a:solidFill>
              <a:latin typeface="Calibri"/>
              <a:ea typeface="Calibri"/>
              <a:cs typeface="Calibri"/>
              <a:sym typeface="Calibri"/>
            </a:endParaRPr>
          </a:p>
        </p:txBody>
      </p:sp>
      <p:grpSp>
        <p:nvGrpSpPr>
          <p:cNvPr id="534" name="Google Shape;534;p28"/>
          <p:cNvGrpSpPr/>
          <p:nvPr/>
        </p:nvGrpSpPr>
        <p:grpSpPr>
          <a:xfrm>
            <a:off x="0" y="293688"/>
            <a:ext cx="9144000" cy="687387"/>
            <a:chOff x="0" y="109"/>
            <a:chExt cx="5760" cy="433"/>
          </a:xfrm>
        </p:grpSpPr>
        <p:sp>
          <p:nvSpPr>
            <p:cNvPr id="535" name="Google Shape;535;p28"/>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6" name="Google Shape;536;p28"/>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537" name="Google Shape;537;p28"/>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538" name="Google Shape;538;p28"/>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539" name="Google Shape;539;p28"/>
          <p:cNvGrpSpPr/>
          <p:nvPr/>
        </p:nvGrpSpPr>
        <p:grpSpPr>
          <a:xfrm>
            <a:off x="252413" y="5972175"/>
            <a:ext cx="8640762" cy="552450"/>
            <a:chOff x="159" y="3762"/>
            <a:chExt cx="5443" cy="348"/>
          </a:xfrm>
        </p:grpSpPr>
        <p:sp>
          <p:nvSpPr>
            <p:cNvPr id="540" name="Google Shape;540;p28"/>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541" name="Google Shape;541;p28"/>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542" name="Google Shape;542;p28"/>
          <p:cNvSpPr txBox="1"/>
          <p:nvPr/>
        </p:nvSpPr>
        <p:spPr>
          <a:xfrm>
            <a:off x="211138" y="1125538"/>
            <a:ext cx="8713787"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Scientific Dissemination Events   </a:t>
            </a:r>
            <a:endParaRPr b="1" sz="2000">
              <a:solidFill>
                <a:schemeClr val="accent1"/>
              </a:solidFill>
              <a:latin typeface="Calibri"/>
              <a:ea typeface="Calibri"/>
              <a:cs typeface="Calibri"/>
              <a:sym typeface="Calibri"/>
            </a:endParaRPr>
          </a:p>
        </p:txBody>
      </p:sp>
      <p:pic>
        <p:nvPicPr>
          <p:cNvPr id="543" name="Google Shape;543;p28"/>
          <p:cNvPicPr preferRelativeResize="0"/>
          <p:nvPr>
            <p:ph idx="1" type="body"/>
          </p:nvPr>
        </p:nvPicPr>
        <p:blipFill rotWithShape="1">
          <a:blip r:embed="rId5">
            <a:alphaModFix/>
          </a:blip>
          <a:srcRect b="0" l="0" r="0" t="0"/>
          <a:stretch/>
        </p:blipFill>
        <p:spPr>
          <a:xfrm>
            <a:off x="4891405" y="3215005"/>
            <a:ext cx="4038600" cy="2271395"/>
          </a:xfrm>
          <a:prstGeom prst="rect">
            <a:avLst/>
          </a:prstGeom>
          <a:noFill/>
          <a:ln>
            <a:noFill/>
          </a:ln>
        </p:spPr>
      </p:pic>
      <p:pic>
        <p:nvPicPr>
          <p:cNvPr id="544" name="Google Shape;544;p28"/>
          <p:cNvPicPr preferRelativeResize="0"/>
          <p:nvPr>
            <p:ph idx="2" type="body"/>
          </p:nvPr>
        </p:nvPicPr>
        <p:blipFill rotWithShape="1">
          <a:blip r:embed="rId6">
            <a:alphaModFix/>
          </a:blip>
          <a:srcRect b="0" l="0" r="0" t="0"/>
          <a:stretch/>
        </p:blipFill>
        <p:spPr>
          <a:xfrm>
            <a:off x="1907540" y="4221480"/>
            <a:ext cx="2776855" cy="1641475"/>
          </a:xfrm>
          <a:prstGeom prst="rect">
            <a:avLst/>
          </a:prstGeom>
          <a:noFill/>
          <a:ln>
            <a:noFill/>
          </a:ln>
        </p:spPr>
      </p:pic>
      <p:pic>
        <p:nvPicPr>
          <p:cNvPr id="545" name="Google Shape;545;p28"/>
          <p:cNvPicPr preferRelativeResize="0"/>
          <p:nvPr/>
        </p:nvPicPr>
        <p:blipFill rotWithShape="1">
          <a:blip r:embed="rId7">
            <a:alphaModFix/>
          </a:blip>
          <a:srcRect b="0" l="0" r="0" t="0"/>
          <a:stretch/>
        </p:blipFill>
        <p:spPr>
          <a:xfrm>
            <a:off x="252730" y="2345690"/>
            <a:ext cx="3199765" cy="1867535"/>
          </a:xfrm>
          <a:prstGeom prst="rect">
            <a:avLst/>
          </a:prstGeom>
          <a:noFill/>
          <a:ln>
            <a:noFill/>
          </a:ln>
        </p:spPr>
      </p:pic>
      <p:sp>
        <p:nvSpPr>
          <p:cNvPr id="546" name="Google Shape;546;p28"/>
          <p:cNvSpPr txBox="1"/>
          <p:nvPr/>
        </p:nvSpPr>
        <p:spPr>
          <a:xfrm>
            <a:off x="4890770" y="5486400"/>
            <a:ext cx="4001770" cy="553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538CD5"/>
                </a:solidFill>
                <a:latin typeface="Arial"/>
                <a:ea typeface="Arial"/>
                <a:cs typeface="Arial"/>
                <a:sym typeface="Arial"/>
              </a:rPr>
              <a:t>https://news.ztu.edu.ua/2021/10/didzhytalizatsiya-ekonomiky-yak-element-stalogo-rozvytku-ukrayiny-ta-tadzhykistanu-digeco-za-programoyu-erasmus-tyzhden-pilotnogo-navchannya/</a:t>
            </a:r>
            <a:endParaRPr sz="1000">
              <a:solidFill>
                <a:srgbClr val="538CD5"/>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29"/>
          <p:cNvSpPr/>
          <p:nvPr/>
        </p:nvSpPr>
        <p:spPr>
          <a:xfrm>
            <a:off x="4356100" y="1773238"/>
            <a:ext cx="4572000" cy="152082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Zhytomyr Polytechnic in the TOP-25 of the Free Economic Zone of Ukraine by the number of implemented Erasmus + mobility projects</a:t>
            </a:r>
            <a:br>
              <a:rPr b="1" lang="en-US" sz="1800">
                <a:solidFill>
                  <a:schemeClr val="accent1"/>
                </a:solidFill>
                <a:latin typeface="Calibri"/>
                <a:ea typeface="Calibri"/>
                <a:cs typeface="Calibri"/>
                <a:sym typeface="Calibri"/>
              </a:rPr>
            </a:br>
            <a:r>
              <a:rPr b="1" lang="en-US" sz="2000">
                <a:solidFill>
                  <a:schemeClr val="accent1"/>
                </a:solidFill>
                <a:latin typeface="Calibri"/>
                <a:ea typeface="Calibri"/>
                <a:cs typeface="Calibri"/>
                <a:sym typeface="Calibri"/>
              </a:rPr>
              <a:t>September 8, 2021</a:t>
            </a:r>
            <a:endParaRPr b="1" sz="2000">
              <a:solidFill>
                <a:schemeClr val="accent1"/>
              </a:solidFill>
              <a:latin typeface="Calibri"/>
              <a:ea typeface="Calibri"/>
              <a:cs typeface="Calibri"/>
              <a:sym typeface="Calibri"/>
            </a:endParaRPr>
          </a:p>
        </p:txBody>
      </p:sp>
      <p:sp>
        <p:nvSpPr>
          <p:cNvPr id="552" name="Google Shape;552;p29"/>
          <p:cNvSpPr txBox="1"/>
          <p:nvPr/>
        </p:nvSpPr>
        <p:spPr>
          <a:xfrm>
            <a:off x="211138" y="1125538"/>
            <a:ext cx="8713787" cy="39878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Calibri"/>
                <a:ea typeface="Calibri"/>
                <a:cs typeface="Calibri"/>
                <a:sym typeface="Calibri"/>
              </a:rPr>
              <a:t>ZPSU Successful Results Events   </a:t>
            </a:r>
            <a:endParaRPr b="1" sz="2000">
              <a:solidFill>
                <a:schemeClr val="accent1"/>
              </a:solidFill>
              <a:latin typeface="Calibri"/>
              <a:ea typeface="Calibri"/>
              <a:cs typeface="Calibri"/>
              <a:sym typeface="Calibri"/>
            </a:endParaRPr>
          </a:p>
        </p:txBody>
      </p:sp>
      <p:pic>
        <p:nvPicPr>
          <p:cNvPr descr="https://news.ztu.edu.ua/wp-content/uploads/2021/09/img_5454.jpeg" id="553" name="Google Shape;553;p29"/>
          <p:cNvPicPr preferRelativeResize="0"/>
          <p:nvPr/>
        </p:nvPicPr>
        <p:blipFill rotWithShape="1">
          <a:blip r:embed="rId3">
            <a:alphaModFix/>
          </a:blip>
          <a:srcRect b="0" l="0" r="0" t="0"/>
          <a:stretch/>
        </p:blipFill>
        <p:spPr>
          <a:xfrm>
            <a:off x="539750" y="1684338"/>
            <a:ext cx="3429000" cy="4349750"/>
          </a:xfrm>
          <a:prstGeom prst="rect">
            <a:avLst/>
          </a:prstGeom>
          <a:noFill/>
          <a:ln>
            <a:noFill/>
          </a:ln>
        </p:spPr>
      </p:pic>
      <p:sp>
        <p:nvSpPr>
          <p:cNvPr id="554" name="Google Shape;554;p29"/>
          <p:cNvSpPr/>
          <p:nvPr/>
        </p:nvSpPr>
        <p:spPr>
          <a:xfrm>
            <a:off x="4356100" y="3535363"/>
            <a:ext cx="4573588" cy="1216025"/>
          </a:xfrm>
          <a:prstGeom prst="rect">
            <a:avLst/>
          </a:prstGeom>
          <a:solidFill>
            <a:schemeClr val="lt1"/>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https://news.ztu.edu.ua/2021/09/zhytomyrska-politehnika-v-top-25-zvo-ukrayiny-za-kilkistyu-realizovanyh-proektiv-erazmus-mobilnist/</a:t>
            </a:r>
            <a:endParaRPr b="1" sz="1800">
              <a:solidFill>
                <a:schemeClr val="accent1"/>
              </a:solidFill>
              <a:latin typeface="Calibri"/>
              <a:ea typeface="Calibri"/>
              <a:cs typeface="Calibri"/>
              <a:sym typeface="Calibri"/>
            </a:endParaRPr>
          </a:p>
        </p:txBody>
      </p:sp>
      <p:grpSp>
        <p:nvGrpSpPr>
          <p:cNvPr id="555" name="Google Shape;555;p29"/>
          <p:cNvGrpSpPr/>
          <p:nvPr/>
        </p:nvGrpSpPr>
        <p:grpSpPr>
          <a:xfrm>
            <a:off x="252413" y="5972175"/>
            <a:ext cx="8640762" cy="552450"/>
            <a:chOff x="159" y="3762"/>
            <a:chExt cx="5443" cy="348"/>
          </a:xfrm>
        </p:grpSpPr>
        <p:sp>
          <p:nvSpPr>
            <p:cNvPr id="556" name="Google Shape;556;p29"/>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557" name="Google Shape;557;p29"/>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grpSp>
        <p:nvGrpSpPr>
          <p:cNvPr id="558" name="Google Shape;558;p29"/>
          <p:cNvGrpSpPr/>
          <p:nvPr/>
        </p:nvGrpSpPr>
        <p:grpSpPr>
          <a:xfrm>
            <a:off x="0" y="293688"/>
            <a:ext cx="9144000" cy="687387"/>
            <a:chOff x="0" y="109"/>
            <a:chExt cx="5760" cy="433"/>
          </a:xfrm>
        </p:grpSpPr>
        <p:sp>
          <p:nvSpPr>
            <p:cNvPr id="559" name="Google Shape;559;p29"/>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0" name="Google Shape;560;p29"/>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WP5</a:t>
              </a:r>
              <a:endParaRPr b="1" sz="2400">
                <a:solidFill>
                  <a:schemeClr val="lt1"/>
                </a:solidFill>
                <a:latin typeface="Calibri"/>
                <a:ea typeface="Calibri"/>
                <a:cs typeface="Calibri"/>
                <a:sym typeface="Calibri"/>
              </a:endParaRPr>
            </a:p>
          </p:txBody>
        </p:sp>
        <p:sp>
          <p:nvSpPr>
            <p:cNvPr id="561" name="Google Shape;561;p29"/>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562" name="Google Shape;562;p29"/>
            <p:cNvPicPr preferRelativeResize="0"/>
            <p:nvPr/>
          </p:nvPicPr>
          <p:blipFill rotWithShape="1">
            <a:blip r:embed="rId5">
              <a:alphaModFix/>
            </a:blip>
            <a:srcRect b="6060" l="14180" r="5048" t="21213"/>
            <a:stretch/>
          </p:blipFill>
          <p:spPr>
            <a:xfrm>
              <a:off x="4588" y="134"/>
              <a:ext cx="1088" cy="408"/>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grpSp>
        <p:nvGrpSpPr>
          <p:cNvPr id="114" name="Google Shape;114;p3"/>
          <p:cNvGrpSpPr/>
          <p:nvPr/>
        </p:nvGrpSpPr>
        <p:grpSpPr>
          <a:xfrm>
            <a:off x="0" y="293688"/>
            <a:ext cx="9144000" cy="687387"/>
            <a:chOff x="0" y="109"/>
            <a:chExt cx="5760" cy="433"/>
          </a:xfrm>
        </p:grpSpPr>
        <p:sp>
          <p:nvSpPr>
            <p:cNvPr id="115" name="Google Shape;115;p3"/>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 name="Google Shape;116;p3"/>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117" name="Google Shape;117;p3"/>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118" name="Google Shape;118;p3"/>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119" name="Google Shape;119;p3"/>
          <p:cNvGrpSpPr/>
          <p:nvPr/>
        </p:nvGrpSpPr>
        <p:grpSpPr>
          <a:xfrm>
            <a:off x="252413" y="5972175"/>
            <a:ext cx="8640762" cy="552450"/>
            <a:chOff x="159" y="3762"/>
            <a:chExt cx="5443" cy="348"/>
          </a:xfrm>
        </p:grpSpPr>
        <p:sp>
          <p:nvSpPr>
            <p:cNvPr id="120" name="Google Shape;120;p3"/>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121" name="Google Shape;121;p3"/>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122" name="Google Shape;122;p3"/>
          <p:cNvSpPr txBox="1"/>
          <p:nvPr/>
        </p:nvSpPr>
        <p:spPr>
          <a:xfrm>
            <a:off x="2915816" y="1052736"/>
            <a:ext cx="2160240" cy="369332"/>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1 DigEco Year</a:t>
            </a:r>
            <a:endParaRPr sz="1800">
              <a:solidFill>
                <a:schemeClr val="dk1"/>
              </a:solidFill>
              <a:latin typeface="Arial"/>
              <a:ea typeface="Arial"/>
              <a:cs typeface="Arial"/>
              <a:sym typeface="Arial"/>
            </a:endParaRPr>
          </a:p>
        </p:txBody>
      </p:sp>
      <p:graphicFrame>
        <p:nvGraphicFramePr>
          <p:cNvPr id="123" name="Google Shape;123;p3"/>
          <p:cNvGraphicFramePr/>
          <p:nvPr/>
        </p:nvGraphicFramePr>
        <p:xfrm>
          <a:off x="755576" y="1628800"/>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15240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Joint development of 13 DigEco сcurricular </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15.02.2021- 14.06.2021</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13 new core curricula developed</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5">
                            <a:extLst>
                              <a:ext uri="{A12FA001-AC4F-418D-AE19-62706E023703}">
                                <ahyp:hlinkClr val="tx"/>
                              </a:ext>
                            </a:extLst>
                          </a:hlinkClick>
                        </a:rPr>
                        <a:t>https://learn.ztu.edu.ua/enrol/index.php?id=4179</a:t>
                      </a:r>
                      <a:endParaRPr b="0" sz="1200">
                        <a:solidFill>
                          <a:schemeClr val="dk1"/>
                        </a:solidFill>
                      </a:endParaRPr>
                    </a:p>
                  </a:txBody>
                  <a:tcPr marT="45725" marB="45725" marR="91450" marL="91450">
                    <a:solidFill>
                      <a:srgbClr val="FFCCCC"/>
                    </a:solidFill>
                  </a:tcPr>
                </a:tc>
              </a:tr>
            </a:tbl>
          </a:graphicData>
        </a:graphic>
      </p:graphicFrame>
      <p:graphicFrame>
        <p:nvGraphicFramePr>
          <p:cNvPr id="124" name="Google Shape;124;p3"/>
          <p:cNvGraphicFramePr/>
          <p:nvPr/>
        </p:nvGraphicFramePr>
        <p:xfrm>
          <a:off x="755576" y="2492896"/>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136815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Develop guidelines and retrain PCs academic teachers in EU HEIs on new 13 DigEco сcurricular methodology</a:t>
                      </a:r>
                      <a:endParaRPr b="0" sz="1200">
                        <a:solidFill>
                          <a:schemeClr val="dk1"/>
                        </a:solidFill>
                      </a:endParaRPr>
                    </a:p>
                  </a:txBody>
                  <a:tcPr marT="45725" marB="45725" marR="91450" marL="91450">
                    <a:solidFill>
                      <a:srgbClr val="FFCCCC"/>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lang="en-US" sz="1200">
                          <a:solidFill>
                            <a:schemeClr val="dk1"/>
                          </a:solidFill>
                          <a:latin typeface="Calibri"/>
                          <a:ea typeface="Calibri"/>
                          <a:cs typeface="Calibri"/>
                          <a:sym typeface="Calibri"/>
                        </a:rPr>
                        <a:t>15.03.2021- 14.05.2021</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rPr>
                        <a:t>ZPSU</a:t>
                      </a:r>
                      <a:r>
                        <a:rPr b="0" lang="en-US" sz="1200">
                          <a:solidFill>
                            <a:schemeClr val="dk1"/>
                          </a:solidFill>
                        </a:rPr>
                        <a:t> take part in this teachings</a:t>
                      </a:r>
                      <a:br>
                        <a:rPr b="0" lang="en-US" sz="1200">
                          <a:solidFill>
                            <a:schemeClr val="dk1"/>
                          </a:solidFill>
                        </a:rPr>
                      </a:br>
                      <a:r>
                        <a:rPr b="0" lang="en-US" sz="1200" u="sng">
                          <a:solidFill>
                            <a:schemeClr val="dk1"/>
                          </a:solidFill>
                          <a:hlinkClick r:id="rId6">
                            <a:extLst>
                              <a:ext uri="{A12FA001-AC4F-418D-AE19-62706E023703}">
                                <ahyp:hlinkClr val="tx"/>
                              </a:ext>
                            </a:extLst>
                          </a:hlinkClick>
                        </a:rPr>
                        <a:t>https://drive.google.com/drive/u/1/folders/1phdlGYWK9d9nMoU41PEsmR3UGmFV2YWQ</a:t>
                      </a:r>
                      <a:endParaRPr b="0" sz="1200">
                        <a:solidFill>
                          <a:schemeClr val="dk1"/>
                        </a:solidFill>
                      </a:endParaRPr>
                    </a:p>
                    <a:p>
                      <a:pPr indent="0" lvl="0" marL="0" marR="0" rtl="0" algn="l">
                        <a:spcBef>
                          <a:spcPts val="0"/>
                        </a:spcBef>
                        <a:spcAft>
                          <a:spcPts val="0"/>
                        </a:spcAft>
                        <a:buNone/>
                      </a:pPr>
                      <a:r>
                        <a:t/>
                      </a:r>
                      <a:endParaRPr b="0" sz="1200">
                        <a:solidFill>
                          <a:schemeClr val="dk1"/>
                        </a:solidFill>
                      </a:endParaRPr>
                    </a:p>
                  </a:txBody>
                  <a:tcPr marT="45725" marB="45725" marR="91450" marL="91450">
                    <a:solidFill>
                      <a:srgbClr val="FFCCCC"/>
                    </a:solidFill>
                  </a:tcPr>
                </a:tc>
              </a:tr>
            </a:tbl>
          </a:graphicData>
        </a:graphic>
      </p:graphicFrame>
      <p:graphicFrame>
        <p:nvGraphicFramePr>
          <p:cNvPr id="125" name="Google Shape;125;p3"/>
          <p:cNvGraphicFramePr/>
          <p:nvPr/>
        </p:nvGraphicFramePr>
        <p:xfrm>
          <a:off x="755576" y="3861048"/>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136815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Adopt  guidelines and retrain PCs academic teachers at  PCs  home basis on new curricula methodology </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15.04.2021-14.06.2021</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12 teachers from target PCs  (P6) are  trained</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7">
                            <a:extLst>
                              <a:ext uri="{A12FA001-AC4F-418D-AE19-62706E023703}">
                                <ahyp:hlinkClr val="tx"/>
                              </a:ext>
                            </a:extLst>
                          </a:hlinkClick>
                        </a:rPr>
                        <a:t>https://drive.google.com/drive/u/1/folders/1phdlGYWK9d9nMoU41PEsmR3UGmFV2YWQ</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sz="1200">
                        <a:solidFill>
                          <a:schemeClr val="dk1"/>
                        </a:solidFill>
                      </a:endParaRPr>
                    </a:p>
                  </a:txBody>
                  <a:tcPr marT="45725" marB="45725" marR="91450" marL="91450">
                    <a:solidFill>
                      <a:srgbClr val="FFCCCC"/>
                    </a:solidFill>
                  </a:tcPr>
                </a:tc>
              </a:tr>
            </a:tbl>
          </a:graphicData>
        </a:graphic>
      </p:graphicFrame>
      <p:graphicFrame>
        <p:nvGraphicFramePr>
          <p:cNvPr id="126" name="Google Shape;126;p3"/>
          <p:cNvGraphicFramePr/>
          <p:nvPr/>
        </p:nvGraphicFramePr>
        <p:xfrm>
          <a:off x="755576" y="5301208"/>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152400">
                <a:tc>
                  <a:txBody>
                    <a:bodyPr/>
                    <a:lstStyle/>
                    <a:p>
                      <a:pPr indent="0" lvl="0" marL="0" marR="0" rtl="0" algn="l">
                        <a:spcBef>
                          <a:spcPts val="0"/>
                        </a:spcBef>
                        <a:spcAft>
                          <a:spcPts val="0"/>
                        </a:spcAft>
                        <a:buNone/>
                      </a:pPr>
                      <a:r>
                        <a:rPr b="0" lang="en-US" sz="1200">
                          <a:solidFill>
                            <a:schemeClr val="dk1"/>
                          </a:solidFill>
                        </a:rPr>
                        <a:t>Component </a:t>
                      </a:r>
                      <a:r>
                        <a:rPr b="0" lang="en-US" sz="1200">
                          <a:solidFill>
                            <a:schemeClr val="dk1"/>
                          </a:solidFill>
                          <a:latin typeface="Calibri"/>
                          <a:ea typeface="Calibri"/>
                          <a:cs typeface="Calibri"/>
                          <a:sym typeface="Calibri"/>
                        </a:rPr>
                        <a:t>and development/upload  VPLP</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15.04.2021-14.08.2021</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Developed teaching materials at P1-P16</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8">
                            <a:extLst>
                              <a:ext uri="{A12FA001-AC4F-418D-AE19-62706E023703}">
                                <ahyp:hlinkClr val="tx"/>
                              </a:ext>
                            </a:extLst>
                          </a:hlinkClick>
                        </a:rPr>
                        <a:t>https://learn.ztu.edu.ua/enrol/index.php?id=4179</a:t>
                      </a:r>
                      <a:endParaRPr b="0" sz="1200">
                        <a:solidFill>
                          <a:schemeClr val="dk1"/>
                        </a:solidFill>
                        <a:latin typeface="Calibri"/>
                        <a:ea typeface="Calibri"/>
                        <a:cs typeface="Calibri"/>
                        <a:sym typeface="Calibri"/>
                      </a:endParaRPr>
                    </a:p>
                  </a:txBody>
                  <a:tcPr marT="45725" marB="45725" marR="91450" marL="91450">
                    <a:solidFill>
                      <a:srgbClr val="FFCCCC"/>
                    </a:solidFill>
                  </a:tcPr>
                </a:tc>
              </a:tr>
            </a:tbl>
          </a:graphicData>
        </a:graphic>
      </p:graphicFrame>
    </p:spTree>
  </p:cSld>
  <p:clrMapOvr>
    <a:masterClrMapping/>
  </p:clrMapOvr>
  <p:transition>
    <p:wipe dir="u"/>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0"/>
          <p:cNvSpPr/>
          <p:nvPr/>
        </p:nvSpPr>
        <p:spPr>
          <a:xfrm>
            <a:off x="250825" y="1077913"/>
            <a:ext cx="8642350" cy="92202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accent1"/>
                </a:solidFill>
                <a:latin typeface="Calibri"/>
                <a:ea typeface="Calibri"/>
                <a:cs typeface="Calibri"/>
                <a:sym typeface="Calibri"/>
              </a:rPr>
              <a:t>► </a:t>
            </a:r>
            <a:r>
              <a:rPr b="1" lang="en-US" sz="1800">
                <a:solidFill>
                  <a:schemeClr val="accent1"/>
                </a:solidFill>
                <a:latin typeface="Calibri"/>
                <a:ea typeface="Calibri"/>
                <a:cs typeface="Calibri"/>
                <a:sym typeface="Calibri"/>
              </a:rPr>
              <a:t>Development for each Course: Syllabus, Work Plans, Lecture notes, Methodics for Practical Classes, Methodics for Self-Learning, Tests: </a:t>
            </a:r>
            <a:r>
              <a:rPr b="1" lang="en-US" sz="1800" u="sng">
                <a:solidFill>
                  <a:schemeClr val="accent1"/>
                </a:solidFill>
                <a:latin typeface="Calibri"/>
                <a:ea typeface="Calibri"/>
                <a:cs typeface="Calibri"/>
                <a:sym typeface="Calibri"/>
                <a:hlinkClick r:id="rId3">
                  <a:extLst>
                    <a:ext uri="{A12FA001-AC4F-418D-AE19-62706E023703}">
                      <ahyp:hlinkClr val="tx"/>
                    </a:ext>
                  </a:extLst>
                </a:hlinkClick>
              </a:rPr>
              <a:t>https://learn.ztu.edu.ua/enrol/index.php?id=4179</a:t>
            </a:r>
            <a:endParaRPr b="1" sz="1800" u="sng">
              <a:solidFill>
                <a:schemeClr val="accent1"/>
              </a:solidFill>
              <a:latin typeface="Calibri"/>
              <a:ea typeface="Calibri"/>
              <a:cs typeface="Calibri"/>
              <a:sym typeface="Calibri"/>
              <a:hlinkClick r:id="rId4">
                <a:extLst>
                  <a:ext uri="{A12FA001-AC4F-418D-AE19-62706E023703}">
                    <ahyp:hlinkClr val="tx"/>
                  </a:ext>
                </a:extLst>
              </a:hlinkClick>
            </a:endParaRPr>
          </a:p>
        </p:txBody>
      </p:sp>
      <p:sp>
        <p:nvSpPr>
          <p:cNvPr id="568" name="Google Shape;568;p30"/>
          <p:cNvSpPr txBox="1"/>
          <p:nvPr/>
        </p:nvSpPr>
        <p:spPr>
          <a:xfrm>
            <a:off x="755650" y="2581275"/>
            <a:ext cx="76327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9" name="Google Shape;569;p30"/>
          <p:cNvPicPr preferRelativeResize="0"/>
          <p:nvPr/>
        </p:nvPicPr>
        <p:blipFill rotWithShape="1">
          <a:blip r:embed="rId5">
            <a:alphaModFix/>
          </a:blip>
          <a:srcRect b="19461" l="35553" r="31075" t="24889"/>
          <a:stretch/>
        </p:blipFill>
        <p:spPr>
          <a:xfrm>
            <a:off x="4499992" y="2132856"/>
            <a:ext cx="3924159" cy="3816424"/>
          </a:xfrm>
          <a:prstGeom prst="rect">
            <a:avLst/>
          </a:prstGeom>
          <a:noFill/>
          <a:ln>
            <a:noFill/>
          </a:ln>
        </p:spPr>
      </p:pic>
      <p:grpSp>
        <p:nvGrpSpPr>
          <p:cNvPr id="570" name="Google Shape;570;p30"/>
          <p:cNvGrpSpPr/>
          <p:nvPr/>
        </p:nvGrpSpPr>
        <p:grpSpPr>
          <a:xfrm>
            <a:off x="250825" y="5949950"/>
            <a:ext cx="8640763" cy="552450"/>
            <a:chOff x="159" y="3762"/>
            <a:chExt cx="5443" cy="348"/>
          </a:xfrm>
        </p:grpSpPr>
        <p:sp>
          <p:nvSpPr>
            <p:cNvPr id="571" name="Google Shape;571;p30"/>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572" name="Google Shape;572;p30"/>
            <p:cNvPicPr preferRelativeResize="0"/>
            <p:nvPr/>
          </p:nvPicPr>
          <p:blipFill rotWithShape="1">
            <a:blip r:embed="rId6">
              <a:alphaModFix/>
            </a:blip>
            <a:srcRect b="0" l="0" r="23349" t="-15231"/>
            <a:stretch/>
          </p:blipFill>
          <p:spPr>
            <a:xfrm>
              <a:off x="4604" y="3762"/>
              <a:ext cx="998" cy="348"/>
            </a:xfrm>
            <a:prstGeom prst="rect">
              <a:avLst/>
            </a:prstGeom>
            <a:noFill/>
            <a:ln>
              <a:noFill/>
            </a:ln>
          </p:spPr>
        </p:pic>
      </p:grpSp>
      <p:grpSp>
        <p:nvGrpSpPr>
          <p:cNvPr id="573" name="Google Shape;573;p30"/>
          <p:cNvGrpSpPr/>
          <p:nvPr/>
        </p:nvGrpSpPr>
        <p:grpSpPr>
          <a:xfrm>
            <a:off x="0" y="293688"/>
            <a:ext cx="9144000" cy="687387"/>
            <a:chOff x="0" y="109"/>
            <a:chExt cx="5760" cy="433"/>
          </a:xfrm>
        </p:grpSpPr>
        <p:sp>
          <p:nvSpPr>
            <p:cNvPr id="574" name="Google Shape;574;p30"/>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5" name="Google Shape;575;p30"/>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576" name="Google Shape;576;p30"/>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577" name="Google Shape;577;p30"/>
            <p:cNvPicPr preferRelativeResize="0"/>
            <p:nvPr/>
          </p:nvPicPr>
          <p:blipFill rotWithShape="1">
            <a:blip r:embed="rId7">
              <a:alphaModFix/>
            </a:blip>
            <a:srcRect b="6060" l="14180" r="5048" t="21213"/>
            <a:stretch/>
          </p:blipFill>
          <p:spPr>
            <a:xfrm>
              <a:off x="4588" y="134"/>
              <a:ext cx="1088" cy="408"/>
            </a:xfrm>
            <a:prstGeom prst="rect">
              <a:avLst/>
            </a:prstGeom>
            <a:noFill/>
            <a:ln>
              <a:noFill/>
            </a:ln>
          </p:spPr>
        </p:pic>
      </p:grpSp>
      <p:pic>
        <p:nvPicPr>
          <p:cNvPr id="578" name="Google Shape;578;p30"/>
          <p:cNvPicPr preferRelativeResize="0"/>
          <p:nvPr/>
        </p:nvPicPr>
        <p:blipFill rotWithShape="1">
          <a:blip r:embed="rId8">
            <a:alphaModFix/>
          </a:blip>
          <a:srcRect b="25215" l="18307" r="51372" t="15973"/>
          <a:stretch/>
        </p:blipFill>
        <p:spPr>
          <a:xfrm>
            <a:off x="539552" y="2119583"/>
            <a:ext cx="3660981" cy="38296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31"/>
          <p:cNvSpPr/>
          <p:nvPr/>
        </p:nvSpPr>
        <p:spPr>
          <a:xfrm>
            <a:off x="250825" y="1077913"/>
            <a:ext cx="8642350" cy="400110"/>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 </a:t>
            </a:r>
            <a:r>
              <a:rPr b="1" lang="en-US" sz="1800">
                <a:solidFill>
                  <a:schemeClr val="accent1"/>
                </a:solidFill>
                <a:latin typeface="Calibri"/>
                <a:ea typeface="Calibri"/>
                <a:cs typeface="Calibri"/>
                <a:sym typeface="Calibri"/>
              </a:rPr>
              <a:t>Pilot Teaching</a:t>
            </a:r>
            <a:r>
              <a:rPr b="1" lang="en-US" sz="2000">
                <a:solidFill>
                  <a:schemeClr val="accent1"/>
                </a:solidFill>
                <a:latin typeface="Calibri"/>
                <a:ea typeface="Calibri"/>
                <a:cs typeface="Calibri"/>
                <a:sym typeface="Calibri"/>
              </a:rPr>
              <a:t> </a:t>
            </a:r>
            <a:endParaRPr b="1" sz="2000">
              <a:solidFill>
                <a:schemeClr val="accent1"/>
              </a:solidFill>
              <a:latin typeface="Calibri"/>
              <a:ea typeface="Calibri"/>
              <a:cs typeface="Calibri"/>
              <a:sym typeface="Calibri"/>
            </a:endParaRPr>
          </a:p>
        </p:txBody>
      </p:sp>
      <p:sp>
        <p:nvSpPr>
          <p:cNvPr id="584" name="Google Shape;584;p31"/>
          <p:cNvSpPr txBox="1"/>
          <p:nvPr/>
        </p:nvSpPr>
        <p:spPr>
          <a:xfrm>
            <a:off x="755650" y="2581275"/>
            <a:ext cx="76327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85" name="Google Shape;585;p31"/>
          <p:cNvGrpSpPr/>
          <p:nvPr/>
        </p:nvGrpSpPr>
        <p:grpSpPr>
          <a:xfrm>
            <a:off x="250825" y="5949950"/>
            <a:ext cx="8640763" cy="552450"/>
            <a:chOff x="159" y="3762"/>
            <a:chExt cx="5443" cy="348"/>
          </a:xfrm>
        </p:grpSpPr>
        <p:sp>
          <p:nvSpPr>
            <p:cNvPr id="586" name="Google Shape;586;p31"/>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587" name="Google Shape;587;p31"/>
            <p:cNvPicPr preferRelativeResize="0"/>
            <p:nvPr/>
          </p:nvPicPr>
          <p:blipFill rotWithShape="1">
            <a:blip r:embed="rId3">
              <a:alphaModFix/>
            </a:blip>
            <a:srcRect b="0" l="0" r="23349" t="-15231"/>
            <a:stretch/>
          </p:blipFill>
          <p:spPr>
            <a:xfrm>
              <a:off x="4604" y="3762"/>
              <a:ext cx="998" cy="348"/>
            </a:xfrm>
            <a:prstGeom prst="rect">
              <a:avLst/>
            </a:prstGeom>
            <a:noFill/>
            <a:ln>
              <a:noFill/>
            </a:ln>
          </p:spPr>
        </p:pic>
      </p:grpSp>
      <p:grpSp>
        <p:nvGrpSpPr>
          <p:cNvPr id="588" name="Google Shape;588;p31"/>
          <p:cNvGrpSpPr/>
          <p:nvPr/>
        </p:nvGrpSpPr>
        <p:grpSpPr>
          <a:xfrm>
            <a:off x="0" y="293688"/>
            <a:ext cx="9144000" cy="687387"/>
            <a:chOff x="0" y="109"/>
            <a:chExt cx="5760" cy="433"/>
          </a:xfrm>
        </p:grpSpPr>
        <p:sp>
          <p:nvSpPr>
            <p:cNvPr id="589" name="Google Shape;589;p31"/>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0" name="Google Shape;590;p31"/>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591" name="Google Shape;591;p31"/>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592" name="Google Shape;592;p31"/>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sp>
        <p:nvSpPr>
          <p:cNvPr id="593" name="Google Shape;593;p31"/>
          <p:cNvSpPr/>
          <p:nvPr/>
        </p:nvSpPr>
        <p:spPr>
          <a:xfrm>
            <a:off x="251520" y="1700809"/>
            <a:ext cx="8136904" cy="953135"/>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1"/>
                </a:solidFill>
                <a:latin typeface="Arial"/>
                <a:ea typeface="Arial"/>
                <a:cs typeface="Arial"/>
                <a:sym typeface="Arial"/>
              </a:rPr>
              <a:t>Within the framework of the EU Erasmus + 618270-EPP-1-2020-1-LT-EPPKA2-CBHE-JP project Digitalization of the economy as an element of sustainable development of Ukraine and Tajikistan / DigEco at the Zhytomyr Polytechnic State University the Pilot Teaching for Masters have been started</a:t>
            </a:r>
            <a:br>
              <a:rPr b="1" lang="en-US" sz="1400">
                <a:solidFill>
                  <a:schemeClr val="accent1"/>
                </a:solidFill>
                <a:latin typeface="Arial"/>
                <a:ea typeface="Arial"/>
                <a:cs typeface="Arial"/>
                <a:sym typeface="Arial"/>
              </a:rPr>
            </a:br>
            <a:r>
              <a:rPr b="1" lang="en-US" sz="1400">
                <a:solidFill>
                  <a:schemeClr val="accent1"/>
                </a:solidFill>
                <a:latin typeface="Arial"/>
                <a:ea typeface="Arial"/>
                <a:cs typeface="Arial"/>
                <a:sym typeface="Arial"/>
              </a:rPr>
              <a:t>September 1, 2021 </a:t>
            </a:r>
            <a:endParaRPr b="1" sz="1400">
              <a:solidFill>
                <a:schemeClr val="accent1"/>
              </a:solidFill>
              <a:latin typeface="Arial"/>
              <a:ea typeface="Arial"/>
              <a:cs typeface="Arial"/>
              <a:sym typeface="Arial"/>
            </a:endParaRPr>
          </a:p>
        </p:txBody>
      </p:sp>
      <p:pic>
        <p:nvPicPr>
          <p:cNvPr descr="DSC03678.jpg" id="594" name="Google Shape;594;p31"/>
          <p:cNvPicPr preferRelativeResize="0"/>
          <p:nvPr/>
        </p:nvPicPr>
        <p:blipFill rotWithShape="1">
          <a:blip r:embed="rId5">
            <a:alphaModFix/>
          </a:blip>
          <a:srcRect b="0" l="0" r="0" t="0"/>
          <a:stretch/>
        </p:blipFill>
        <p:spPr>
          <a:xfrm>
            <a:off x="251520" y="2852936"/>
            <a:ext cx="4392488" cy="2928325"/>
          </a:xfrm>
          <a:prstGeom prst="rect">
            <a:avLst/>
          </a:prstGeom>
          <a:solidFill>
            <a:schemeClr val="lt1"/>
          </a:solidFill>
          <a:ln cap="flat" cmpd="sng" w="25400">
            <a:solidFill>
              <a:schemeClr val="accent2"/>
            </a:solidFill>
            <a:prstDash val="solid"/>
            <a:round/>
            <a:headEnd len="sm" w="sm" type="none"/>
            <a:tailEnd len="sm" w="sm" type="none"/>
          </a:ln>
        </p:spPr>
      </p:pic>
      <p:sp>
        <p:nvSpPr>
          <p:cNvPr id="595" name="Google Shape;595;p31"/>
          <p:cNvSpPr/>
          <p:nvPr/>
        </p:nvSpPr>
        <p:spPr>
          <a:xfrm>
            <a:off x="5364088" y="2852936"/>
            <a:ext cx="3006080" cy="1477328"/>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1"/>
                </a:solidFill>
                <a:latin typeface="Arial"/>
                <a:ea typeface="Arial"/>
                <a:cs typeface="Arial"/>
                <a:sym typeface="Arial"/>
              </a:rPr>
              <a:t>https://news.ztu.edu.ua/2021/09/pilotne-navchannya-dlya-magistrantiv-v-mezhah-programy-yes-erazmus/#more-22817</a:t>
            </a:r>
            <a:endParaRPr sz="1800">
              <a:solidFill>
                <a:schemeClr val="accen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32"/>
          <p:cNvSpPr txBox="1"/>
          <p:nvPr/>
        </p:nvSpPr>
        <p:spPr>
          <a:xfrm>
            <a:off x="250825" y="1189038"/>
            <a:ext cx="8642350" cy="422275"/>
          </a:xfrm>
          <a:prstGeom prst="rect">
            <a:avLst/>
          </a:prstGeom>
          <a:solidFill>
            <a:srgbClr val="FFFF99"/>
          </a:solidFill>
          <a:ln cap="flat" cmpd="sng" w="25400">
            <a:solidFill>
              <a:srgbClr val="FF6699"/>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Arial"/>
                <a:ea typeface="Arial"/>
                <a:cs typeface="Arial"/>
                <a:sym typeface="Arial"/>
              </a:rPr>
              <a:t>ZPSU Activities   </a:t>
            </a:r>
            <a:endParaRPr b="1" sz="2000">
              <a:solidFill>
                <a:schemeClr val="accent1"/>
              </a:solidFill>
              <a:latin typeface="Arial"/>
              <a:ea typeface="Arial"/>
              <a:cs typeface="Arial"/>
              <a:sym typeface="Arial"/>
            </a:endParaRPr>
          </a:p>
        </p:txBody>
      </p:sp>
      <p:grpSp>
        <p:nvGrpSpPr>
          <p:cNvPr id="601" name="Google Shape;601;p32"/>
          <p:cNvGrpSpPr/>
          <p:nvPr/>
        </p:nvGrpSpPr>
        <p:grpSpPr>
          <a:xfrm>
            <a:off x="252413" y="5972175"/>
            <a:ext cx="8640762" cy="552450"/>
            <a:chOff x="159" y="3762"/>
            <a:chExt cx="5443" cy="348"/>
          </a:xfrm>
        </p:grpSpPr>
        <p:sp>
          <p:nvSpPr>
            <p:cNvPr id="602" name="Google Shape;602;p32"/>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603" name="Google Shape;603;p32"/>
            <p:cNvPicPr preferRelativeResize="0"/>
            <p:nvPr/>
          </p:nvPicPr>
          <p:blipFill rotWithShape="1">
            <a:blip r:embed="rId3">
              <a:alphaModFix/>
            </a:blip>
            <a:srcRect b="0" l="0" r="23349" t="-15231"/>
            <a:stretch/>
          </p:blipFill>
          <p:spPr>
            <a:xfrm>
              <a:off x="4604" y="3762"/>
              <a:ext cx="998" cy="348"/>
            </a:xfrm>
            <a:prstGeom prst="rect">
              <a:avLst/>
            </a:prstGeom>
            <a:noFill/>
            <a:ln>
              <a:noFill/>
            </a:ln>
          </p:spPr>
        </p:pic>
      </p:grpSp>
      <p:grpSp>
        <p:nvGrpSpPr>
          <p:cNvPr id="604" name="Google Shape;604;p32"/>
          <p:cNvGrpSpPr/>
          <p:nvPr/>
        </p:nvGrpSpPr>
        <p:grpSpPr>
          <a:xfrm>
            <a:off x="0" y="293688"/>
            <a:ext cx="9144000" cy="687387"/>
            <a:chOff x="0" y="109"/>
            <a:chExt cx="5760" cy="433"/>
          </a:xfrm>
        </p:grpSpPr>
        <p:sp>
          <p:nvSpPr>
            <p:cNvPr id="605" name="Google Shape;605;p32"/>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6" name="Google Shape;606;p32"/>
            <p:cNvSpPr txBox="1"/>
            <p:nvPr/>
          </p:nvSpPr>
          <p:spPr>
            <a:xfrm>
              <a:off x="2789" y="169"/>
              <a:ext cx="1587" cy="2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WP6</a:t>
              </a:r>
              <a:endParaRPr b="1" sz="2400">
                <a:solidFill>
                  <a:schemeClr val="lt1"/>
                </a:solidFill>
                <a:latin typeface="Calibri"/>
                <a:ea typeface="Calibri"/>
                <a:cs typeface="Calibri"/>
                <a:sym typeface="Calibri"/>
              </a:endParaRPr>
            </a:p>
          </p:txBody>
        </p:sp>
        <p:sp>
          <p:nvSpPr>
            <p:cNvPr id="607" name="Google Shape;607;p32"/>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608" name="Google Shape;608;p32"/>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sp>
        <p:nvSpPr>
          <p:cNvPr id="609" name="Google Shape;609;p32"/>
          <p:cNvSpPr/>
          <p:nvPr/>
        </p:nvSpPr>
        <p:spPr>
          <a:xfrm>
            <a:off x="1187450" y="1884363"/>
            <a:ext cx="3959225" cy="3959225"/>
          </a:xfrm>
          <a:prstGeom prst="ellipse">
            <a:avLst/>
          </a:prstGeom>
          <a:solidFill>
            <a:srgbClr val="FF66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Management of the project</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on different levels for P6</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i="1" lang="en-US" sz="2000">
                <a:solidFill>
                  <a:schemeClr val="lt1"/>
                </a:solidFill>
                <a:latin typeface="Calibri"/>
                <a:ea typeface="Calibri"/>
                <a:cs typeface="Calibri"/>
                <a:sym typeface="Calibri"/>
              </a:rPr>
              <a:t>Deadlines:</a:t>
            </a:r>
            <a:r>
              <a:rPr b="1" lang="en-US" sz="2000">
                <a:solidFill>
                  <a:schemeClr val="lt1"/>
                </a:solidFill>
                <a:latin typeface="Calibri"/>
                <a:ea typeface="Calibri"/>
                <a:cs typeface="Calibri"/>
                <a:sym typeface="Calibri"/>
              </a:rPr>
              <a:t> 15.12.2020 – </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during DigEco running</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i="1" lang="en-US" sz="2000">
                <a:solidFill>
                  <a:schemeClr val="lt1"/>
                </a:solidFill>
                <a:latin typeface="Calibri"/>
                <a:ea typeface="Calibri"/>
                <a:cs typeface="Calibri"/>
                <a:sym typeface="Calibri"/>
              </a:rPr>
              <a:t>Implementer:</a:t>
            </a:r>
            <a:r>
              <a:rPr b="1" lang="en-US" sz="2000">
                <a:solidFill>
                  <a:schemeClr val="lt1"/>
                </a:solidFill>
                <a:latin typeface="Calibri"/>
                <a:ea typeface="Calibri"/>
                <a:cs typeface="Calibri"/>
                <a:sym typeface="Calibri"/>
              </a:rPr>
              <a:t> ZPSU</a:t>
            </a:r>
            <a:endParaRPr b="1" sz="2000">
              <a:solidFill>
                <a:schemeClr val="lt1"/>
              </a:solidFill>
              <a:latin typeface="Calibri"/>
              <a:ea typeface="Calibri"/>
              <a:cs typeface="Calibri"/>
              <a:sym typeface="Calibri"/>
            </a:endParaRPr>
          </a:p>
        </p:txBody>
      </p:sp>
      <p:sp>
        <p:nvSpPr>
          <p:cNvPr id="610" name="Google Shape;610;p32"/>
          <p:cNvSpPr/>
          <p:nvPr/>
        </p:nvSpPr>
        <p:spPr>
          <a:xfrm>
            <a:off x="4477385" y="1954530"/>
            <a:ext cx="3992245" cy="3888740"/>
          </a:xfrm>
          <a:prstGeom prst="ellipse">
            <a:avLst/>
          </a:prstGeom>
          <a:solidFill>
            <a:srgbClr val="FF99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International /</a:t>
            </a:r>
            <a:endParaRPr b="1" sz="1800">
              <a:solidFill>
                <a:schemeClr val="accent1"/>
              </a:solidFill>
              <a:latin typeface="Calibri"/>
              <a:ea typeface="Calibri"/>
              <a:cs typeface="Calibri"/>
              <a:sym typeface="Calibri"/>
            </a:endParaRPr>
          </a:p>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Regional / Local / Virtual</a:t>
            </a:r>
            <a:endParaRPr b="1" sz="1800">
              <a:solidFill>
                <a:schemeClr val="accent1"/>
              </a:solidFill>
              <a:latin typeface="Calibri"/>
              <a:ea typeface="Calibri"/>
              <a:cs typeface="Calibri"/>
              <a:sym typeface="Calibri"/>
            </a:endParaRPr>
          </a:p>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project meeting</a:t>
            </a:r>
            <a:endParaRPr b="1" sz="1800">
              <a:solidFill>
                <a:schemeClr val="accent1"/>
              </a:solidFill>
              <a:latin typeface="Calibri"/>
              <a:ea typeface="Calibri"/>
              <a:cs typeface="Calibri"/>
              <a:sym typeface="Calibri"/>
            </a:endParaRPr>
          </a:p>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a:p>
            <a:pPr indent="0" lvl="0" marL="0" marR="0" rtl="0" algn="ctr">
              <a:spcBef>
                <a:spcPts val="0"/>
              </a:spcBef>
              <a:spcAft>
                <a:spcPts val="0"/>
              </a:spcAft>
              <a:buNone/>
            </a:pPr>
            <a:r>
              <a:rPr b="1" i="1" lang="en-US" sz="1800">
                <a:solidFill>
                  <a:schemeClr val="accent1"/>
                </a:solidFill>
                <a:latin typeface="Calibri"/>
                <a:ea typeface="Calibri"/>
                <a:cs typeface="Calibri"/>
                <a:sym typeface="Calibri"/>
              </a:rPr>
              <a:t>Deadlines:</a:t>
            </a:r>
            <a:r>
              <a:rPr b="1" lang="en-US" sz="1800">
                <a:solidFill>
                  <a:schemeClr val="accent1"/>
                </a:solidFill>
                <a:latin typeface="Calibri"/>
                <a:ea typeface="Calibri"/>
                <a:cs typeface="Calibri"/>
                <a:sym typeface="Calibri"/>
              </a:rPr>
              <a:t> 15.12.2020 – </a:t>
            </a:r>
            <a:endParaRPr b="1" sz="1800">
              <a:solidFill>
                <a:schemeClr val="accent1"/>
              </a:solidFill>
              <a:latin typeface="Calibri"/>
              <a:ea typeface="Calibri"/>
              <a:cs typeface="Calibri"/>
              <a:sym typeface="Calibri"/>
            </a:endParaRPr>
          </a:p>
          <a:p>
            <a:pPr indent="0" lvl="0" marL="0" marR="0" rtl="0" algn="ctr">
              <a:spcBef>
                <a:spcPts val="0"/>
              </a:spcBef>
              <a:spcAft>
                <a:spcPts val="0"/>
              </a:spcAft>
              <a:buNone/>
            </a:pPr>
            <a:r>
              <a:rPr b="1" lang="en-US" sz="1800">
                <a:solidFill>
                  <a:schemeClr val="accent1"/>
                </a:solidFill>
                <a:latin typeface="Calibri"/>
                <a:ea typeface="Calibri"/>
                <a:cs typeface="Calibri"/>
                <a:sym typeface="Calibri"/>
              </a:rPr>
              <a:t>during DigEco running</a:t>
            </a:r>
            <a:endParaRPr b="1" sz="1800">
              <a:solidFill>
                <a:schemeClr val="accent1"/>
              </a:solidFill>
              <a:latin typeface="Calibri"/>
              <a:ea typeface="Calibri"/>
              <a:cs typeface="Calibri"/>
              <a:sym typeface="Calibri"/>
            </a:endParaRPr>
          </a:p>
          <a:p>
            <a:pPr indent="0" lvl="0" marL="0" marR="0" rtl="0" algn="ctr">
              <a:spcBef>
                <a:spcPts val="0"/>
              </a:spcBef>
              <a:spcAft>
                <a:spcPts val="0"/>
              </a:spcAft>
              <a:buNone/>
            </a:pPr>
            <a:r>
              <a:t/>
            </a:r>
            <a:endParaRPr b="1" sz="1800">
              <a:solidFill>
                <a:schemeClr val="accent1"/>
              </a:solidFill>
              <a:latin typeface="Calibri"/>
              <a:ea typeface="Calibri"/>
              <a:cs typeface="Calibri"/>
              <a:sym typeface="Calibri"/>
            </a:endParaRPr>
          </a:p>
          <a:p>
            <a:pPr indent="0" lvl="0" marL="0" marR="0" rtl="0" algn="ctr">
              <a:spcBef>
                <a:spcPts val="0"/>
              </a:spcBef>
              <a:spcAft>
                <a:spcPts val="0"/>
              </a:spcAft>
              <a:buNone/>
            </a:pPr>
            <a:r>
              <a:rPr b="1" i="1" lang="en-US" sz="1800">
                <a:solidFill>
                  <a:schemeClr val="accent1"/>
                </a:solidFill>
                <a:latin typeface="Calibri"/>
                <a:ea typeface="Calibri"/>
                <a:cs typeface="Calibri"/>
                <a:sym typeface="Calibri"/>
              </a:rPr>
              <a:t>Implementers:</a:t>
            </a:r>
            <a:r>
              <a:rPr b="1" lang="en-US" sz="1800">
                <a:solidFill>
                  <a:schemeClr val="accent1"/>
                </a:solidFill>
                <a:latin typeface="Calibri"/>
                <a:ea typeface="Calibri"/>
                <a:cs typeface="Calibri"/>
                <a:sym typeface="Calibri"/>
              </a:rPr>
              <a:t> All Ps</a:t>
            </a:r>
            <a:endParaRPr b="1" sz="1800">
              <a:solidFill>
                <a:schemeClr val="accen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grpSp>
        <p:nvGrpSpPr>
          <p:cNvPr id="615" name="Google Shape;615;p33"/>
          <p:cNvGrpSpPr/>
          <p:nvPr/>
        </p:nvGrpSpPr>
        <p:grpSpPr>
          <a:xfrm>
            <a:off x="252413" y="5972175"/>
            <a:ext cx="8640762" cy="552450"/>
            <a:chOff x="159" y="3762"/>
            <a:chExt cx="5443" cy="348"/>
          </a:xfrm>
        </p:grpSpPr>
        <p:sp>
          <p:nvSpPr>
            <p:cNvPr id="616" name="Google Shape;616;p33"/>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617" name="Google Shape;617;p33"/>
            <p:cNvPicPr preferRelativeResize="0"/>
            <p:nvPr/>
          </p:nvPicPr>
          <p:blipFill rotWithShape="1">
            <a:blip r:embed="rId3">
              <a:alphaModFix/>
            </a:blip>
            <a:srcRect b="0" l="0" r="23349" t="-15231"/>
            <a:stretch/>
          </p:blipFill>
          <p:spPr>
            <a:xfrm>
              <a:off x="4604" y="3762"/>
              <a:ext cx="998" cy="348"/>
            </a:xfrm>
            <a:prstGeom prst="rect">
              <a:avLst/>
            </a:prstGeom>
            <a:noFill/>
            <a:ln>
              <a:noFill/>
            </a:ln>
          </p:spPr>
        </p:pic>
      </p:grpSp>
      <p:sp>
        <p:nvSpPr>
          <p:cNvPr id="618" name="Google Shape;618;p33"/>
          <p:cNvSpPr txBox="1"/>
          <p:nvPr/>
        </p:nvSpPr>
        <p:spPr>
          <a:xfrm>
            <a:off x="611188" y="1381125"/>
            <a:ext cx="7993062" cy="579438"/>
          </a:xfrm>
          <a:prstGeom prst="rect">
            <a:avLst/>
          </a:prstGeom>
          <a:gradFill>
            <a:gsLst>
              <a:gs pos="0">
                <a:srgbClr val="FFA2A1"/>
              </a:gs>
              <a:gs pos="35001">
                <a:srgbClr val="FFBEBD"/>
              </a:gs>
              <a:gs pos="100000">
                <a:srgbClr val="FFE5E5"/>
              </a:gs>
            </a:gsLst>
            <a:lin ang="16200000" scaled="0"/>
          </a:gradFill>
          <a:ln>
            <a:noFill/>
          </a:ln>
          <a:effectLst>
            <a:outerShdw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accent1"/>
                </a:solidFill>
                <a:latin typeface="Arial"/>
                <a:ea typeface="Arial"/>
                <a:cs typeface="Arial"/>
                <a:sym typeface="Arial"/>
              </a:rPr>
              <a:t>THANK YOU FOR YOUR ATTENTION!</a:t>
            </a:r>
            <a:endParaRPr b="1" sz="3200">
              <a:solidFill>
                <a:schemeClr val="accent1"/>
              </a:solidFill>
              <a:latin typeface="Arial"/>
              <a:ea typeface="Arial"/>
              <a:cs typeface="Arial"/>
              <a:sym typeface="Arial"/>
            </a:endParaRPr>
          </a:p>
        </p:txBody>
      </p:sp>
      <p:sp>
        <p:nvSpPr>
          <p:cNvPr id="619" name="Google Shape;619;p33"/>
          <p:cNvSpPr txBox="1"/>
          <p:nvPr/>
        </p:nvSpPr>
        <p:spPr>
          <a:xfrm>
            <a:off x="611188" y="2420938"/>
            <a:ext cx="7993062" cy="3319462"/>
          </a:xfrm>
          <a:prstGeom prst="rect">
            <a:avLst/>
          </a:prstGeom>
          <a:solidFill>
            <a:srgbClr val="FFFF99"/>
          </a:solidFill>
          <a:ln cap="flat" cmpd="sng" w="254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Calibri"/>
                <a:ea typeface="Calibri"/>
                <a:cs typeface="Calibri"/>
                <a:sym typeface="Calibri"/>
              </a:rPr>
              <a:t>Yuliya </a:t>
            </a:r>
            <a:r>
              <a:rPr b="1" i="1" lang="en-US" sz="2000">
                <a:solidFill>
                  <a:schemeClr val="accent1"/>
                </a:solidFill>
                <a:latin typeface="Calibri"/>
                <a:ea typeface="Calibri"/>
                <a:cs typeface="Calibri"/>
                <a:sym typeface="Calibri"/>
              </a:rPr>
              <a:t>BOGOYAVLENSKA</a:t>
            </a:r>
            <a:br>
              <a:rPr b="1" lang="en-US" sz="2000">
                <a:solidFill>
                  <a:schemeClr val="accent1"/>
                </a:solidFill>
                <a:latin typeface="Calibri"/>
                <a:ea typeface="Calibri"/>
                <a:cs typeface="Calibri"/>
                <a:sym typeface="Calibri"/>
              </a:rPr>
            </a:br>
            <a:r>
              <a:rPr b="1" lang="en-US" sz="1800">
                <a:solidFill>
                  <a:schemeClr val="accent1"/>
                </a:solidFill>
                <a:latin typeface="Calibri"/>
                <a:ea typeface="Calibri"/>
                <a:cs typeface="Calibri"/>
                <a:sym typeface="Calibri"/>
              </a:rPr>
              <a:t>PhD in Economics, Associate Professor of the Department of Digital Economics and International Economic Relations</a:t>
            </a:r>
            <a:endParaRPr b="1" sz="1800">
              <a:solidFill>
                <a:schemeClr val="accent1"/>
              </a:solidFill>
              <a:latin typeface="Arial"/>
              <a:ea typeface="Arial"/>
              <a:cs typeface="Arial"/>
              <a:sym typeface="Arial"/>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Zhytomyr Polytechnic State University, Ukraine</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Maryna </a:t>
            </a:r>
            <a:r>
              <a:rPr b="1" i="1" lang="en-US" sz="2000">
                <a:solidFill>
                  <a:schemeClr val="accent1"/>
                </a:solidFill>
                <a:latin typeface="Calibri"/>
                <a:ea typeface="Calibri"/>
                <a:cs typeface="Calibri"/>
                <a:sym typeface="Calibri"/>
              </a:rPr>
              <a:t>PROKOPCHUK</a:t>
            </a:r>
            <a:endParaRPr b="1" i="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Leading Specialist of the Center for Professional Career Development</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Zhytomyr Polytechnic State University, </a:t>
            </a:r>
            <a:r>
              <a:rPr b="1" lang="en-US" sz="1800">
                <a:solidFill>
                  <a:schemeClr val="accent1"/>
                </a:solidFill>
                <a:latin typeface="Arial"/>
                <a:ea typeface="Arial"/>
                <a:cs typeface="Arial"/>
                <a:sym typeface="Arial"/>
              </a:rPr>
              <a:t>Ukraine</a:t>
            </a:r>
            <a:endParaRPr b="1" sz="1800">
              <a:solidFill>
                <a:schemeClr val="accent1"/>
              </a:solidFill>
              <a:latin typeface="Arial"/>
              <a:ea typeface="Arial"/>
              <a:cs typeface="Arial"/>
              <a:sym typeface="Arial"/>
            </a:endParaRPr>
          </a:p>
          <a:p>
            <a:pPr indent="0" lvl="0" marL="0" marR="0" rtl="0" algn="l">
              <a:spcBef>
                <a:spcPts val="0"/>
              </a:spcBef>
              <a:spcAft>
                <a:spcPts val="0"/>
              </a:spcAft>
              <a:buNone/>
            </a:pPr>
            <a:r>
              <a:t/>
            </a:r>
            <a:endParaRPr b="1" sz="20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Tel.: +38 (0412) 24-14-22</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E-mail:</a:t>
            </a:r>
            <a:r>
              <a:rPr b="1" lang="en-US" sz="1800">
                <a:solidFill>
                  <a:schemeClr val="dk2"/>
                </a:solidFill>
                <a:latin typeface="Calibri"/>
                <a:ea typeface="Calibri"/>
                <a:cs typeface="Calibri"/>
                <a:sym typeface="Calibri"/>
              </a:rPr>
              <a:t> </a:t>
            </a:r>
            <a:r>
              <a:rPr b="1" lang="en-US" sz="1800">
                <a:solidFill>
                  <a:srgbClr val="FF6699"/>
                </a:solidFill>
                <a:latin typeface="Calibri"/>
                <a:ea typeface="Calibri"/>
                <a:cs typeface="Calibri"/>
                <a:sym typeface="Calibri"/>
              </a:rPr>
              <a:t>yubogoyavlenska@gmail.com / zpsu.digeco@ztu.edu.ua</a:t>
            </a:r>
            <a:r>
              <a:rPr b="1" lang="en-US" sz="1800">
                <a:solidFill>
                  <a:srgbClr val="000000"/>
                </a:solidFill>
                <a:latin typeface="Calibri"/>
                <a:ea typeface="Calibri"/>
                <a:cs typeface="Calibri"/>
                <a:sym typeface="Calibri"/>
              </a:rPr>
              <a:t> </a:t>
            </a:r>
            <a:endParaRPr b="1" sz="1800">
              <a:solidFill>
                <a:srgbClr val="000000"/>
              </a:solidFill>
              <a:latin typeface="Calibri"/>
              <a:ea typeface="Calibri"/>
              <a:cs typeface="Calibri"/>
              <a:sym typeface="Calibri"/>
            </a:endParaRPr>
          </a:p>
        </p:txBody>
      </p:sp>
      <p:grpSp>
        <p:nvGrpSpPr>
          <p:cNvPr id="620" name="Google Shape;620;p33"/>
          <p:cNvGrpSpPr/>
          <p:nvPr/>
        </p:nvGrpSpPr>
        <p:grpSpPr>
          <a:xfrm>
            <a:off x="0" y="293688"/>
            <a:ext cx="9144000" cy="687387"/>
            <a:chOff x="0" y="109"/>
            <a:chExt cx="5760" cy="433"/>
          </a:xfrm>
        </p:grpSpPr>
        <p:sp>
          <p:nvSpPr>
            <p:cNvPr id="621" name="Google Shape;621;p33"/>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2" name="Google Shape;622;p33"/>
            <p:cNvSpPr txBox="1"/>
            <p:nvPr/>
          </p:nvSpPr>
          <p:spPr>
            <a:xfrm>
              <a:off x="2789" y="169"/>
              <a:ext cx="1587" cy="2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WP6</a:t>
              </a:r>
              <a:endParaRPr b="1" sz="2400">
                <a:solidFill>
                  <a:schemeClr val="lt1"/>
                </a:solidFill>
                <a:latin typeface="Calibri"/>
                <a:ea typeface="Calibri"/>
                <a:cs typeface="Calibri"/>
                <a:sym typeface="Calibri"/>
              </a:endParaRPr>
            </a:p>
          </p:txBody>
        </p:sp>
        <p:sp>
          <p:nvSpPr>
            <p:cNvPr id="623" name="Google Shape;623;p33"/>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624" name="Google Shape;624;p33"/>
            <p:cNvPicPr preferRelativeResize="0"/>
            <p:nvPr/>
          </p:nvPicPr>
          <p:blipFill rotWithShape="1">
            <a:blip r:embed="rId4">
              <a:alphaModFix/>
            </a:blip>
            <a:srcRect b="6060" l="14180" r="5048" t="21213"/>
            <a:stretch/>
          </p:blipFill>
          <p:spPr>
            <a:xfrm>
              <a:off x="4588" y="134"/>
              <a:ext cx="1088" cy="408"/>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grpSp>
        <p:nvGrpSpPr>
          <p:cNvPr id="131" name="Google Shape;131;p4"/>
          <p:cNvGrpSpPr/>
          <p:nvPr/>
        </p:nvGrpSpPr>
        <p:grpSpPr>
          <a:xfrm>
            <a:off x="0" y="293688"/>
            <a:ext cx="9144000" cy="687387"/>
            <a:chOff x="0" y="109"/>
            <a:chExt cx="5760" cy="433"/>
          </a:xfrm>
        </p:grpSpPr>
        <p:sp>
          <p:nvSpPr>
            <p:cNvPr id="132" name="Google Shape;132;p4"/>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 name="Google Shape;133;p4"/>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WP2</a:t>
              </a:r>
              <a:endParaRPr b="1" sz="2400">
                <a:solidFill>
                  <a:schemeClr val="lt1"/>
                </a:solidFill>
                <a:latin typeface="Calibri"/>
                <a:ea typeface="Calibri"/>
                <a:cs typeface="Calibri"/>
                <a:sym typeface="Calibri"/>
              </a:endParaRPr>
            </a:p>
          </p:txBody>
        </p:sp>
        <p:sp>
          <p:nvSpPr>
            <p:cNvPr id="134" name="Google Shape;134;p4"/>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135" name="Google Shape;135;p4"/>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136" name="Google Shape;136;p4"/>
          <p:cNvGrpSpPr/>
          <p:nvPr/>
        </p:nvGrpSpPr>
        <p:grpSpPr>
          <a:xfrm>
            <a:off x="252413" y="5972175"/>
            <a:ext cx="8640762" cy="552450"/>
            <a:chOff x="159" y="3762"/>
            <a:chExt cx="5443" cy="348"/>
          </a:xfrm>
        </p:grpSpPr>
        <p:sp>
          <p:nvSpPr>
            <p:cNvPr id="137" name="Google Shape;137;p4"/>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138" name="Google Shape;138;p4"/>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139" name="Google Shape;139;p4"/>
          <p:cNvSpPr txBox="1"/>
          <p:nvPr/>
        </p:nvSpPr>
        <p:spPr>
          <a:xfrm>
            <a:off x="2915816" y="1052736"/>
            <a:ext cx="2160240" cy="369332"/>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1 DigEco Year</a:t>
            </a:r>
            <a:endParaRPr sz="1800">
              <a:solidFill>
                <a:schemeClr val="dk1"/>
              </a:solidFill>
              <a:latin typeface="Arial"/>
              <a:ea typeface="Arial"/>
              <a:cs typeface="Arial"/>
              <a:sym typeface="Arial"/>
            </a:endParaRPr>
          </a:p>
        </p:txBody>
      </p:sp>
      <p:graphicFrame>
        <p:nvGraphicFramePr>
          <p:cNvPr id="140" name="Google Shape;140;p4"/>
          <p:cNvGraphicFramePr/>
          <p:nvPr/>
        </p:nvGraphicFramePr>
        <p:xfrm>
          <a:off x="755576" y="1628800"/>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15240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Accreditation in accordance with national legislation (UA and TJK)</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15.03.2021-14.05.2021</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P4-P11 according national law </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5">
                            <a:extLst>
                              <a:ext uri="{A12FA001-AC4F-418D-AE19-62706E023703}">
                                <ahyp:hlinkClr val="tx"/>
                              </a:ext>
                            </a:extLst>
                          </a:hlinkClick>
                        </a:rPr>
                        <a:t>https://drive.google.com/drive/u/1/folders/16wAbIVhHgqUFm5d5Tai60I7gKyyfd2qQ</a:t>
                      </a:r>
                      <a:endParaRPr b="0" sz="1200">
                        <a:solidFill>
                          <a:schemeClr val="dk1"/>
                        </a:solidFill>
                        <a:latin typeface="Calibri"/>
                        <a:ea typeface="Calibri"/>
                        <a:cs typeface="Calibri"/>
                        <a:sym typeface="Calibri"/>
                      </a:endParaRPr>
                    </a:p>
                  </a:txBody>
                  <a:tcPr marT="45725" marB="45725" marR="91450" marL="91450">
                    <a:solidFill>
                      <a:srgbClr val="FFCCCC"/>
                    </a:solidFill>
                  </a:tcPr>
                </a:tc>
              </a:tr>
            </a:tbl>
          </a:graphicData>
        </a:graphic>
      </p:graphicFrame>
      <p:graphicFrame>
        <p:nvGraphicFramePr>
          <p:cNvPr id="141" name="Google Shape;141;p4"/>
          <p:cNvGraphicFramePr/>
          <p:nvPr/>
        </p:nvGraphicFramePr>
        <p:xfrm>
          <a:off x="755576" y="2708920"/>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37085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Update joint for P6</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15.11.2020- during the DigEco</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DigEco project website </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a:solidFill>
                            <a:schemeClr val="dk1"/>
                          </a:solidFill>
                          <a:latin typeface="Calibri"/>
                          <a:ea typeface="Calibri"/>
                          <a:cs typeface="Calibri"/>
                          <a:sym typeface="Calibri"/>
                        </a:rPr>
                        <a:t>P1-16 created project page at official site</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u="sng">
                          <a:solidFill>
                            <a:schemeClr val="dk1"/>
                          </a:solidFill>
                          <a:hlinkClick r:id="rId6">
                            <a:extLst>
                              <a:ext uri="{A12FA001-AC4F-418D-AE19-62706E023703}">
                                <ahyp:hlinkClr val="tx"/>
                              </a:ext>
                            </a:extLst>
                          </a:hlinkClick>
                        </a:rPr>
                        <a:t>https://dig2eco.ztu.edu.ua/</a:t>
                      </a:r>
                      <a:endParaRPr b="0" sz="1200">
                        <a:solidFill>
                          <a:schemeClr val="dk1"/>
                        </a:solidFill>
                      </a:endParaRPr>
                    </a:p>
                  </a:txBody>
                  <a:tcPr marT="45725" marB="45725" marR="91450" marL="91450">
                    <a:solidFill>
                      <a:srgbClr val="FFCCCC"/>
                    </a:solidFill>
                  </a:tcPr>
                </a:tc>
              </a:tr>
            </a:tbl>
          </a:graphicData>
        </a:graphic>
      </p:graphicFrame>
      <p:graphicFrame>
        <p:nvGraphicFramePr>
          <p:cNvPr id="142" name="Google Shape;142;p4"/>
          <p:cNvGraphicFramePr/>
          <p:nvPr/>
        </p:nvGraphicFramePr>
        <p:xfrm>
          <a:off x="755576" y="3573016"/>
          <a:ext cx="3000000" cy="3000000"/>
        </p:xfrm>
        <a:graphic>
          <a:graphicData uri="http://schemas.openxmlformats.org/drawingml/2006/table">
            <a:tbl>
              <a:tblPr bandRow="1" firstRow="1">
                <a:noFill/>
                <a:tableStyleId>{C4EDAD92-9D6C-48D2-8A90-25422C8E1D64}</a:tableStyleId>
              </a:tblPr>
              <a:tblGrid>
                <a:gridCol w="2008000"/>
                <a:gridCol w="2008000"/>
                <a:gridCol w="2104675"/>
              </a:tblGrid>
              <a:tr h="1366275">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Establishment of VIDEL Labs</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15.02.2021-14.10.2021</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VIDEL Labs incl.PIE</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a:solidFill>
                            <a:schemeClr val="dk1"/>
                          </a:solidFill>
                          <a:latin typeface="Calibri"/>
                          <a:ea typeface="Calibri"/>
                          <a:cs typeface="Calibri"/>
                          <a:sym typeface="Calibri"/>
                        </a:rPr>
                        <a:t>with window grills and combination locks</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a:solidFill>
                            <a:schemeClr val="dk1"/>
                          </a:solidFill>
                          <a:latin typeface="Calibri"/>
                          <a:ea typeface="Calibri"/>
                          <a:cs typeface="Calibri"/>
                          <a:sym typeface="Calibri"/>
                        </a:rPr>
                        <a:t>VPLP (spaces)</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a:solidFill>
                            <a:schemeClr val="dk1"/>
                          </a:solidFill>
                          <a:latin typeface="Calibri"/>
                          <a:ea typeface="Calibri"/>
                          <a:cs typeface="Calibri"/>
                          <a:sym typeface="Calibri"/>
                        </a:rPr>
                        <a:t>regulation on the functioning of these units  at target HEIs, equipment delivered to balance (in progress)</a:t>
                      </a:r>
                      <a:endParaRPr b="0" sz="1200">
                        <a:solidFill>
                          <a:schemeClr val="dk1"/>
                        </a:solidFill>
                        <a:latin typeface="Calibri"/>
                        <a:ea typeface="Calibri"/>
                        <a:cs typeface="Calibri"/>
                        <a:sym typeface="Calibri"/>
                      </a:endParaRPr>
                    </a:p>
                  </a:txBody>
                  <a:tcPr marT="45725" marB="45725" marR="91450" marL="91450">
                    <a:solidFill>
                      <a:srgbClr val="FFCCCC"/>
                    </a:solidFill>
                  </a:tcPr>
                </a:tc>
              </a:tr>
            </a:tbl>
          </a:graphicData>
        </a:graphic>
      </p:graphicFrame>
      <p:graphicFrame>
        <p:nvGraphicFramePr>
          <p:cNvPr id="143" name="Google Shape;143;p4"/>
          <p:cNvGraphicFramePr/>
          <p:nvPr/>
        </p:nvGraphicFramePr>
        <p:xfrm>
          <a:off x="755576" y="5157192"/>
          <a:ext cx="3000000" cy="3000000"/>
        </p:xfrm>
        <a:graphic>
          <a:graphicData uri="http://schemas.openxmlformats.org/drawingml/2006/table">
            <a:tbl>
              <a:tblPr bandRow="1" firstRow="1">
                <a:noFill/>
                <a:tableStyleId>{C4EDAD92-9D6C-48D2-8A90-25422C8E1D64}</a:tableStyleId>
              </a:tblPr>
              <a:tblGrid>
                <a:gridCol w="2040225"/>
                <a:gridCol w="2040225"/>
                <a:gridCol w="2040225"/>
              </a:tblGrid>
              <a:tr h="86410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Pilot teaching of MA students using DigEco educational  environment </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i="0" lang="en-US" sz="1200">
                          <a:solidFill>
                            <a:schemeClr val="dk1"/>
                          </a:solidFill>
                          <a:latin typeface="Calibri"/>
                          <a:ea typeface="Calibri"/>
                          <a:cs typeface="Calibri"/>
                          <a:sym typeface="Calibri"/>
                        </a:rPr>
                        <a:t>01.09.2021-14.10.2021</a:t>
                      </a:r>
                      <a:endParaRPr b="0" i="0" sz="1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200">
                          <a:solidFill>
                            <a:schemeClr val="lt1"/>
                          </a:solidFill>
                          <a:latin typeface="Calibri"/>
                          <a:ea typeface="Calibri"/>
                          <a:cs typeface="Calibri"/>
                          <a:sym typeface="Calibri"/>
                        </a:rPr>
                        <a:t>	</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u="sng">
                          <a:solidFill>
                            <a:schemeClr val="dk1"/>
                          </a:solidFill>
                          <a:hlinkClick r:id="rId7">
                            <a:extLst>
                              <a:ext uri="{A12FA001-AC4F-418D-AE19-62706E023703}">
                                <ahyp:hlinkClr val="tx"/>
                              </a:ext>
                            </a:extLst>
                          </a:hlinkClick>
                        </a:rPr>
                        <a:t>https://learn.ztu.edu.ua/enrol/index.php?id=4179</a:t>
                      </a:r>
                      <a:endParaRPr b="0" sz="1200">
                        <a:solidFill>
                          <a:schemeClr val="dk1"/>
                        </a:solidFill>
                      </a:endParaRPr>
                    </a:p>
                  </a:txBody>
                  <a:tcPr marT="45725" marB="45725" marR="91450" marL="91450">
                    <a:solidFill>
                      <a:srgbClr val="FFCCCC"/>
                    </a:solidFill>
                  </a:tcPr>
                </a:tc>
              </a:tr>
            </a:tbl>
          </a:graphicData>
        </a:graphic>
      </p:graphicFrame>
    </p:spTree>
  </p:cSld>
  <p:clrMapOvr>
    <a:masterClrMapping/>
  </p:clrMapOvr>
  <p:transition>
    <p:wipe dir="u"/>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pSp>
        <p:nvGrpSpPr>
          <p:cNvPr id="148" name="Google Shape;148;p5"/>
          <p:cNvGrpSpPr/>
          <p:nvPr/>
        </p:nvGrpSpPr>
        <p:grpSpPr>
          <a:xfrm>
            <a:off x="0" y="293688"/>
            <a:ext cx="9144000" cy="687387"/>
            <a:chOff x="0" y="109"/>
            <a:chExt cx="5760" cy="433"/>
          </a:xfrm>
        </p:grpSpPr>
        <p:sp>
          <p:nvSpPr>
            <p:cNvPr id="149" name="Google Shape;149;p5"/>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 name="Google Shape;150;p5"/>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WP3</a:t>
              </a:r>
              <a:endParaRPr b="1" sz="2400">
                <a:solidFill>
                  <a:schemeClr val="lt1"/>
                </a:solidFill>
                <a:latin typeface="Calibri"/>
                <a:ea typeface="Calibri"/>
                <a:cs typeface="Calibri"/>
                <a:sym typeface="Calibri"/>
              </a:endParaRPr>
            </a:p>
          </p:txBody>
        </p:sp>
        <p:sp>
          <p:nvSpPr>
            <p:cNvPr id="151" name="Google Shape;151;p5"/>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152" name="Google Shape;152;p5"/>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153" name="Google Shape;153;p5"/>
          <p:cNvGrpSpPr/>
          <p:nvPr/>
        </p:nvGrpSpPr>
        <p:grpSpPr>
          <a:xfrm>
            <a:off x="252413" y="5972175"/>
            <a:ext cx="8640762" cy="552450"/>
            <a:chOff x="159" y="3762"/>
            <a:chExt cx="5443" cy="348"/>
          </a:xfrm>
        </p:grpSpPr>
        <p:sp>
          <p:nvSpPr>
            <p:cNvPr id="154" name="Google Shape;154;p5"/>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155" name="Google Shape;155;p5"/>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156" name="Google Shape;156;p5"/>
          <p:cNvSpPr txBox="1"/>
          <p:nvPr/>
        </p:nvSpPr>
        <p:spPr>
          <a:xfrm>
            <a:off x="2915816" y="1052736"/>
            <a:ext cx="2160240" cy="369332"/>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1 DigEco Year</a:t>
            </a:r>
            <a:endParaRPr sz="1800">
              <a:solidFill>
                <a:schemeClr val="dk1"/>
              </a:solidFill>
              <a:latin typeface="Arial"/>
              <a:ea typeface="Arial"/>
              <a:cs typeface="Arial"/>
              <a:sym typeface="Arial"/>
            </a:endParaRPr>
          </a:p>
        </p:txBody>
      </p:sp>
      <p:graphicFrame>
        <p:nvGraphicFramePr>
          <p:cNvPr id="157" name="Google Shape;157;p5"/>
          <p:cNvGraphicFramePr/>
          <p:nvPr/>
        </p:nvGraphicFramePr>
        <p:xfrm>
          <a:off x="1043608" y="1700808"/>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37085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Quality control mechanism /developing and approval  of QA Plan</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15.01.2021-14.02.2021</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Quality Assurance Group  set (QAG), which will include representatives from P1-P16</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a:solidFill>
                            <a:schemeClr val="dk1"/>
                          </a:solidFill>
                          <a:latin typeface="Calibri"/>
                          <a:ea typeface="Calibri"/>
                          <a:cs typeface="Calibri"/>
                          <a:sym typeface="Calibri"/>
                        </a:rPr>
                        <a:t>, final report</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a:solidFill>
                            <a:schemeClr val="dk1"/>
                          </a:solidFill>
                          <a:latin typeface="Calibri"/>
                          <a:ea typeface="Calibri"/>
                          <a:cs typeface="Calibri"/>
                          <a:sym typeface="Calibri"/>
                        </a:rPr>
                        <a:t>Intermediate reports/surveys provided. Self-evaluation plan will developed at each Ps.</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5">
                            <a:extLst>
                              <a:ext uri="{A12FA001-AC4F-418D-AE19-62706E023703}">
                                <ahyp:hlinkClr val="tx"/>
                              </a:ext>
                            </a:extLst>
                          </a:hlinkClick>
                        </a:rPr>
                        <a:t>https://drive.google.com/drive/u/1/folders/16wAbIVhHgqUFm5d5Tai60I7gKyyfd2qQ</a:t>
                      </a:r>
                      <a:endParaRPr b="0" sz="1200">
                        <a:solidFill>
                          <a:schemeClr val="dk1"/>
                        </a:solidFill>
                        <a:latin typeface="Calibri"/>
                        <a:ea typeface="Calibri"/>
                        <a:cs typeface="Calibri"/>
                        <a:sym typeface="Calibri"/>
                      </a:endParaRPr>
                    </a:p>
                  </a:txBody>
                  <a:tcPr marT="45725" marB="45725" marR="91450" marL="91450">
                    <a:solidFill>
                      <a:srgbClr val="FFCCCC"/>
                    </a:solidFill>
                  </a:tcPr>
                </a:tc>
              </a:tr>
              <a:tr h="370850">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Monitoring of DigEco KPI </a:t>
                      </a:r>
                      <a:endParaRPr sz="1200"/>
                    </a:p>
                  </a:txBody>
                  <a:tcPr marT="45725" marB="45725" marR="91450" marL="91450">
                    <a:solidFill>
                      <a:srgbClr val="FFCCCC"/>
                    </a:solidFill>
                  </a:tcPr>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15.11.2020 - during the DigEco</a:t>
                      </a:r>
                      <a:endParaRPr sz="1200"/>
                    </a:p>
                  </a:txBody>
                  <a:tcPr marT="45725" marB="45725" marR="91450" marL="91450">
                    <a:solidFill>
                      <a:srgbClr val="FFCCCC"/>
                    </a:solidFill>
                  </a:tcPr>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Approved dissemination, quality plan, revised work plan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Participants lists, surveys, questionnaires, project reports, feedbacks from stakeholders (business, government organizations etc)</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lang="en-US" sz="1200" u="sng">
                          <a:solidFill>
                            <a:schemeClr val="dk1"/>
                          </a:solidFill>
                          <a:latin typeface="Calibri"/>
                          <a:ea typeface="Calibri"/>
                          <a:cs typeface="Calibri"/>
                          <a:sym typeface="Calibri"/>
                          <a:hlinkClick r:id="rId6">
                            <a:extLst>
                              <a:ext uri="{A12FA001-AC4F-418D-AE19-62706E023703}">
                                <ahyp:hlinkClr val="tx"/>
                              </a:ext>
                            </a:extLst>
                          </a:hlinkClick>
                        </a:rPr>
                        <a:t>https://drive.google.com/drive/u/1/folders/16wAbIVhHgqUFm5d5Tai60I7gKyyfd2qQ</a:t>
                      </a:r>
                      <a:endParaRPr b="0" sz="1200">
                        <a:solidFill>
                          <a:schemeClr val="dk1"/>
                        </a:solidFill>
                        <a:latin typeface="Calibri"/>
                        <a:ea typeface="Calibri"/>
                        <a:cs typeface="Calibri"/>
                        <a:sym typeface="Calibri"/>
                      </a:endParaRPr>
                    </a:p>
                  </a:txBody>
                  <a:tcPr marT="45725" marB="45725" marR="91450" marL="91450">
                    <a:solidFill>
                      <a:srgbClr val="FFCCCC"/>
                    </a:solidFill>
                  </a:tcPr>
                </a:tc>
              </a:tr>
            </a:tbl>
          </a:graphicData>
        </a:graphic>
      </p:graphicFrame>
    </p:spTree>
  </p:cSld>
  <p:clrMapOvr>
    <a:masterClrMapping/>
  </p:clrMapOvr>
  <p:transition>
    <p:wipe dir="u"/>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pSp>
        <p:nvGrpSpPr>
          <p:cNvPr id="162" name="Google Shape;162;p6"/>
          <p:cNvGrpSpPr/>
          <p:nvPr/>
        </p:nvGrpSpPr>
        <p:grpSpPr>
          <a:xfrm>
            <a:off x="0" y="293688"/>
            <a:ext cx="9144000" cy="687387"/>
            <a:chOff x="0" y="109"/>
            <a:chExt cx="5760" cy="433"/>
          </a:xfrm>
        </p:grpSpPr>
        <p:sp>
          <p:nvSpPr>
            <p:cNvPr id="163" name="Google Shape;163;p6"/>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4" name="Google Shape;164;p6"/>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WP3</a:t>
              </a:r>
              <a:endParaRPr b="1" sz="2400">
                <a:solidFill>
                  <a:schemeClr val="lt1"/>
                </a:solidFill>
                <a:latin typeface="Calibri"/>
                <a:ea typeface="Calibri"/>
                <a:cs typeface="Calibri"/>
                <a:sym typeface="Calibri"/>
              </a:endParaRPr>
            </a:p>
          </p:txBody>
        </p:sp>
        <p:sp>
          <p:nvSpPr>
            <p:cNvPr id="165" name="Google Shape;165;p6"/>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166" name="Google Shape;166;p6"/>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167" name="Google Shape;167;p6"/>
          <p:cNvGrpSpPr/>
          <p:nvPr/>
        </p:nvGrpSpPr>
        <p:grpSpPr>
          <a:xfrm>
            <a:off x="252413" y="5972175"/>
            <a:ext cx="8640762" cy="552450"/>
            <a:chOff x="159" y="3762"/>
            <a:chExt cx="5443" cy="348"/>
          </a:xfrm>
        </p:grpSpPr>
        <p:sp>
          <p:nvSpPr>
            <p:cNvPr id="168" name="Google Shape;168;p6"/>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169" name="Google Shape;169;p6"/>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170" name="Google Shape;170;p6"/>
          <p:cNvSpPr txBox="1"/>
          <p:nvPr/>
        </p:nvSpPr>
        <p:spPr>
          <a:xfrm>
            <a:off x="2915816" y="1052736"/>
            <a:ext cx="2160240" cy="369332"/>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1 DigEco Year</a:t>
            </a:r>
            <a:endParaRPr sz="1800">
              <a:solidFill>
                <a:schemeClr val="dk1"/>
              </a:solidFill>
              <a:latin typeface="Arial"/>
              <a:ea typeface="Arial"/>
              <a:cs typeface="Arial"/>
              <a:sym typeface="Arial"/>
            </a:endParaRPr>
          </a:p>
        </p:txBody>
      </p:sp>
      <p:graphicFrame>
        <p:nvGraphicFramePr>
          <p:cNvPr id="171" name="Google Shape;171;p6"/>
          <p:cNvGraphicFramePr/>
          <p:nvPr/>
        </p:nvGraphicFramePr>
        <p:xfrm>
          <a:off x="1187624" y="1700808"/>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370850">
                <a:tc>
                  <a:txBody>
                    <a:bodyPr/>
                    <a:lstStyle/>
                    <a:p>
                      <a:pPr indent="0" lvl="0" marL="0" marR="0" rtl="0" algn="l">
                        <a:spcBef>
                          <a:spcPts val="0"/>
                        </a:spcBef>
                        <a:spcAft>
                          <a:spcPts val="0"/>
                        </a:spcAft>
                        <a:buNone/>
                      </a:pPr>
                      <a:r>
                        <a:rPr b="0" lang="en-US" sz="900">
                          <a:solidFill>
                            <a:schemeClr val="dk1"/>
                          </a:solidFill>
                          <a:latin typeface="Calibri"/>
                          <a:ea typeface="Calibri"/>
                          <a:cs typeface="Calibri"/>
                          <a:sym typeface="Calibri"/>
                        </a:rPr>
                        <a:t>Performing satisfaction surveys among the target groups</a:t>
                      </a:r>
                      <a:endParaRPr b="0" sz="9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900">
                          <a:solidFill>
                            <a:schemeClr val="dk1"/>
                          </a:solidFill>
                          <a:latin typeface="Calibri"/>
                          <a:ea typeface="Calibri"/>
                          <a:cs typeface="Calibri"/>
                          <a:sym typeface="Calibri"/>
                        </a:rPr>
                        <a:t>5.03.2021-14.04.20211</a:t>
                      </a:r>
                      <a:endParaRPr b="0" sz="900">
                        <a:solidFill>
                          <a:schemeClr val="dk1"/>
                        </a:solidFill>
                        <a:latin typeface="Calibri"/>
                        <a:ea typeface="Calibri"/>
                        <a:cs typeface="Calibri"/>
                        <a:sym typeface="Calibri"/>
                      </a:endParaRPr>
                    </a:p>
                    <a:p>
                      <a:pPr indent="0" lvl="0" marL="0" marR="0" rtl="0" algn="l">
                        <a:spcBef>
                          <a:spcPts val="0"/>
                        </a:spcBef>
                        <a:spcAft>
                          <a:spcPts val="0"/>
                        </a:spcAft>
                        <a:buNone/>
                      </a:pPr>
                      <a:r>
                        <a:rPr b="0" lang="en-US" sz="900">
                          <a:solidFill>
                            <a:schemeClr val="dk1"/>
                          </a:solidFill>
                          <a:latin typeface="Calibri"/>
                          <a:ea typeface="Calibri"/>
                          <a:cs typeface="Calibri"/>
                          <a:sym typeface="Calibri"/>
                        </a:rPr>
                        <a:t> </a:t>
                      </a:r>
                      <a:endParaRPr b="0" sz="900">
                        <a:solidFill>
                          <a:schemeClr val="dk1"/>
                        </a:solidFill>
                        <a:latin typeface="Calibri"/>
                        <a:ea typeface="Calibri"/>
                        <a:cs typeface="Calibri"/>
                        <a:sym typeface="Calibri"/>
                      </a:endParaRPr>
                    </a:p>
                    <a:p>
                      <a:pPr indent="0" lvl="0" marL="0" marR="0" rtl="0" algn="l">
                        <a:spcBef>
                          <a:spcPts val="0"/>
                        </a:spcBef>
                        <a:spcAft>
                          <a:spcPts val="0"/>
                        </a:spcAft>
                        <a:buNone/>
                      </a:pPr>
                      <a:r>
                        <a:rPr b="0" lang="en-US" sz="900">
                          <a:solidFill>
                            <a:schemeClr val="dk1"/>
                          </a:solidFill>
                          <a:latin typeface="Calibri"/>
                          <a:ea typeface="Calibri"/>
                          <a:cs typeface="Calibri"/>
                          <a:sym typeface="Calibri"/>
                        </a:rPr>
                        <a:t>15.06.2021-14.07.2020</a:t>
                      </a:r>
                      <a:endParaRPr b="0" sz="900">
                        <a:solidFill>
                          <a:schemeClr val="dk1"/>
                        </a:solidFill>
                        <a:latin typeface="Calibri"/>
                        <a:ea typeface="Calibri"/>
                        <a:cs typeface="Calibri"/>
                        <a:sym typeface="Calibri"/>
                      </a:endParaRPr>
                    </a:p>
                    <a:p>
                      <a:pPr indent="0" lvl="0" marL="0" marR="0" rtl="0" algn="l">
                        <a:spcBef>
                          <a:spcPts val="0"/>
                        </a:spcBef>
                        <a:spcAft>
                          <a:spcPts val="0"/>
                        </a:spcAft>
                        <a:buNone/>
                      </a:pPr>
                      <a:r>
                        <a:rPr b="0" lang="en-US" sz="900">
                          <a:solidFill>
                            <a:schemeClr val="dk1"/>
                          </a:solidFill>
                          <a:latin typeface="Calibri"/>
                          <a:ea typeface="Calibri"/>
                          <a:cs typeface="Calibri"/>
                          <a:sym typeface="Calibri"/>
                        </a:rPr>
                        <a:t> </a:t>
                      </a:r>
                      <a:endParaRPr b="0" sz="900">
                        <a:solidFill>
                          <a:schemeClr val="dk1"/>
                        </a:solidFill>
                        <a:latin typeface="Calibri"/>
                        <a:ea typeface="Calibri"/>
                        <a:cs typeface="Calibri"/>
                        <a:sym typeface="Calibri"/>
                      </a:endParaRPr>
                    </a:p>
                    <a:p>
                      <a:pPr indent="0" lvl="0" marL="0" marR="0" rtl="0" algn="l">
                        <a:spcBef>
                          <a:spcPts val="0"/>
                        </a:spcBef>
                        <a:spcAft>
                          <a:spcPts val="0"/>
                        </a:spcAft>
                        <a:buNone/>
                      </a:pPr>
                      <a:r>
                        <a:rPr b="0" lang="en-US" sz="900">
                          <a:solidFill>
                            <a:schemeClr val="dk1"/>
                          </a:solidFill>
                          <a:latin typeface="Calibri"/>
                          <a:ea typeface="Calibri"/>
                          <a:cs typeface="Calibri"/>
                          <a:sym typeface="Calibri"/>
                        </a:rPr>
                        <a:t>15.09.2021-14.10.2021</a:t>
                      </a:r>
                      <a:endParaRPr b="0" sz="900">
                        <a:solidFill>
                          <a:schemeClr val="dk1"/>
                        </a:solidFill>
                        <a:latin typeface="Calibri"/>
                        <a:ea typeface="Calibri"/>
                        <a:cs typeface="Calibri"/>
                        <a:sym typeface="Calibri"/>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900">
                          <a:solidFill>
                            <a:schemeClr val="dk1"/>
                          </a:solidFill>
                          <a:latin typeface="Calibri"/>
                          <a:ea typeface="Calibri"/>
                          <a:cs typeface="Calibri"/>
                          <a:sym typeface="Calibri"/>
                        </a:rPr>
                        <a:t>Evaluated criteria and survey questioners for teachers/students/stakeholders developed </a:t>
                      </a:r>
                      <a:endParaRPr b="0" sz="900">
                        <a:solidFill>
                          <a:schemeClr val="dk1"/>
                        </a:solidFill>
                        <a:latin typeface="Calibri"/>
                        <a:ea typeface="Calibri"/>
                        <a:cs typeface="Calibri"/>
                        <a:sym typeface="Calibri"/>
                      </a:endParaRPr>
                    </a:p>
                    <a:p>
                      <a:pPr indent="0" lvl="0" marL="0" marR="0" rtl="0" algn="l">
                        <a:spcBef>
                          <a:spcPts val="0"/>
                        </a:spcBef>
                        <a:spcAft>
                          <a:spcPts val="0"/>
                        </a:spcAft>
                        <a:buNone/>
                      </a:pPr>
                      <a:r>
                        <a:rPr b="0" lang="en-US" sz="900">
                          <a:solidFill>
                            <a:schemeClr val="dk1"/>
                          </a:solidFill>
                          <a:latin typeface="Calibri"/>
                          <a:ea typeface="Calibri"/>
                          <a:cs typeface="Calibri"/>
                          <a:sym typeface="Calibri"/>
                        </a:rPr>
                        <a:t>PCs teacher survey, </a:t>
                      </a:r>
                      <a:endParaRPr b="0" sz="900">
                        <a:solidFill>
                          <a:schemeClr val="dk1"/>
                        </a:solidFill>
                        <a:latin typeface="Calibri"/>
                        <a:ea typeface="Calibri"/>
                        <a:cs typeface="Calibri"/>
                        <a:sym typeface="Calibri"/>
                      </a:endParaRPr>
                    </a:p>
                    <a:p>
                      <a:pPr indent="0" lvl="0" marL="0" marR="0" rtl="0" algn="l">
                        <a:spcBef>
                          <a:spcPts val="0"/>
                        </a:spcBef>
                        <a:spcAft>
                          <a:spcPts val="0"/>
                        </a:spcAft>
                        <a:buNone/>
                      </a:pPr>
                      <a:r>
                        <a:rPr b="0" lang="en-US" sz="900">
                          <a:solidFill>
                            <a:schemeClr val="dk1"/>
                          </a:solidFill>
                          <a:latin typeface="Calibri"/>
                          <a:ea typeface="Calibri"/>
                          <a:cs typeface="Calibri"/>
                          <a:sym typeface="Calibri"/>
                        </a:rPr>
                        <a:t>2rd project year surveys conducted on  pilot students  teaching, quality indicators developed (in progress)</a:t>
                      </a:r>
                      <a:br>
                        <a:rPr b="0" lang="en-US" sz="900">
                          <a:solidFill>
                            <a:schemeClr val="dk1"/>
                          </a:solidFill>
                          <a:latin typeface="Calibri"/>
                          <a:ea typeface="Calibri"/>
                          <a:cs typeface="Calibri"/>
                          <a:sym typeface="Calibri"/>
                        </a:rPr>
                      </a:br>
                      <a:r>
                        <a:rPr b="0" lang="en-US" sz="900" u="sng">
                          <a:solidFill>
                            <a:schemeClr val="dk1"/>
                          </a:solidFill>
                          <a:latin typeface="Calibri"/>
                          <a:ea typeface="Calibri"/>
                          <a:cs typeface="Calibri"/>
                          <a:sym typeface="Calibri"/>
                          <a:hlinkClick r:id="rId5">
                            <a:extLst>
                              <a:ext uri="{A12FA001-AC4F-418D-AE19-62706E023703}">
                                <ahyp:hlinkClr val="tx"/>
                              </a:ext>
                            </a:extLst>
                          </a:hlinkClick>
                        </a:rPr>
                        <a:t>https://docs.google.com/forms/d/1q8WyKQDyWOw8-TEJ1JjWCTOjPJps9eo-e_BTnKLblTA/viewform?fbclid=IwAR1BUxWnBDLkwTFFCls7HVfjxpQcRfCRu0hOEodpqxLF3yIWmokIWFEen0w&amp;edit_requested=true</a:t>
                      </a:r>
                      <a:endParaRPr b="0" sz="900">
                        <a:solidFill>
                          <a:schemeClr val="dk1"/>
                        </a:solidFill>
                        <a:latin typeface="Calibri"/>
                        <a:ea typeface="Calibri"/>
                        <a:cs typeface="Calibri"/>
                        <a:sym typeface="Calibri"/>
                      </a:endParaRPr>
                    </a:p>
                    <a:p>
                      <a:pPr indent="0" lvl="0" marL="0" marR="0" rtl="0" algn="l">
                        <a:spcBef>
                          <a:spcPts val="0"/>
                        </a:spcBef>
                        <a:spcAft>
                          <a:spcPts val="0"/>
                        </a:spcAft>
                        <a:buNone/>
                      </a:pPr>
                      <a:r>
                        <a:rPr b="0" lang="en-US" sz="900" u="sng">
                          <a:solidFill>
                            <a:schemeClr val="dk1"/>
                          </a:solidFill>
                          <a:hlinkClick r:id="rId6">
                            <a:extLst>
                              <a:ext uri="{A12FA001-AC4F-418D-AE19-62706E023703}">
                                <ahyp:hlinkClr val="tx"/>
                              </a:ext>
                            </a:extLst>
                          </a:hlinkClick>
                        </a:rPr>
                        <a:t>https://docs.google.com/forms/d/1q8WyKQDyWOw8-TEJ1JjWCTOjPJps9eo-e_BTnKLblTA/viewform?edit_requested=true</a:t>
                      </a:r>
                      <a:endParaRPr b="0" sz="900">
                        <a:solidFill>
                          <a:schemeClr val="dk1"/>
                        </a:solidFill>
                      </a:endParaRPr>
                    </a:p>
                    <a:p>
                      <a:pPr indent="0" lvl="0" marL="0" marR="0" rtl="0" algn="l">
                        <a:spcBef>
                          <a:spcPts val="0"/>
                        </a:spcBef>
                        <a:spcAft>
                          <a:spcPts val="0"/>
                        </a:spcAft>
                        <a:buNone/>
                      </a:pPr>
                      <a:r>
                        <a:t/>
                      </a:r>
                      <a:endParaRPr b="0" sz="900">
                        <a:solidFill>
                          <a:schemeClr val="dk1"/>
                        </a:solidFill>
                      </a:endParaRPr>
                    </a:p>
                  </a:txBody>
                  <a:tcPr marT="45725" marB="45725" marR="91450" marL="91450">
                    <a:solidFill>
                      <a:srgbClr val="FFCCCC"/>
                    </a:solidFill>
                  </a:tcPr>
                </a:tc>
              </a:tr>
              <a:tr h="370850">
                <a:tc>
                  <a:txBody>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Internal quality assessment</a:t>
                      </a:r>
                      <a:endParaRPr sz="900"/>
                    </a:p>
                  </a:txBody>
                  <a:tcPr marT="45725" marB="45725" marR="91450" marL="91450">
                    <a:solidFill>
                      <a:srgbClr val="FFCCCC"/>
                    </a:solidFill>
                  </a:tcPr>
                </a:tc>
                <a:tc>
                  <a:txBody>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15.12.2020</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15.02.2021</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15.04.2021</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15.06.2021</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15.08.2021</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15.10.2021</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15.09.2021</a:t>
                      </a:r>
                      <a:endParaRPr sz="900"/>
                    </a:p>
                  </a:txBody>
                  <a:tcPr marT="45725" marB="45725" marR="91450" marL="91450">
                    <a:solidFill>
                      <a:srgbClr val="FFCCCC"/>
                    </a:solidFill>
                  </a:tcPr>
                </a:tc>
                <a:tc>
                  <a:txBody>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Approved dissemination, quality plan, revised work plan for P6</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Participants lists, surveys, questionnaires, project reports, feedbacks from stakeholders (business, government</a:t>
                      </a:r>
                      <a:r>
                        <a:rPr lang="en-US" sz="900">
                          <a:solidFill>
                            <a:schemeClr val="dk1"/>
                          </a:solidFill>
                          <a:latin typeface="Calibri"/>
                          <a:ea typeface="Calibri"/>
                          <a:cs typeface="Calibri"/>
                          <a:sym typeface="Calibri"/>
                        </a:rPr>
                        <a:t> </a:t>
                      </a:r>
                      <a:r>
                        <a:rPr lang="en-US" sz="900">
                          <a:solidFill>
                            <a:schemeClr val="dk1"/>
                          </a:solidFill>
                          <a:latin typeface="Calibri"/>
                          <a:ea typeface="Calibri"/>
                          <a:cs typeface="Calibri"/>
                          <a:sym typeface="Calibri"/>
                        </a:rPr>
                        <a:t>оrganizations etc)</a:t>
                      </a:r>
                      <a:br>
                        <a:rPr lang="en-US" sz="900">
                          <a:solidFill>
                            <a:schemeClr val="dk1"/>
                          </a:solidFill>
                          <a:latin typeface="Calibri"/>
                          <a:ea typeface="Calibri"/>
                          <a:cs typeface="Calibri"/>
                          <a:sym typeface="Calibri"/>
                        </a:rPr>
                      </a:br>
                      <a:r>
                        <a:rPr lang="en-US" sz="900" u="sng">
                          <a:solidFill>
                            <a:schemeClr val="dk1"/>
                          </a:solidFill>
                          <a:latin typeface="Calibri"/>
                          <a:ea typeface="Calibri"/>
                          <a:cs typeface="Calibri"/>
                          <a:sym typeface="Calibri"/>
                          <a:hlinkClick r:id="rId7">
                            <a:extLst>
                              <a:ext uri="{A12FA001-AC4F-418D-AE19-62706E023703}">
                                <ahyp:hlinkClr val="tx"/>
                              </a:ext>
                            </a:extLst>
                          </a:hlinkClick>
                        </a:rPr>
                        <a:t>https://drive.google.com/drive/u/1/folders/16wAbIVhHgqUFm5d5Tai60I7gKyyfd2qQ</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rPr lang="en-US" sz="900">
                          <a:solidFill>
                            <a:schemeClr val="dk1"/>
                          </a:solidFill>
                          <a:latin typeface="Calibri"/>
                          <a:ea typeface="Calibri"/>
                          <a:cs typeface="Calibri"/>
                          <a:sym typeface="Calibri"/>
                        </a:rPr>
                        <a:t>	</a:t>
                      </a:r>
                      <a:endParaRPr sz="900"/>
                    </a:p>
                  </a:txBody>
                  <a:tcPr marT="45725" marB="45725" marR="91450" marL="91450">
                    <a:solidFill>
                      <a:srgbClr val="FFCCCC"/>
                    </a:solidFill>
                  </a:tcPr>
                </a:tc>
              </a:tr>
            </a:tbl>
          </a:graphicData>
        </a:graphic>
      </p:graphicFrame>
    </p:spTree>
  </p:cSld>
  <p:clrMapOvr>
    <a:masterClrMapping/>
  </p:clrMapOvr>
  <p:transition>
    <p:wipe dir="u"/>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grpSp>
        <p:nvGrpSpPr>
          <p:cNvPr id="176" name="Google Shape;176;p7"/>
          <p:cNvGrpSpPr/>
          <p:nvPr/>
        </p:nvGrpSpPr>
        <p:grpSpPr>
          <a:xfrm>
            <a:off x="0" y="293688"/>
            <a:ext cx="9144000" cy="687387"/>
            <a:chOff x="0" y="109"/>
            <a:chExt cx="5760" cy="433"/>
          </a:xfrm>
        </p:grpSpPr>
        <p:sp>
          <p:nvSpPr>
            <p:cNvPr id="177" name="Google Shape;177;p7"/>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8" name="Google Shape;178;p7"/>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WP4</a:t>
              </a:r>
              <a:endParaRPr b="1" sz="2400">
                <a:solidFill>
                  <a:schemeClr val="lt1"/>
                </a:solidFill>
                <a:latin typeface="Calibri"/>
                <a:ea typeface="Calibri"/>
                <a:cs typeface="Calibri"/>
                <a:sym typeface="Calibri"/>
              </a:endParaRPr>
            </a:p>
          </p:txBody>
        </p:sp>
        <p:sp>
          <p:nvSpPr>
            <p:cNvPr id="179" name="Google Shape;179;p7"/>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180" name="Google Shape;180;p7"/>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181" name="Google Shape;181;p7"/>
          <p:cNvGrpSpPr/>
          <p:nvPr/>
        </p:nvGrpSpPr>
        <p:grpSpPr>
          <a:xfrm>
            <a:off x="252413" y="5972175"/>
            <a:ext cx="8640762" cy="552450"/>
            <a:chOff x="159" y="3762"/>
            <a:chExt cx="5443" cy="348"/>
          </a:xfrm>
        </p:grpSpPr>
        <p:sp>
          <p:nvSpPr>
            <p:cNvPr id="182" name="Google Shape;182;p7"/>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183" name="Google Shape;183;p7"/>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184" name="Google Shape;184;p7"/>
          <p:cNvSpPr txBox="1"/>
          <p:nvPr/>
        </p:nvSpPr>
        <p:spPr>
          <a:xfrm>
            <a:off x="2915816" y="1052736"/>
            <a:ext cx="2160240" cy="369332"/>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1 DigEco Year</a:t>
            </a:r>
            <a:endParaRPr sz="1800">
              <a:solidFill>
                <a:schemeClr val="dk1"/>
              </a:solidFill>
              <a:latin typeface="Arial"/>
              <a:ea typeface="Arial"/>
              <a:cs typeface="Arial"/>
              <a:sym typeface="Arial"/>
            </a:endParaRPr>
          </a:p>
        </p:txBody>
      </p:sp>
      <p:graphicFrame>
        <p:nvGraphicFramePr>
          <p:cNvPr id="185" name="Google Shape;185;p7"/>
          <p:cNvGraphicFramePr/>
          <p:nvPr/>
        </p:nvGraphicFramePr>
        <p:xfrm>
          <a:off x="1187624" y="1700808"/>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37085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External Evaluation </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15.01.2021-14.02.2021</a:t>
                      </a:r>
                      <a:endParaRPr b="0" sz="1200">
                        <a:solidFill>
                          <a:schemeClr val="dk1"/>
                        </a:solidFill>
                        <a:latin typeface="Calibri"/>
                        <a:ea typeface="Calibri"/>
                        <a:cs typeface="Calibri"/>
                        <a:sym typeface="Calibri"/>
                      </a:endParaRPr>
                    </a:p>
                    <a:p>
                      <a:pPr indent="0" lvl="0" marL="0" marR="0" rtl="0" algn="l">
                        <a:spcBef>
                          <a:spcPts val="0"/>
                        </a:spcBef>
                        <a:spcAft>
                          <a:spcPts val="0"/>
                        </a:spcAft>
                        <a:buNone/>
                      </a:pPr>
                      <a:r>
                        <a:rPr b="0" lang="en-US" sz="1200">
                          <a:solidFill>
                            <a:schemeClr val="dk1"/>
                          </a:solidFill>
                          <a:latin typeface="Calibri"/>
                          <a:ea typeface="Calibri"/>
                          <a:cs typeface="Calibri"/>
                          <a:sym typeface="Calibri"/>
                        </a:rPr>
                        <a:t>15.09.2021-14.10.2021</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According to schedule</a:t>
                      </a:r>
                      <a:endParaRPr b="0" sz="1200">
                        <a:solidFill>
                          <a:schemeClr val="dk1"/>
                        </a:solidFill>
                      </a:endParaRPr>
                    </a:p>
                  </a:txBody>
                  <a:tcPr marT="45725" marB="45725" marR="91450" marL="91450">
                    <a:solidFill>
                      <a:srgbClr val="FFCCCC"/>
                    </a:solidFill>
                  </a:tcPr>
                </a:tc>
              </a:tr>
              <a:tr h="370850">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Dissemination ,Exploitation and Sustainability</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 Strategy and Plan development </a:t>
                      </a:r>
                      <a:endParaRPr sz="1200"/>
                    </a:p>
                  </a:txBody>
                  <a:tcPr marT="45725" marB="45725" marR="91450" marL="91450">
                    <a:solidFill>
                      <a:srgbClr val="FFCCCC"/>
                    </a:solidFill>
                  </a:tcPr>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15.11.2020</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14.01.2021</a:t>
                      </a:r>
                      <a:endParaRPr sz="1200"/>
                    </a:p>
                  </a:txBody>
                  <a:tcPr marT="45725" marB="45725" marR="91450" marL="91450">
                    <a:solidFill>
                      <a:srgbClr val="FFCCCC"/>
                    </a:solidFill>
                  </a:tcPr>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Special Dissemination Exploitation and Sustainability Plan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u="sng">
                          <a:solidFill>
                            <a:schemeClr val="hlink"/>
                          </a:solidFill>
                          <a:hlinkClick r:id="rId5"/>
                        </a:rPr>
                        <a:t>https://drive.google.com/drive/u/1/folders/16wAbIVhHgqUFm5d5Tai60I7gKyyfd2qQ</a:t>
                      </a:r>
                      <a:endParaRPr sz="1200"/>
                    </a:p>
                  </a:txBody>
                  <a:tcPr marT="45725" marB="45725" marR="91450" marL="91450">
                    <a:solidFill>
                      <a:srgbClr val="FFCCCC"/>
                    </a:solidFill>
                  </a:tcPr>
                </a:tc>
              </a:tr>
            </a:tbl>
          </a:graphicData>
        </a:graphic>
      </p:graphicFrame>
      <p:graphicFrame>
        <p:nvGraphicFramePr>
          <p:cNvPr id="186" name="Google Shape;186;p7"/>
          <p:cNvGraphicFramePr/>
          <p:nvPr/>
        </p:nvGraphicFramePr>
        <p:xfrm>
          <a:off x="1187624" y="3356992"/>
          <a:ext cx="3000000" cy="3000000"/>
        </p:xfrm>
        <a:graphic>
          <a:graphicData uri="http://schemas.openxmlformats.org/drawingml/2006/table">
            <a:tbl>
              <a:tblPr bandRow="1" firstRow="1">
                <a:noFill/>
                <a:tableStyleId>{C4EDAD92-9D6C-48D2-8A90-25422C8E1D64}</a:tableStyleId>
              </a:tblPr>
              <a:tblGrid>
                <a:gridCol w="2032000"/>
                <a:gridCol w="2032000"/>
                <a:gridCol w="2032000"/>
              </a:tblGrid>
              <a:tr h="370850">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Full media coverage of the project activities incl. joint WEB based platform, groups in social networks;</a:t>
                      </a:r>
                      <a:endParaRPr b="0" sz="12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1200">
                          <a:solidFill>
                            <a:schemeClr val="dk1"/>
                          </a:solidFill>
                          <a:latin typeface="Calibri"/>
                          <a:ea typeface="Calibri"/>
                          <a:cs typeface="Calibri"/>
                          <a:sym typeface="Calibri"/>
                        </a:rPr>
                        <a:t>15.11.2020- during the DigEco </a:t>
                      </a:r>
                      <a:endParaRPr b="0" sz="1200">
                        <a:solidFill>
                          <a:schemeClr val="dk1"/>
                        </a:solidFill>
                      </a:endParaRPr>
                    </a:p>
                  </a:txBody>
                  <a:tcPr marT="45725" marB="45725" marR="91450" marL="91450">
                    <a:solidFill>
                      <a:srgbClr val="FFCCCC"/>
                    </a:solidFill>
                  </a:tcPr>
                </a:tc>
                <a:tc>
                  <a:txBody>
                    <a:bodyPr/>
                    <a:lstStyle/>
                    <a:p>
                      <a:pPr indent="0" lvl="0" marL="0" marR="0" rtl="0" algn="l">
                        <a:lnSpc>
                          <a:spcPct val="115000"/>
                        </a:lnSpc>
                        <a:spcBef>
                          <a:spcPts val="0"/>
                        </a:spcBef>
                        <a:spcAft>
                          <a:spcPts val="0"/>
                        </a:spcAft>
                        <a:buNone/>
                      </a:pPr>
                      <a:r>
                        <a:rPr b="0" lang="en-US" sz="1200">
                          <a:solidFill>
                            <a:schemeClr val="dk1"/>
                          </a:solidFill>
                          <a:latin typeface="Calibri"/>
                          <a:ea typeface="Calibri"/>
                          <a:cs typeface="Calibri"/>
                          <a:sym typeface="Calibri"/>
                        </a:rPr>
                        <a:t>Project site, Facebook and social groups and networks</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6">
                            <a:extLst>
                              <a:ext uri="{A12FA001-AC4F-418D-AE19-62706E023703}">
                                <ahyp:hlinkClr val="tx"/>
                              </a:ext>
                            </a:extLst>
                          </a:hlinkClick>
                        </a:rPr>
                        <a:t>https://dig2eco.ztu.edu.ua/</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7">
                            <a:extLst>
                              <a:ext uri="{A12FA001-AC4F-418D-AE19-62706E023703}">
                                <ahyp:hlinkClr val="tx"/>
                              </a:ext>
                            </a:extLst>
                          </a:hlinkClick>
                        </a:rPr>
                        <a:t>https://t.me/ztueduua</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8">
                            <a:extLst>
                              <a:ext uri="{A12FA001-AC4F-418D-AE19-62706E023703}">
                                <ahyp:hlinkClr val="tx"/>
                              </a:ext>
                            </a:extLst>
                          </a:hlinkClick>
                        </a:rPr>
                        <a:t>https://www.facebook.com/groups/1136322603112748</a:t>
                      </a:r>
                      <a:br>
                        <a:rPr b="0" lang="en-US" sz="1200">
                          <a:solidFill>
                            <a:schemeClr val="dk1"/>
                          </a:solidFill>
                          <a:latin typeface="Calibri"/>
                          <a:ea typeface="Calibri"/>
                          <a:cs typeface="Calibri"/>
                          <a:sym typeface="Calibri"/>
                        </a:rPr>
                      </a:br>
                      <a:r>
                        <a:rPr b="0" lang="en-US" sz="1200" u="sng">
                          <a:solidFill>
                            <a:schemeClr val="dk1"/>
                          </a:solidFill>
                          <a:latin typeface="Calibri"/>
                          <a:ea typeface="Calibri"/>
                          <a:cs typeface="Calibri"/>
                          <a:sym typeface="Calibri"/>
                          <a:hlinkClick r:id="rId9">
                            <a:extLst>
                              <a:ext uri="{A12FA001-AC4F-418D-AE19-62706E023703}">
                                <ahyp:hlinkClr val="tx"/>
                              </a:ext>
                            </a:extLst>
                          </a:hlinkClick>
                        </a:rPr>
                        <a:t>https://news.ztu.edu.ua</a:t>
                      </a:r>
                      <a:endParaRPr b="0" sz="1200">
                        <a:solidFill>
                          <a:schemeClr val="dk1"/>
                        </a:solidFill>
                        <a:latin typeface="Calibri"/>
                        <a:ea typeface="Calibri"/>
                        <a:cs typeface="Calibri"/>
                        <a:sym typeface="Calibri"/>
                      </a:endParaRPr>
                    </a:p>
                  </a:txBody>
                  <a:tcPr marT="0" marB="0" marR="68575" marL="68575">
                    <a:solidFill>
                      <a:srgbClr val="FFCCCC"/>
                    </a:solidFill>
                  </a:tcPr>
                </a:tc>
              </a:tr>
              <a:tr h="370850">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Management of the project at</a:t>
                      </a:r>
                      <a:r>
                        <a:rPr lang="en-US" sz="1200">
                          <a:solidFill>
                            <a:schemeClr val="dk1"/>
                          </a:solidFill>
                          <a:latin typeface="Calibri"/>
                          <a:ea typeface="Calibri"/>
                          <a:cs typeface="Calibri"/>
                          <a:sym typeface="Calibri"/>
                        </a:rPr>
                        <a:t> P6</a:t>
                      </a:r>
                      <a:endParaRPr sz="1200"/>
                    </a:p>
                  </a:txBody>
                  <a:tcPr marT="45725" marB="45725" marR="91450" marL="91450">
                    <a:solidFill>
                      <a:srgbClr val="FFCCCC"/>
                    </a:solidFill>
                  </a:tcPr>
                </a:tc>
                <a:tc>
                  <a:txBody>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15.11.2020 - </a:t>
                      </a:r>
                      <a:r>
                        <a:rPr b="0" lang="en-US" sz="1200">
                          <a:solidFill>
                            <a:schemeClr val="dk1"/>
                          </a:solidFill>
                          <a:latin typeface="Calibri"/>
                          <a:ea typeface="Calibri"/>
                          <a:cs typeface="Calibri"/>
                          <a:sym typeface="Calibri"/>
                        </a:rPr>
                        <a:t>during the DigEco </a:t>
                      </a:r>
                      <a:endParaRPr sz="1200"/>
                    </a:p>
                  </a:txBody>
                  <a:tcPr marT="45725" marB="45725" marR="91450" marL="91450">
                    <a:solidFill>
                      <a:srgbClr val="FFCCCC"/>
                    </a:solidFill>
                  </a:tcPr>
                </a:tc>
                <a:tc>
                  <a:txBody>
                    <a:bodyPr/>
                    <a:lstStyle/>
                    <a:p>
                      <a:pPr indent="0" lvl="0" marL="0" marR="0" rtl="0" algn="l">
                        <a:spcBef>
                          <a:spcPts val="0"/>
                        </a:spcBef>
                        <a:spcAft>
                          <a:spcPts val="0"/>
                        </a:spcAft>
                        <a:buNone/>
                      </a:pPr>
                      <a:r>
                        <a:rPr lang="en-US" sz="1200" u="sng">
                          <a:solidFill>
                            <a:schemeClr val="hlink"/>
                          </a:solidFill>
                          <a:hlinkClick r:id="rId10"/>
                        </a:rPr>
                        <a:t>https://drive.google.com/drive/u/1/folders/16wAbIVhHgqUFm5d5Tai60I7gKyyfd2qQ</a:t>
                      </a:r>
                      <a:endParaRPr sz="1200"/>
                    </a:p>
                    <a:p>
                      <a:pPr indent="0" lvl="0" marL="0" marR="0" rtl="0" algn="l">
                        <a:spcBef>
                          <a:spcPts val="0"/>
                        </a:spcBef>
                        <a:spcAft>
                          <a:spcPts val="0"/>
                        </a:spcAft>
                        <a:buNone/>
                      </a:pPr>
                      <a:r>
                        <a:t/>
                      </a:r>
                      <a:endParaRPr sz="1200"/>
                    </a:p>
                  </a:txBody>
                  <a:tcPr marT="45725" marB="45725" marR="91450" marL="91450">
                    <a:solidFill>
                      <a:srgbClr val="FFCCCC"/>
                    </a:solidFill>
                  </a:tcPr>
                </a:tc>
              </a:tr>
            </a:tbl>
          </a:graphicData>
        </a:graphic>
      </p:graphicFrame>
    </p:spTree>
  </p:cSld>
  <p:clrMapOvr>
    <a:masterClrMapping/>
  </p:clrMapOvr>
  <p:transition>
    <p:wipe dir="u"/>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pSp>
        <p:nvGrpSpPr>
          <p:cNvPr id="191" name="Google Shape;191;p8"/>
          <p:cNvGrpSpPr/>
          <p:nvPr/>
        </p:nvGrpSpPr>
        <p:grpSpPr>
          <a:xfrm>
            <a:off x="0" y="293688"/>
            <a:ext cx="9144000" cy="687387"/>
            <a:chOff x="0" y="109"/>
            <a:chExt cx="5760" cy="433"/>
          </a:xfrm>
        </p:grpSpPr>
        <p:sp>
          <p:nvSpPr>
            <p:cNvPr id="192" name="Google Shape;192;p8"/>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 name="Google Shape;193;p8"/>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 WP5</a:t>
              </a:r>
              <a:endParaRPr b="1" sz="2400">
                <a:solidFill>
                  <a:schemeClr val="lt1"/>
                </a:solidFill>
                <a:latin typeface="Calibri"/>
                <a:ea typeface="Calibri"/>
                <a:cs typeface="Calibri"/>
                <a:sym typeface="Calibri"/>
              </a:endParaRPr>
            </a:p>
          </p:txBody>
        </p:sp>
        <p:sp>
          <p:nvSpPr>
            <p:cNvPr id="194" name="Google Shape;194;p8"/>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195" name="Google Shape;195;p8"/>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196" name="Google Shape;196;p8"/>
          <p:cNvGrpSpPr/>
          <p:nvPr/>
        </p:nvGrpSpPr>
        <p:grpSpPr>
          <a:xfrm>
            <a:off x="252413" y="5972175"/>
            <a:ext cx="8640762" cy="552450"/>
            <a:chOff x="159" y="3762"/>
            <a:chExt cx="5443" cy="348"/>
          </a:xfrm>
        </p:grpSpPr>
        <p:sp>
          <p:nvSpPr>
            <p:cNvPr id="197" name="Google Shape;197;p8"/>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198" name="Google Shape;198;p8"/>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199" name="Google Shape;199;p8"/>
          <p:cNvSpPr txBox="1"/>
          <p:nvPr/>
        </p:nvSpPr>
        <p:spPr>
          <a:xfrm>
            <a:off x="2915816" y="1052736"/>
            <a:ext cx="2160240" cy="369332"/>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1 DigEco Year</a:t>
            </a:r>
            <a:endParaRPr sz="1800">
              <a:solidFill>
                <a:schemeClr val="dk1"/>
              </a:solidFill>
              <a:latin typeface="Arial"/>
              <a:ea typeface="Arial"/>
              <a:cs typeface="Arial"/>
              <a:sym typeface="Arial"/>
            </a:endParaRPr>
          </a:p>
        </p:txBody>
      </p:sp>
      <p:graphicFrame>
        <p:nvGraphicFramePr>
          <p:cNvPr id="200" name="Google Shape;200;p8"/>
          <p:cNvGraphicFramePr/>
          <p:nvPr/>
        </p:nvGraphicFramePr>
        <p:xfrm>
          <a:off x="539552" y="1700808"/>
          <a:ext cx="3000000" cy="3000000"/>
        </p:xfrm>
        <a:graphic>
          <a:graphicData uri="http://schemas.openxmlformats.org/drawingml/2006/table">
            <a:tbl>
              <a:tblPr bandRow="1" firstRow="1">
                <a:noFill/>
                <a:tableStyleId>{C4EDAD92-9D6C-48D2-8A90-25422C8E1D64}</a:tableStyleId>
              </a:tblPr>
              <a:tblGrid>
                <a:gridCol w="2784300"/>
                <a:gridCol w="2784300"/>
                <a:gridCol w="2784300"/>
              </a:tblGrid>
              <a:tr h="370850">
                <a:tc>
                  <a:txBody>
                    <a:bodyPr/>
                    <a:lstStyle/>
                    <a:p>
                      <a:pPr indent="0" lvl="0" marL="0" marR="0" rtl="0" algn="l">
                        <a:spcBef>
                          <a:spcPts val="0"/>
                        </a:spcBef>
                        <a:spcAft>
                          <a:spcPts val="0"/>
                        </a:spcAft>
                        <a:buNone/>
                      </a:pPr>
                      <a:r>
                        <a:rPr b="0" lang="en-US" sz="800">
                          <a:solidFill>
                            <a:schemeClr val="dk1"/>
                          </a:solidFill>
                          <a:latin typeface="Calibri"/>
                          <a:ea typeface="Calibri"/>
                          <a:cs typeface="Calibri"/>
                          <a:sym typeface="Calibri"/>
                        </a:rPr>
                        <a:t>International Project meetings</a:t>
                      </a:r>
                      <a:endParaRPr b="0" sz="8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800">
                          <a:solidFill>
                            <a:schemeClr val="dk1"/>
                          </a:solidFill>
                          <a:latin typeface="Calibri"/>
                          <a:ea typeface="Calibri"/>
                          <a:cs typeface="Calibri"/>
                          <a:sym typeface="Calibri"/>
                        </a:rPr>
                        <a:t>15.12.2020-14.01.2021 (at kick off )</a:t>
                      </a:r>
                      <a:endParaRPr b="0" sz="8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b="0" lang="en-US" sz="800">
                          <a:solidFill>
                            <a:schemeClr val="dk1"/>
                          </a:solidFill>
                          <a:latin typeface="Calibri"/>
                          <a:ea typeface="Calibri"/>
                          <a:cs typeface="Calibri"/>
                          <a:sym typeface="Calibri"/>
                        </a:rPr>
                        <a:t>Partnership agreements, Procurement plan, Memorandum/Partnership Agreements, Strategy - P1 and other Ps: Dissemination strategy, Quality Plan</a:t>
                      </a:r>
                      <a:endParaRPr b="0" sz="800">
                        <a:solidFill>
                          <a:schemeClr val="dk1"/>
                        </a:solidFill>
                        <a:latin typeface="Calibri"/>
                        <a:ea typeface="Calibri"/>
                        <a:cs typeface="Calibri"/>
                        <a:sym typeface="Calibri"/>
                      </a:endParaRPr>
                    </a:p>
                    <a:p>
                      <a:pPr indent="0" lvl="0" marL="0" marR="0" rtl="0" algn="l">
                        <a:spcBef>
                          <a:spcPts val="0"/>
                        </a:spcBef>
                        <a:spcAft>
                          <a:spcPts val="0"/>
                        </a:spcAft>
                        <a:buNone/>
                      </a:pPr>
                      <a:r>
                        <a:rPr b="0" lang="en-US" sz="800" u="sng">
                          <a:solidFill>
                            <a:schemeClr val="dk1"/>
                          </a:solidFill>
                          <a:hlinkClick r:id="rId5">
                            <a:extLst>
                              <a:ext uri="{A12FA001-AC4F-418D-AE19-62706E023703}">
                                <ahyp:hlinkClr val="tx"/>
                              </a:ext>
                            </a:extLst>
                          </a:hlinkClick>
                        </a:rPr>
                        <a:t>https://dig2eco.ztu.edu.ua/2020/12/%d0%bf%d0%b5%d1%80%d1%88%d0%b0-%d0%ba%d0%be%d0%be%d1%80%d0%b4%d0%b8%d0%bd%d0%b0%d1%86%d1%96%d0%b9%d0%bd%d0%b0-%d0%b7%d1%83%d1%81%d1%82%d1%80%d1%96%d1%87-%d0%bf%d0%b0%d1%80%d1%82%d0%bd%d0%b5%d1%80/</a:t>
                      </a:r>
                      <a:endParaRPr b="0" sz="800">
                        <a:solidFill>
                          <a:schemeClr val="dk1"/>
                        </a:solidFill>
                      </a:endParaRPr>
                    </a:p>
                    <a:p>
                      <a:pPr indent="0" lvl="0" marL="0" marR="0" rtl="0" algn="l">
                        <a:spcBef>
                          <a:spcPts val="0"/>
                        </a:spcBef>
                        <a:spcAft>
                          <a:spcPts val="0"/>
                        </a:spcAft>
                        <a:buNone/>
                      </a:pPr>
                      <a:r>
                        <a:t/>
                      </a:r>
                      <a:endParaRPr b="0" sz="800">
                        <a:solidFill>
                          <a:schemeClr val="dk1"/>
                        </a:solidFill>
                      </a:endParaRPr>
                    </a:p>
                  </a:txBody>
                  <a:tcPr marT="45725" marB="45725" marR="91450" marL="91450">
                    <a:solidFill>
                      <a:srgbClr val="FFCCCC"/>
                    </a:solidFill>
                  </a:tcPr>
                </a:tc>
              </a:tr>
              <a:tr h="370850">
                <a:tc>
                  <a:txBody>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Regional Project meetings</a:t>
                      </a:r>
                      <a:endParaRPr sz="8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15.04.2021-14.05.2021</a:t>
                      </a:r>
                      <a:endParaRPr sz="800"/>
                    </a:p>
                  </a:txBody>
                  <a:tcPr marT="45725" marB="45725" marR="91450" marL="91450">
                    <a:solidFill>
                      <a:srgbClr val="FFCCCC"/>
                    </a:solidFill>
                  </a:tcPr>
                </a:tc>
                <a:tc>
                  <a:txBody>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6M1Y at P7</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lang="en-US" sz="800">
                          <a:solidFill>
                            <a:schemeClr val="dk1"/>
                          </a:solidFill>
                          <a:latin typeface="Calibri"/>
                          <a:ea typeface="Calibri"/>
                          <a:cs typeface="Calibri"/>
                          <a:sym typeface="Calibri"/>
                        </a:rPr>
                        <a:t>Apr at Kamianets-Podіlskyi,</a:t>
                      </a:r>
                      <a:r>
                        <a:rPr lang="en-US" sz="800">
                          <a:solidFill>
                            <a:schemeClr val="dk1"/>
                          </a:solidFill>
                          <a:latin typeface="Calibri"/>
                          <a:ea typeface="Calibri"/>
                          <a:cs typeface="Calibri"/>
                          <a:sym typeface="Calibri"/>
                        </a:rPr>
                        <a:t> Mariupol, Zhytomyr , Melitopol, zoom</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lang="en-US" sz="800" u="sng">
                          <a:solidFill>
                            <a:schemeClr val="hlink"/>
                          </a:solidFill>
                          <a:hlinkClick r:id="rId6"/>
                        </a:rPr>
                        <a:t>https://dig2eco.ztu.edu.ua/2021/09/%d0%bc%d1%96%d0%b6%d0%bd%d0%b0%d1%80%d0%be%d0%b4%d0%bd%d0%b0-%d0%bd%d0%b0%d1%83%d0%ba%d0%be%d0%b2%d0%be-%d0%bf%d1%80%d0%b0%d0%ba%d1%82%d0%b8%d1%87%d0%bd%d0%b0-%d0%ba%d0%be%d0%bd%d1%84%d0%b5%d1%80/</a:t>
                      </a:r>
                      <a:endParaRPr sz="800"/>
                    </a:p>
                    <a:p>
                      <a:pPr indent="0" lvl="0" marL="0" marR="0" rtl="0" algn="l">
                        <a:spcBef>
                          <a:spcPts val="0"/>
                        </a:spcBef>
                        <a:spcAft>
                          <a:spcPts val="0"/>
                        </a:spcAft>
                        <a:buNone/>
                      </a:pPr>
                      <a:r>
                        <a:rPr lang="en-US" sz="800" u="sng">
                          <a:solidFill>
                            <a:schemeClr val="hlink"/>
                          </a:solidFill>
                          <a:hlinkClick r:id="rId7"/>
                        </a:rPr>
                        <a:t>https://dig2eco.ztu.edu.ua/2021/05/%d0%bc%d1%96%d0%b6%d0%bd%d0%b0%d1%80%d0%be%d0%b4%d0%bd%d0%b0-%d0%ba%d0%be%d0%bd%d1%84%d0%b5%d1%80%d0%b5%d0%bd%d1%86%d1%96%d1%8f-digeco-digitalization-of-the-economy-as-a-factor-sustainable-developme/</a:t>
                      </a:r>
                      <a:endParaRPr sz="800"/>
                    </a:p>
                    <a:p>
                      <a:pPr indent="0" lvl="0" marL="0" marR="0" rtl="0" algn="l">
                        <a:spcBef>
                          <a:spcPts val="0"/>
                        </a:spcBef>
                        <a:spcAft>
                          <a:spcPts val="0"/>
                        </a:spcAft>
                        <a:buNone/>
                      </a:pPr>
                      <a:r>
                        <a:rPr lang="en-US" sz="800" u="sng">
                          <a:solidFill>
                            <a:schemeClr val="hlink"/>
                          </a:solidFill>
                          <a:hlinkClick r:id="rId8"/>
                        </a:rPr>
                        <a:t>https://dig2eco.ztu.edu.ua/2021/05/%d0%ben-line-%d0%ba%d0%be%d0%bd%d1%84%d0%b5%d1%80%d0%b5%d0%bd%d1%86%d1%96%d1%8f/</a:t>
                      </a:r>
                      <a:endParaRPr sz="800"/>
                    </a:p>
                    <a:p>
                      <a:pPr indent="0" lvl="0" marL="0" marR="0" rtl="0" algn="l">
                        <a:spcBef>
                          <a:spcPts val="0"/>
                        </a:spcBef>
                        <a:spcAft>
                          <a:spcPts val="0"/>
                        </a:spcAft>
                        <a:buNone/>
                      </a:pPr>
                      <a:r>
                        <a:t/>
                      </a:r>
                      <a:endParaRPr sz="800"/>
                    </a:p>
                  </a:txBody>
                  <a:tcPr marT="45725" marB="45725" marR="91450" marL="91450">
                    <a:solidFill>
                      <a:srgbClr val="FFCCCC"/>
                    </a:solidFill>
                  </a:tcPr>
                </a:tc>
              </a:tr>
              <a:tr h="370850">
                <a:tc>
                  <a:txBody>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Virtual international/regional  project meetings</a:t>
                      </a:r>
                      <a:endParaRPr sz="800">
                        <a:solidFill>
                          <a:schemeClr val="dk1"/>
                        </a:solidFill>
                      </a:endParaRPr>
                    </a:p>
                  </a:txBody>
                  <a:tcPr marT="45725" marB="45725" marR="91450" marL="91450">
                    <a:solidFill>
                      <a:srgbClr val="FFCCCC"/>
                    </a:solidFill>
                  </a:tcPr>
                </a:tc>
                <a:tc>
                  <a:txBody>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Every second month </a:t>
                      </a:r>
                      <a:endParaRPr sz="800"/>
                    </a:p>
                  </a:txBody>
                  <a:tcPr marT="45725" marB="45725" marR="91450" marL="91450">
                    <a:solidFill>
                      <a:srgbClr val="FFCCCC"/>
                    </a:solidFill>
                  </a:tcPr>
                </a:tc>
                <a:tc>
                  <a:txBody>
                    <a:bodyPr/>
                    <a:lstStyle/>
                    <a:p>
                      <a:pPr indent="0" lvl="0" marL="0" marR="0" rtl="0" algn="l">
                        <a:spcBef>
                          <a:spcPts val="0"/>
                        </a:spcBef>
                        <a:spcAft>
                          <a:spcPts val="0"/>
                        </a:spcAft>
                        <a:buNone/>
                      </a:pPr>
                      <a:r>
                        <a:rPr lang="en-US" sz="800"/>
                        <a:t>Platform</a:t>
                      </a:r>
                      <a:r>
                        <a:rPr lang="en-US" sz="800"/>
                        <a:t> Zoom</a:t>
                      </a:r>
                      <a:endParaRPr sz="800"/>
                    </a:p>
                  </a:txBody>
                  <a:tcPr marT="45725" marB="45725" marR="91450" marL="91450">
                    <a:solidFill>
                      <a:srgbClr val="FFCCCC"/>
                    </a:solidFill>
                  </a:tcPr>
                </a:tc>
              </a:tr>
            </a:tbl>
          </a:graphicData>
        </a:graphic>
      </p:graphicFrame>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pSp>
        <p:nvGrpSpPr>
          <p:cNvPr id="205" name="Google Shape;205;p9"/>
          <p:cNvGrpSpPr/>
          <p:nvPr/>
        </p:nvGrpSpPr>
        <p:grpSpPr>
          <a:xfrm>
            <a:off x="0" y="293688"/>
            <a:ext cx="9144000" cy="687387"/>
            <a:chOff x="0" y="109"/>
            <a:chExt cx="5760" cy="433"/>
          </a:xfrm>
        </p:grpSpPr>
        <p:sp>
          <p:nvSpPr>
            <p:cNvPr id="206" name="Google Shape;206;p9"/>
            <p:cNvSpPr/>
            <p:nvPr/>
          </p:nvSpPr>
          <p:spPr>
            <a:xfrm>
              <a:off x="0" y="109"/>
              <a:ext cx="4468" cy="4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 name="Google Shape;207;p9"/>
            <p:cNvSpPr txBox="1"/>
            <p:nvPr/>
          </p:nvSpPr>
          <p:spPr>
            <a:xfrm>
              <a:off x="2789" y="169"/>
              <a:ext cx="1587" cy="2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WORK PLAN</a:t>
              </a:r>
              <a:endParaRPr b="1" sz="2400">
                <a:solidFill>
                  <a:schemeClr val="lt1"/>
                </a:solidFill>
                <a:latin typeface="Calibri"/>
                <a:ea typeface="Calibri"/>
                <a:cs typeface="Calibri"/>
                <a:sym typeface="Calibri"/>
              </a:endParaRPr>
            </a:p>
          </p:txBody>
        </p:sp>
        <p:sp>
          <p:nvSpPr>
            <p:cNvPr id="208" name="Google Shape;208;p9"/>
            <p:cNvSpPr/>
            <p:nvPr/>
          </p:nvSpPr>
          <p:spPr>
            <a:xfrm>
              <a:off x="4468" y="109"/>
              <a:ext cx="1292" cy="4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D:\мои документы\DIGECO\Kick off\Logo DigEco  official.png" id="209" name="Google Shape;209;p9"/>
            <p:cNvPicPr preferRelativeResize="0"/>
            <p:nvPr/>
          </p:nvPicPr>
          <p:blipFill rotWithShape="1">
            <a:blip r:embed="rId3">
              <a:alphaModFix/>
            </a:blip>
            <a:srcRect b="6060" l="14180" r="5048" t="21213"/>
            <a:stretch/>
          </p:blipFill>
          <p:spPr>
            <a:xfrm>
              <a:off x="4588" y="134"/>
              <a:ext cx="1088" cy="408"/>
            </a:xfrm>
            <a:prstGeom prst="rect">
              <a:avLst/>
            </a:prstGeom>
            <a:noFill/>
            <a:ln>
              <a:noFill/>
            </a:ln>
          </p:spPr>
        </p:pic>
      </p:grpSp>
      <p:grpSp>
        <p:nvGrpSpPr>
          <p:cNvPr id="210" name="Google Shape;210;p9"/>
          <p:cNvGrpSpPr/>
          <p:nvPr/>
        </p:nvGrpSpPr>
        <p:grpSpPr>
          <a:xfrm>
            <a:off x="252413" y="5972175"/>
            <a:ext cx="8640762" cy="552450"/>
            <a:chOff x="159" y="3762"/>
            <a:chExt cx="5443" cy="348"/>
          </a:xfrm>
        </p:grpSpPr>
        <p:sp>
          <p:nvSpPr>
            <p:cNvPr id="211" name="Google Shape;211;p9"/>
            <p:cNvSpPr/>
            <p:nvPr/>
          </p:nvSpPr>
          <p:spPr>
            <a:xfrm>
              <a:off x="159" y="3833"/>
              <a:ext cx="4445" cy="2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000"/>
                <a:buFont typeface="Arial"/>
                <a:buNone/>
              </a:pPr>
              <a:r>
                <a:rPr lang="en-US" sz="1000">
                  <a:solidFill>
                    <a:srgbClr val="0A4263"/>
                  </a:solidFill>
                  <a:latin typeface="Calibri"/>
                  <a:ea typeface="Calibri"/>
                  <a:cs typeface="Calibri"/>
                  <a:sym typeface="Calibri"/>
                </a:rPr>
                <a:t>This project has been funded with support from the European Commission. This presentation reflects the views only of the author, and the Commission cannot be held responsible for any use which may be made of the information contained there in.</a:t>
              </a:r>
              <a:endParaRPr sz="1000">
                <a:solidFill>
                  <a:srgbClr val="0A4263"/>
                </a:solidFill>
                <a:latin typeface="Calibri"/>
                <a:ea typeface="Calibri"/>
                <a:cs typeface="Calibri"/>
                <a:sym typeface="Calibri"/>
              </a:endParaRPr>
            </a:p>
          </p:txBody>
        </p:sp>
        <p:pic>
          <p:nvPicPr>
            <p:cNvPr descr="D:\мои документы\DIGECO\сайт\прапор\Еразмус.png" id="212" name="Google Shape;212;p9"/>
            <p:cNvPicPr preferRelativeResize="0"/>
            <p:nvPr/>
          </p:nvPicPr>
          <p:blipFill rotWithShape="1">
            <a:blip r:embed="rId4">
              <a:alphaModFix/>
            </a:blip>
            <a:srcRect b="0" l="0" r="23349" t="-15231"/>
            <a:stretch/>
          </p:blipFill>
          <p:spPr>
            <a:xfrm>
              <a:off x="4604" y="3762"/>
              <a:ext cx="998" cy="348"/>
            </a:xfrm>
            <a:prstGeom prst="rect">
              <a:avLst/>
            </a:prstGeom>
            <a:noFill/>
            <a:ln>
              <a:noFill/>
            </a:ln>
          </p:spPr>
        </p:pic>
      </p:grpSp>
      <p:sp>
        <p:nvSpPr>
          <p:cNvPr id="213" name="Google Shape;213;p9"/>
          <p:cNvSpPr/>
          <p:nvPr/>
        </p:nvSpPr>
        <p:spPr>
          <a:xfrm rot="5400000">
            <a:off x="618331" y="1623220"/>
            <a:ext cx="1584325" cy="1008062"/>
          </a:xfrm>
          <a:prstGeom prst="chevron">
            <a:avLst>
              <a:gd fmla="val 39291" name="adj"/>
            </a:avLst>
          </a:prstGeom>
          <a:solidFill>
            <a:srgbClr val="FF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 name="Google Shape;214;p9"/>
          <p:cNvSpPr txBox="1"/>
          <p:nvPr/>
        </p:nvSpPr>
        <p:spPr>
          <a:xfrm>
            <a:off x="1266825" y="1838325"/>
            <a:ext cx="306388"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I</a:t>
            </a:r>
            <a:endParaRPr b="1" sz="3600">
              <a:solidFill>
                <a:schemeClr val="lt1"/>
              </a:solidFill>
              <a:latin typeface="Calibri"/>
              <a:ea typeface="Calibri"/>
              <a:cs typeface="Calibri"/>
              <a:sym typeface="Calibri"/>
            </a:endParaRPr>
          </a:p>
        </p:txBody>
      </p:sp>
      <p:sp>
        <p:nvSpPr>
          <p:cNvPr id="215" name="Google Shape;215;p9"/>
          <p:cNvSpPr/>
          <p:nvPr/>
        </p:nvSpPr>
        <p:spPr>
          <a:xfrm rot="5400000">
            <a:off x="618331" y="3063082"/>
            <a:ext cx="1584325" cy="1008062"/>
          </a:xfrm>
          <a:prstGeom prst="chevron">
            <a:avLst>
              <a:gd fmla="val 39291" name="adj"/>
            </a:avLst>
          </a:prstGeom>
          <a:solidFill>
            <a:srgbClr val="FF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 name="Google Shape;216;p9"/>
          <p:cNvSpPr txBox="1"/>
          <p:nvPr/>
        </p:nvSpPr>
        <p:spPr>
          <a:xfrm>
            <a:off x="1187450" y="3278188"/>
            <a:ext cx="428625"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II</a:t>
            </a:r>
            <a:endParaRPr b="1" sz="3600">
              <a:solidFill>
                <a:schemeClr val="lt1"/>
              </a:solidFill>
              <a:latin typeface="Calibri"/>
              <a:ea typeface="Calibri"/>
              <a:cs typeface="Calibri"/>
              <a:sym typeface="Calibri"/>
            </a:endParaRPr>
          </a:p>
        </p:txBody>
      </p:sp>
      <p:sp>
        <p:nvSpPr>
          <p:cNvPr id="217" name="Google Shape;217;p9"/>
          <p:cNvSpPr/>
          <p:nvPr/>
        </p:nvSpPr>
        <p:spPr>
          <a:xfrm rot="5400000">
            <a:off x="618331" y="4502945"/>
            <a:ext cx="1584325" cy="1008062"/>
          </a:xfrm>
          <a:prstGeom prst="chevron">
            <a:avLst>
              <a:gd fmla="val 39291" name="adj"/>
            </a:avLst>
          </a:prstGeom>
          <a:solidFill>
            <a:srgbClr val="FF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 name="Google Shape;218;p9"/>
          <p:cNvSpPr txBox="1"/>
          <p:nvPr/>
        </p:nvSpPr>
        <p:spPr>
          <a:xfrm>
            <a:off x="1139825" y="4718050"/>
            <a:ext cx="550863"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III</a:t>
            </a:r>
            <a:endParaRPr b="1" sz="3600">
              <a:solidFill>
                <a:schemeClr val="lt1"/>
              </a:solidFill>
              <a:latin typeface="Calibri"/>
              <a:ea typeface="Calibri"/>
              <a:cs typeface="Calibri"/>
              <a:sym typeface="Calibri"/>
            </a:endParaRPr>
          </a:p>
        </p:txBody>
      </p:sp>
      <p:sp>
        <p:nvSpPr>
          <p:cNvPr id="219" name="Google Shape;219;p9"/>
          <p:cNvSpPr/>
          <p:nvPr/>
        </p:nvSpPr>
        <p:spPr>
          <a:xfrm>
            <a:off x="1914525" y="1357630"/>
            <a:ext cx="6337300" cy="1282700"/>
          </a:xfrm>
          <a:prstGeom prst="rect">
            <a:avLst/>
          </a:prstGeom>
          <a:noFill/>
          <a:ln cap="flat" cmpd="sng" w="25400">
            <a:solidFill>
              <a:srgbClr val="FF99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 name="Google Shape;220;p9"/>
          <p:cNvSpPr txBox="1"/>
          <p:nvPr/>
        </p:nvSpPr>
        <p:spPr>
          <a:xfrm>
            <a:off x="1979930" y="1452880"/>
            <a:ext cx="6182995" cy="11988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Activities:</a:t>
            </a:r>
            <a:r>
              <a:rPr b="1" lang="en-US" sz="1800">
                <a:solidFill>
                  <a:schemeClr val="accent1"/>
                </a:solidFill>
                <a:latin typeface="Calibri"/>
                <a:ea typeface="Calibri"/>
                <a:cs typeface="Calibri"/>
                <a:sym typeface="Calibri"/>
              </a:rPr>
              <a:t> Teaching/training, Syllabi Development, Strategy Documents Development, Quality and Overall Management</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Deadlines:</a:t>
            </a:r>
            <a:r>
              <a:rPr b="1" lang="en-US" sz="1800">
                <a:solidFill>
                  <a:schemeClr val="accent1"/>
                </a:solidFill>
                <a:latin typeface="Calibri"/>
                <a:ea typeface="Calibri"/>
                <a:cs typeface="Calibri"/>
                <a:sym typeface="Calibri"/>
              </a:rPr>
              <a:t> 15.11.2020 – 14.05.2021</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Implementation:</a:t>
            </a:r>
            <a:r>
              <a:rPr b="1" lang="en-US" sz="1800">
                <a:solidFill>
                  <a:schemeClr val="accent1"/>
                </a:solidFill>
                <a:latin typeface="Calibri"/>
                <a:ea typeface="Calibri"/>
                <a:cs typeface="Calibri"/>
                <a:sym typeface="Calibri"/>
              </a:rPr>
              <a:t> Done</a:t>
            </a:r>
            <a:endParaRPr b="1" sz="1800">
              <a:solidFill>
                <a:schemeClr val="accent1"/>
              </a:solidFill>
              <a:latin typeface="Calibri"/>
              <a:ea typeface="Calibri"/>
              <a:cs typeface="Calibri"/>
              <a:sym typeface="Calibri"/>
            </a:endParaRPr>
          </a:p>
        </p:txBody>
      </p:sp>
      <p:sp>
        <p:nvSpPr>
          <p:cNvPr id="221" name="Google Shape;221;p9"/>
          <p:cNvSpPr/>
          <p:nvPr/>
        </p:nvSpPr>
        <p:spPr>
          <a:xfrm>
            <a:off x="1914525" y="2797175"/>
            <a:ext cx="6337300" cy="1152525"/>
          </a:xfrm>
          <a:prstGeom prst="rect">
            <a:avLst/>
          </a:prstGeom>
          <a:noFill/>
          <a:ln cap="flat" cmpd="sng" w="25400">
            <a:solidFill>
              <a:srgbClr val="FF99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 name="Google Shape;222;p9"/>
          <p:cNvSpPr txBox="1"/>
          <p:nvPr/>
        </p:nvSpPr>
        <p:spPr>
          <a:xfrm>
            <a:off x="1979613" y="2771775"/>
            <a:ext cx="6127750" cy="11906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Activities:</a:t>
            </a:r>
            <a:r>
              <a:rPr b="1" lang="en-US" sz="1800">
                <a:solidFill>
                  <a:schemeClr val="accent1"/>
                </a:solidFill>
                <a:latin typeface="Calibri"/>
                <a:ea typeface="Calibri"/>
                <a:cs typeface="Calibri"/>
                <a:sym typeface="Calibri"/>
              </a:rPr>
              <a:t> Purchasing equipment / Establishment of VIDEL Labs incl. PIE </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Deadlines:</a:t>
            </a:r>
            <a:r>
              <a:rPr b="1" lang="en-US" sz="1800">
                <a:solidFill>
                  <a:schemeClr val="accent1"/>
                </a:solidFill>
                <a:latin typeface="Calibri"/>
                <a:ea typeface="Calibri"/>
                <a:cs typeface="Calibri"/>
                <a:sym typeface="Calibri"/>
              </a:rPr>
              <a:t> 15.02.2021 – 14.05.2022</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Implementation:</a:t>
            </a:r>
            <a:r>
              <a:rPr b="1" lang="en-US" sz="1800">
                <a:solidFill>
                  <a:schemeClr val="accent1"/>
                </a:solidFill>
                <a:latin typeface="Calibri"/>
                <a:ea typeface="Calibri"/>
                <a:cs typeface="Calibri"/>
                <a:sym typeface="Calibri"/>
              </a:rPr>
              <a:t> Running</a:t>
            </a:r>
            <a:endParaRPr b="1" sz="1800">
              <a:solidFill>
                <a:schemeClr val="accent1"/>
              </a:solidFill>
              <a:latin typeface="Calibri"/>
              <a:ea typeface="Calibri"/>
              <a:cs typeface="Calibri"/>
              <a:sym typeface="Calibri"/>
            </a:endParaRPr>
          </a:p>
        </p:txBody>
      </p:sp>
      <p:sp>
        <p:nvSpPr>
          <p:cNvPr id="223" name="Google Shape;223;p9"/>
          <p:cNvSpPr/>
          <p:nvPr/>
        </p:nvSpPr>
        <p:spPr>
          <a:xfrm>
            <a:off x="1914525" y="4230688"/>
            <a:ext cx="6337300" cy="1152525"/>
          </a:xfrm>
          <a:prstGeom prst="rect">
            <a:avLst/>
          </a:prstGeom>
          <a:noFill/>
          <a:ln cap="flat" cmpd="sng" w="25400">
            <a:solidFill>
              <a:srgbClr val="FF99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 name="Google Shape;224;p9"/>
          <p:cNvSpPr txBox="1"/>
          <p:nvPr/>
        </p:nvSpPr>
        <p:spPr>
          <a:xfrm>
            <a:off x="1979613" y="4205288"/>
            <a:ext cx="6127750" cy="11988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Activities:</a:t>
            </a:r>
            <a:r>
              <a:rPr b="1" lang="en-US" sz="1800">
                <a:solidFill>
                  <a:schemeClr val="accent1"/>
                </a:solidFill>
                <a:latin typeface="Calibri"/>
                <a:ea typeface="Calibri"/>
                <a:cs typeface="Calibri"/>
                <a:sym typeface="Calibri"/>
              </a:rPr>
              <a:t> Pilot Teaching of MA students using DigEco</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Educational Environment</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Deadlines:</a:t>
            </a:r>
            <a:r>
              <a:rPr b="1" lang="en-US" sz="1800">
                <a:solidFill>
                  <a:schemeClr val="accent1"/>
                </a:solidFill>
                <a:latin typeface="Calibri"/>
                <a:ea typeface="Calibri"/>
                <a:cs typeface="Calibri"/>
                <a:sym typeface="Calibri"/>
              </a:rPr>
              <a:t> 01.09.2021 – 30.06.2022</a:t>
            </a:r>
            <a:endParaRPr b="1" sz="1800">
              <a:solidFill>
                <a:schemeClr val="accent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accent1"/>
                </a:solidFill>
                <a:latin typeface="Calibri"/>
                <a:ea typeface="Calibri"/>
                <a:cs typeface="Calibri"/>
                <a:sym typeface="Calibri"/>
              </a:rPr>
              <a:t>Implementation:</a:t>
            </a:r>
            <a:r>
              <a:rPr b="1" lang="en-US" sz="1800">
                <a:solidFill>
                  <a:schemeClr val="accent1"/>
                </a:solidFill>
                <a:latin typeface="Calibri"/>
                <a:ea typeface="Calibri"/>
                <a:cs typeface="Calibri"/>
                <a:sym typeface="Calibri"/>
              </a:rPr>
              <a:t> Start</a:t>
            </a:r>
            <a:endParaRPr b="1" sz="1800">
              <a:solidFill>
                <a:schemeClr val="accent1"/>
              </a:solidFill>
              <a:latin typeface="Calibri"/>
              <a:ea typeface="Calibri"/>
              <a:cs typeface="Calibri"/>
              <a:sym typeface="Calibri"/>
            </a:endParaRPr>
          </a:p>
        </p:txBody>
      </p:sp>
    </p:spTree>
  </p:cSld>
  <p:clrMapOvr>
    <a:masterClrMapping/>
  </p:clrMapOvr>
  <p:transition>
    <p:wipe dir="u"/>
  </p:transition>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2021-09-07T22:07:00Z</dcterms:created>
  <dc:creator>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AC3216C042E64D92B2C7C3197A7D4996</vt:lpwstr>
  </property>
  <property fmtid="{D5CDD505-2E9C-101B-9397-08002B2CF9AE}" pid="3" name="KSOProductBuildVer">
    <vt:lpwstr>1033-11.2.0.10323</vt:lpwstr>
  </property>
</Properties>
</file>