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9" r:id="rId4"/>
    <p:sldId id="258" r:id="rId5"/>
    <p:sldId id="260" r:id="rId6"/>
    <p:sldId id="261" r:id="rId7"/>
    <p:sldId id="267" r:id="rId8"/>
    <p:sldId id="268" r:id="rId9"/>
    <p:sldId id="269" r:id="rId10"/>
    <p:sldId id="271" r:id="rId11"/>
    <p:sldId id="270" r:id="rId12"/>
    <p:sldId id="272" r:id="rId13"/>
    <p:sldId id="273" r:id="rId14"/>
    <p:sldId id="274" r:id="rId15"/>
    <p:sldId id="266"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rlito Bold" panose="020B0604020202020204" charset="0"/>
      <p:regular r:id="rId22"/>
    </p:embeddedFont>
    <p:embeddedFont>
      <p:font typeface="Times New Roman" panose="02020603050405020304" pitchFamily="18" charset="0"/>
      <p:regular r:id="rId23"/>
    </p:embeddedFont>
    <p:embeddedFont>
      <p:font typeface="Times New Roman Bold" panose="020B0604020202020204" charset="0"/>
      <p:regular r:id="rId24"/>
      <p:bold r:id="rId25"/>
    </p:embeddedFont>
    <p:embeddedFont>
      <p:font typeface="Times New Roman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94622" autoAdjust="0"/>
  </p:normalViewPr>
  <p:slideViewPr>
    <p:cSldViewPr>
      <p:cViewPr varScale="1">
        <p:scale>
          <a:sx n="55" d="100"/>
          <a:sy n="55"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B8A74-85A9-46D8-B080-DE95CD237493}" type="datetimeFigureOut">
              <a:rPr lang="uk-UA" smtClean="0"/>
              <a:t>29.12.2023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BE7F7-E2DA-4DAE-80C6-2548FB947267}" type="slidenum">
              <a:rPr lang="uk-UA" smtClean="0"/>
              <a:t>‹#›</a:t>
            </a:fld>
            <a:endParaRPr lang="uk-UA"/>
          </a:p>
        </p:txBody>
      </p:sp>
    </p:spTree>
    <p:extLst>
      <p:ext uri="{BB962C8B-B14F-4D97-AF65-F5344CB8AC3E}">
        <p14:creationId xmlns:p14="http://schemas.microsoft.com/office/powerpoint/2010/main" val="143944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9601200"/>
            <a:ext cx="18288000" cy="685800"/>
            <a:chOff x="0" y="0"/>
            <a:chExt cx="24384000" cy="914400"/>
          </a:xfrm>
        </p:grpSpPr>
        <p:sp>
          <p:nvSpPr>
            <p:cNvPr id="3" name="Freeform 3"/>
            <p:cNvSpPr/>
            <p:nvPr/>
          </p:nvSpPr>
          <p:spPr>
            <a:xfrm>
              <a:off x="0" y="0"/>
              <a:ext cx="24384000" cy="914400"/>
            </a:xfrm>
            <a:custGeom>
              <a:avLst/>
              <a:gdLst/>
              <a:ahLst/>
              <a:cxnLst/>
              <a:rect l="l" t="t" r="r" b="b"/>
              <a:pathLst>
                <a:path w="24384000" h="914400">
                  <a:moveTo>
                    <a:pt x="0" y="0"/>
                  </a:moveTo>
                  <a:lnTo>
                    <a:pt x="24384000" y="0"/>
                  </a:lnTo>
                  <a:lnTo>
                    <a:pt x="24384000" y="914400"/>
                  </a:lnTo>
                  <a:lnTo>
                    <a:pt x="0" y="914400"/>
                  </a:lnTo>
                  <a:close/>
                </a:path>
              </a:pathLst>
            </a:custGeom>
            <a:solidFill>
              <a:srgbClr val="BD582C"/>
            </a:solidFill>
          </p:spPr>
          <p:txBody>
            <a:bodyPr/>
            <a:lstStyle/>
            <a:p>
              <a:endParaRPr lang="uk-UA"/>
            </a:p>
          </p:txBody>
        </p:sp>
      </p:grpSp>
      <p:grpSp>
        <p:nvGrpSpPr>
          <p:cNvPr id="7" name="Group 7"/>
          <p:cNvGrpSpPr/>
          <p:nvPr/>
        </p:nvGrpSpPr>
        <p:grpSpPr>
          <a:xfrm>
            <a:off x="4762" y="9601200"/>
            <a:ext cx="18283238" cy="685800"/>
            <a:chOff x="0" y="0"/>
            <a:chExt cx="24377650" cy="914400"/>
          </a:xfrm>
          <a:solidFill>
            <a:schemeClr val="accent4">
              <a:lumMod val="40000"/>
              <a:lumOff val="60000"/>
            </a:schemeClr>
          </a:solidFill>
        </p:grpSpPr>
        <p:sp>
          <p:nvSpPr>
            <p:cNvPr id="8" name="Freeform 8"/>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9" name="Group 9"/>
          <p:cNvGrpSpPr/>
          <p:nvPr/>
        </p:nvGrpSpPr>
        <p:grpSpPr>
          <a:xfrm>
            <a:off x="0" y="9563100"/>
            <a:ext cx="18283238" cy="96012"/>
            <a:chOff x="0" y="0"/>
            <a:chExt cx="24377650" cy="128016"/>
          </a:xfrm>
          <a:solidFill>
            <a:schemeClr val="accent4">
              <a:lumMod val="20000"/>
              <a:lumOff val="80000"/>
            </a:schemeClr>
          </a:solidFill>
        </p:grpSpPr>
        <p:sp>
          <p:nvSpPr>
            <p:cNvPr id="10" name="Freeform 10"/>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sp>
        <p:nvSpPr>
          <p:cNvPr id="11" name="AutoShape 11"/>
          <p:cNvSpPr/>
          <p:nvPr/>
        </p:nvSpPr>
        <p:spPr>
          <a:xfrm rot="2209">
            <a:off x="1806723" y="6515100"/>
            <a:ext cx="14822808" cy="0"/>
          </a:xfrm>
          <a:prstGeom prst="line">
            <a:avLst/>
          </a:prstGeom>
          <a:ln w="9525" cap="rnd">
            <a:solidFill>
              <a:srgbClr val="000000"/>
            </a:solidFill>
            <a:prstDash val="solid"/>
            <a:headEnd type="none" w="sm" len="sm"/>
            <a:tailEnd type="none" w="sm" len="sm"/>
          </a:ln>
        </p:spPr>
        <p:txBody>
          <a:bodyPr/>
          <a:lstStyle/>
          <a:p>
            <a:endParaRPr lang="uk-UA"/>
          </a:p>
        </p:txBody>
      </p:sp>
      <p:grpSp>
        <p:nvGrpSpPr>
          <p:cNvPr id="12" name="Group 12"/>
          <p:cNvGrpSpPr/>
          <p:nvPr/>
        </p:nvGrpSpPr>
        <p:grpSpPr>
          <a:xfrm>
            <a:off x="0" y="0"/>
            <a:ext cx="18288000" cy="1697832"/>
            <a:chOff x="0" y="0"/>
            <a:chExt cx="24384000" cy="2263776"/>
          </a:xfrm>
          <a:solidFill>
            <a:schemeClr val="accent4">
              <a:lumMod val="40000"/>
              <a:lumOff val="60000"/>
            </a:schemeClr>
          </a:solidFill>
        </p:grpSpPr>
        <p:sp>
          <p:nvSpPr>
            <p:cNvPr id="13" name="Freeform 13"/>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4" name="Freeform 14"/>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15" name="Freeform 15"/>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16" name="Freeform 16"/>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17" name="TextBox 17"/>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
        <p:nvSpPr>
          <p:cNvPr id="18" name="TextBox 18"/>
          <p:cNvSpPr txBox="1"/>
          <p:nvPr/>
        </p:nvSpPr>
        <p:spPr>
          <a:xfrm>
            <a:off x="1336833" y="1902213"/>
            <a:ext cx="16262033" cy="7463582"/>
          </a:xfrm>
          <a:prstGeom prst="rect">
            <a:avLst/>
          </a:prstGeom>
        </p:spPr>
        <p:txBody>
          <a:bodyPr lIns="0" tIns="0" rIns="0" bIns="0" rtlCol="0" anchor="t">
            <a:spAutoFit/>
          </a:bodyPr>
          <a:lstStyle/>
          <a:p>
            <a:pPr algn="ctr">
              <a:lnSpc>
                <a:spcPts val="2754"/>
              </a:lnSpc>
            </a:pPr>
            <a:r>
              <a:rPr lang="en-US" sz="2700" spc="-75" dirty="0">
                <a:solidFill>
                  <a:srgbClr val="000000"/>
                </a:solidFill>
                <a:latin typeface="Times New Roman Bold"/>
              </a:rPr>
              <a:t>КАФЕДРА ФІНАНСІВ ТА ЦИФРОВОЇ ЕКОНОМІКИ</a:t>
            </a:r>
          </a:p>
          <a:p>
            <a:pPr algn="ctr">
              <a:lnSpc>
                <a:spcPts val="3060"/>
              </a:lnSpc>
            </a:pPr>
            <a:endParaRPr lang="en-US" sz="2700" spc="-75" dirty="0">
              <a:solidFill>
                <a:srgbClr val="000000"/>
              </a:solidFill>
              <a:latin typeface="Times New Roman Bold"/>
            </a:endParaRPr>
          </a:p>
          <a:p>
            <a:pPr algn="ctr">
              <a:lnSpc>
                <a:spcPts val="2754"/>
              </a:lnSpc>
            </a:pPr>
            <a:r>
              <a:rPr lang="uk-UA" sz="2700" spc="-15" dirty="0">
                <a:solidFill>
                  <a:srgbClr val="7030A0"/>
                </a:solidFill>
                <a:latin typeface="Times New Roman Bold"/>
              </a:rPr>
              <a:t>ГРИБУШИН Богдан Максимович</a:t>
            </a:r>
          </a:p>
          <a:p>
            <a:pPr algn="ctr">
              <a:lnSpc>
                <a:spcPts val="2754"/>
              </a:lnSpc>
            </a:pPr>
            <a:r>
              <a:rPr lang="en-US" sz="2700" spc="-75" dirty="0">
                <a:solidFill>
                  <a:srgbClr val="000000"/>
                </a:solidFill>
                <a:latin typeface="Times New Roman"/>
              </a:rPr>
              <a:t>(</a:t>
            </a:r>
            <a:r>
              <a:rPr lang="en-US" sz="2700" spc="-75" dirty="0" err="1">
                <a:solidFill>
                  <a:srgbClr val="000000"/>
                </a:solidFill>
                <a:latin typeface="Times New Roman"/>
              </a:rPr>
              <a:t>студент</a:t>
            </a:r>
            <a:r>
              <a:rPr lang="en-US" sz="2700" spc="-75" dirty="0">
                <a:solidFill>
                  <a:srgbClr val="000000"/>
                </a:solidFill>
                <a:latin typeface="Times New Roman"/>
              </a:rPr>
              <a:t> </a:t>
            </a:r>
            <a:r>
              <a:rPr lang="en-US" sz="2700" spc="-75" dirty="0" err="1">
                <a:solidFill>
                  <a:srgbClr val="000000"/>
                </a:solidFill>
                <a:latin typeface="Times New Roman"/>
              </a:rPr>
              <a:t>групи</a:t>
            </a:r>
            <a:r>
              <a:rPr lang="en-US" sz="2700" spc="-75" dirty="0">
                <a:solidFill>
                  <a:srgbClr val="000000"/>
                </a:solidFill>
                <a:latin typeface="Times New Roman"/>
              </a:rPr>
              <a:t> ЕПМ-20)</a:t>
            </a:r>
          </a:p>
          <a:p>
            <a:pPr algn="ctr">
              <a:lnSpc>
                <a:spcPts val="3060"/>
              </a:lnSpc>
            </a:pPr>
            <a:endParaRPr lang="en-US" sz="2700" spc="-75" dirty="0">
              <a:solidFill>
                <a:srgbClr val="000000"/>
              </a:solidFill>
              <a:latin typeface="Times New Roman"/>
            </a:endParaRPr>
          </a:p>
          <a:p>
            <a:pPr algn="ctr">
              <a:lnSpc>
                <a:spcPts val="3060"/>
              </a:lnSpc>
            </a:pPr>
            <a:r>
              <a:rPr lang="en-US" sz="3000" spc="-75" dirty="0">
                <a:solidFill>
                  <a:srgbClr val="000000"/>
                </a:solidFill>
                <a:latin typeface="Times New Roman Bold"/>
              </a:rPr>
              <a:t>КВАЛІФІКАЦІЙНА РОБОТА</a:t>
            </a:r>
          </a:p>
          <a:p>
            <a:pPr algn="ctr">
              <a:lnSpc>
                <a:spcPts val="2754"/>
              </a:lnSpc>
            </a:pPr>
            <a:r>
              <a:rPr lang="ru-RU" sz="2700" spc="-75" dirty="0">
                <a:solidFill>
                  <a:srgbClr val="7030A0"/>
                </a:solidFill>
                <a:latin typeface="Times New Roman Bold"/>
              </a:rPr>
              <a:t>ЗАХИСТ ПЕРСОНАЛЬНИХ ДАНИХ СПІВРОБІТНИКІВ ПІДПРИЄМСТА </a:t>
            </a:r>
          </a:p>
          <a:p>
            <a:pPr algn="ctr">
              <a:lnSpc>
                <a:spcPts val="2754"/>
              </a:lnSpc>
            </a:pPr>
            <a:r>
              <a:rPr lang="ru-RU" sz="2700" spc="-75" dirty="0">
                <a:solidFill>
                  <a:srgbClr val="7030A0"/>
                </a:solidFill>
                <a:latin typeface="Times New Roman Bold"/>
              </a:rPr>
              <a:t>В УМОВАХ ЦИФРОВОЇ ЕКОНОМІКИ</a:t>
            </a:r>
            <a:r>
              <a:rPr lang="en-US" sz="2700" spc="-75" dirty="0">
                <a:solidFill>
                  <a:srgbClr val="7030A0"/>
                </a:solidFill>
                <a:latin typeface="Times New Roman Bold"/>
              </a:rPr>
              <a:t> </a:t>
            </a:r>
            <a:endParaRPr lang="ru-RU" sz="2700" spc="-75" dirty="0">
              <a:solidFill>
                <a:srgbClr val="7030A0"/>
              </a:solidFill>
              <a:latin typeface="Times New Roman Bold"/>
            </a:endParaRPr>
          </a:p>
          <a:p>
            <a:pPr algn="ctr">
              <a:lnSpc>
                <a:spcPts val="2754"/>
              </a:lnSpc>
            </a:pPr>
            <a:endParaRPr lang="en-US" sz="2700" spc="-75" dirty="0">
              <a:solidFill>
                <a:srgbClr val="8E4221"/>
              </a:solidFill>
              <a:latin typeface="Times New Roman Bold"/>
            </a:endParaRPr>
          </a:p>
          <a:p>
            <a:pPr algn="ctr">
              <a:lnSpc>
                <a:spcPts val="2754"/>
              </a:lnSpc>
            </a:pPr>
            <a:r>
              <a:rPr lang="en-US" sz="2700" spc="-75" dirty="0" err="1">
                <a:solidFill>
                  <a:srgbClr val="000000"/>
                </a:solidFill>
                <a:latin typeface="Times New Roman Bold"/>
              </a:rPr>
              <a:t>Науковий</a:t>
            </a:r>
            <a:r>
              <a:rPr lang="en-US" sz="2700" spc="-75" dirty="0">
                <a:solidFill>
                  <a:srgbClr val="000000"/>
                </a:solidFill>
                <a:latin typeface="Times New Roman Bold"/>
              </a:rPr>
              <a:t> </a:t>
            </a:r>
            <a:r>
              <a:rPr lang="en-US" sz="2700" spc="-75" dirty="0" err="1">
                <a:solidFill>
                  <a:srgbClr val="000000"/>
                </a:solidFill>
                <a:latin typeface="Times New Roman Bold"/>
              </a:rPr>
              <a:t>керівник</a:t>
            </a:r>
            <a:r>
              <a:rPr lang="en-US" sz="2700" spc="-75" dirty="0">
                <a:solidFill>
                  <a:srgbClr val="000000"/>
                </a:solidFill>
                <a:latin typeface="Times New Roman Bold"/>
              </a:rPr>
              <a:t>: </a:t>
            </a:r>
            <a:r>
              <a:rPr lang="en-US" sz="2700" spc="-75" dirty="0" err="1">
                <a:solidFill>
                  <a:srgbClr val="000000"/>
                </a:solidFill>
                <a:latin typeface="Times New Roman Bold"/>
              </a:rPr>
              <a:t>к.е.н</a:t>
            </a:r>
            <a:r>
              <a:rPr lang="en-US" sz="2700" spc="-75" dirty="0">
                <a:solidFill>
                  <a:srgbClr val="000000"/>
                </a:solidFill>
                <a:latin typeface="Times New Roman Bold"/>
              </a:rPr>
              <a:t>., </a:t>
            </a:r>
            <a:r>
              <a:rPr lang="en-US" sz="2700" spc="-75" dirty="0" err="1">
                <a:solidFill>
                  <a:srgbClr val="000000"/>
                </a:solidFill>
                <a:latin typeface="Times New Roman Bold"/>
              </a:rPr>
              <a:t>доц</a:t>
            </a:r>
            <a:r>
              <a:rPr lang="en-US" sz="2700" spc="-75" dirty="0">
                <a:solidFill>
                  <a:srgbClr val="000000"/>
                </a:solidFill>
                <a:latin typeface="Times New Roman Bold"/>
              </a:rPr>
              <a:t>. </a:t>
            </a:r>
            <a:r>
              <a:rPr lang="en-US" sz="2700" spc="-75" dirty="0" err="1">
                <a:solidFill>
                  <a:srgbClr val="000000"/>
                </a:solidFill>
                <a:latin typeface="Times New Roman Bold"/>
              </a:rPr>
              <a:t>Вячеслав</a:t>
            </a:r>
            <a:r>
              <a:rPr lang="en-US" sz="2700" spc="-75" dirty="0">
                <a:solidFill>
                  <a:srgbClr val="000000"/>
                </a:solidFill>
                <a:latin typeface="Times New Roman Bold"/>
              </a:rPr>
              <a:t> ТКАЧУК</a:t>
            </a:r>
          </a:p>
          <a:p>
            <a:pPr algn="ctr">
              <a:lnSpc>
                <a:spcPts val="2142"/>
              </a:lnSpc>
            </a:pPr>
            <a:endParaRPr lang="en-US" sz="2700" spc="-75" dirty="0">
              <a:solidFill>
                <a:srgbClr val="000000"/>
              </a:solidFill>
              <a:latin typeface="Times New Roman Bold"/>
            </a:endParaRPr>
          </a:p>
          <a:p>
            <a:pPr algn="ctr">
              <a:lnSpc>
                <a:spcPts val="2448"/>
              </a:lnSpc>
            </a:pPr>
            <a:r>
              <a:rPr lang="en-US" sz="2400" i="1" spc="-75" dirty="0">
                <a:solidFill>
                  <a:srgbClr val="000000"/>
                </a:solidFill>
                <a:latin typeface="Times New Roman Italics"/>
              </a:rPr>
              <a:t>(</a:t>
            </a:r>
            <a:r>
              <a:rPr lang="en-US" sz="2400" i="1" spc="-75" dirty="0" err="1">
                <a:solidFill>
                  <a:srgbClr val="000000"/>
                </a:solidFill>
                <a:latin typeface="Times New Roman Italics"/>
              </a:rPr>
              <a:t>представлена</a:t>
            </a:r>
            <a:r>
              <a:rPr lang="en-US" sz="2400" i="1" spc="-75" dirty="0">
                <a:solidFill>
                  <a:srgbClr val="000000"/>
                </a:solidFill>
                <a:latin typeface="Times New Roman Italics"/>
              </a:rPr>
              <a:t> </a:t>
            </a:r>
            <a:r>
              <a:rPr lang="en-US" sz="2400" i="1" spc="-75" dirty="0" err="1">
                <a:solidFill>
                  <a:srgbClr val="000000"/>
                </a:solidFill>
                <a:latin typeface="Times New Roman Italics"/>
              </a:rPr>
              <a:t>на</a:t>
            </a:r>
            <a:r>
              <a:rPr lang="en-US" sz="2400" i="1" spc="-75" dirty="0">
                <a:solidFill>
                  <a:srgbClr val="000000"/>
                </a:solidFill>
                <a:latin typeface="Times New Roman Italics"/>
              </a:rPr>
              <a:t> </a:t>
            </a:r>
            <a:r>
              <a:rPr lang="en-US" sz="2400" i="1" spc="-75" dirty="0" err="1">
                <a:solidFill>
                  <a:srgbClr val="000000"/>
                </a:solidFill>
                <a:latin typeface="Times New Roman Italics"/>
              </a:rPr>
              <a:t>здобуття</a:t>
            </a:r>
            <a:r>
              <a:rPr lang="en-US" sz="2400" i="1" spc="-75" dirty="0">
                <a:solidFill>
                  <a:srgbClr val="000000"/>
                </a:solidFill>
                <a:latin typeface="Times New Roman Italics"/>
              </a:rPr>
              <a:t> </a:t>
            </a:r>
            <a:r>
              <a:rPr lang="en-US" sz="2400" i="1" spc="-75" dirty="0" err="1">
                <a:solidFill>
                  <a:srgbClr val="000000"/>
                </a:solidFill>
                <a:latin typeface="Times New Roman Italics"/>
              </a:rPr>
              <a:t>ступеня</a:t>
            </a:r>
            <a:r>
              <a:rPr lang="en-US" sz="2400" i="1" spc="-75" dirty="0">
                <a:solidFill>
                  <a:srgbClr val="000000"/>
                </a:solidFill>
                <a:latin typeface="Times New Roman Italics"/>
              </a:rPr>
              <a:t> </a:t>
            </a:r>
            <a:r>
              <a:rPr lang="en-US" sz="2400" i="1" spc="-75" dirty="0" err="1">
                <a:solidFill>
                  <a:srgbClr val="000000"/>
                </a:solidFill>
                <a:latin typeface="Times New Roman Italics"/>
              </a:rPr>
              <a:t>вищої</a:t>
            </a:r>
            <a:r>
              <a:rPr lang="en-US" sz="2400" i="1" spc="-75" dirty="0">
                <a:solidFill>
                  <a:srgbClr val="000000"/>
                </a:solidFill>
                <a:latin typeface="Times New Roman Italics"/>
              </a:rPr>
              <a:t> </a:t>
            </a:r>
            <a:r>
              <a:rPr lang="en-US" sz="2400" i="1" spc="-75" dirty="0" err="1">
                <a:solidFill>
                  <a:srgbClr val="000000"/>
                </a:solidFill>
                <a:latin typeface="Times New Roman Italics"/>
              </a:rPr>
              <a:t>освіти</a:t>
            </a:r>
            <a:r>
              <a:rPr lang="en-US" sz="2400" i="1" spc="-75" dirty="0">
                <a:solidFill>
                  <a:srgbClr val="000000"/>
                </a:solidFill>
                <a:latin typeface="Times New Roman Italics"/>
              </a:rPr>
              <a:t> «</a:t>
            </a:r>
            <a:r>
              <a:rPr lang="en-US" sz="2400" i="1" spc="-75" dirty="0" err="1">
                <a:solidFill>
                  <a:srgbClr val="000000"/>
                </a:solidFill>
                <a:latin typeface="Times New Roman Italics"/>
              </a:rPr>
              <a:t>магістр</a:t>
            </a:r>
            <a:r>
              <a:rPr lang="en-US" sz="2400" i="1" spc="-75" dirty="0">
                <a:solidFill>
                  <a:srgbClr val="000000"/>
                </a:solidFill>
                <a:latin typeface="Times New Roman Italics"/>
              </a:rPr>
              <a:t>» </a:t>
            </a:r>
          </a:p>
          <a:p>
            <a:pPr algn="ctr">
              <a:lnSpc>
                <a:spcPts val="2448"/>
              </a:lnSpc>
            </a:pPr>
            <a:r>
              <a:rPr lang="en-US" sz="2400" i="1" spc="-75" dirty="0" err="1">
                <a:solidFill>
                  <a:srgbClr val="000000"/>
                </a:solidFill>
                <a:latin typeface="Times New Roman Italics"/>
              </a:rPr>
              <a:t>спеціальності</a:t>
            </a:r>
            <a:r>
              <a:rPr lang="en-US" sz="2400" i="1" spc="-75" dirty="0">
                <a:solidFill>
                  <a:srgbClr val="000000"/>
                </a:solidFill>
                <a:latin typeface="Times New Roman Italics"/>
              </a:rPr>
              <a:t> 051 «</a:t>
            </a:r>
            <a:r>
              <a:rPr lang="en-US" sz="2400" i="1" spc="-75" dirty="0" err="1">
                <a:solidFill>
                  <a:srgbClr val="000000"/>
                </a:solidFill>
                <a:latin typeface="Times New Roman Italics"/>
              </a:rPr>
              <a:t>Економіка</a:t>
            </a:r>
            <a:r>
              <a:rPr lang="en-US" sz="2400" i="1" spc="-75" dirty="0">
                <a:solidFill>
                  <a:srgbClr val="000000"/>
                </a:solidFill>
                <a:latin typeface="Times New Roman Italics"/>
              </a:rPr>
              <a:t>»</a:t>
            </a:r>
            <a:r>
              <a:rPr lang="uk-UA" sz="2400" i="1" spc="-75" dirty="0">
                <a:solidFill>
                  <a:srgbClr val="000000"/>
                </a:solidFill>
                <a:latin typeface="Times New Roman Italics"/>
              </a:rPr>
              <a:t> (ОПП </a:t>
            </a:r>
            <a:r>
              <a:rPr lang="en-US" sz="2400" i="1" spc="-75" dirty="0">
                <a:solidFill>
                  <a:srgbClr val="000000"/>
                </a:solidFill>
                <a:latin typeface="Times New Roman Italics"/>
              </a:rPr>
              <a:t>«</a:t>
            </a:r>
            <a:r>
              <a:rPr lang="en-US" sz="2400" i="1" spc="-75" dirty="0" err="1">
                <a:solidFill>
                  <a:srgbClr val="000000"/>
                </a:solidFill>
                <a:latin typeface="Times New Roman Italics"/>
              </a:rPr>
              <a:t>Економіка</a:t>
            </a:r>
            <a:r>
              <a:rPr lang="en-US" sz="2400" i="1" spc="-75" dirty="0">
                <a:solidFill>
                  <a:srgbClr val="000000"/>
                </a:solidFill>
                <a:latin typeface="Times New Roman Italics"/>
              </a:rPr>
              <a:t>»</a:t>
            </a:r>
            <a:r>
              <a:rPr lang="uk-UA" sz="2400" i="1" spc="-75" dirty="0">
                <a:solidFill>
                  <a:srgbClr val="000000"/>
                </a:solidFill>
                <a:latin typeface="Times New Roman Italics"/>
              </a:rPr>
              <a:t>))</a:t>
            </a:r>
            <a:endParaRPr lang="en-US" sz="2400" i="1" spc="-75" dirty="0">
              <a:solidFill>
                <a:srgbClr val="000000"/>
              </a:solidFill>
              <a:latin typeface="Times New Roman Italics"/>
            </a:endParaRPr>
          </a:p>
          <a:p>
            <a:pPr algn="ctr">
              <a:lnSpc>
                <a:spcPts val="2754"/>
              </a:lnSpc>
            </a:pPr>
            <a:endParaRPr lang="en-US" sz="2400" spc="-75" dirty="0">
              <a:solidFill>
                <a:srgbClr val="000000"/>
              </a:solidFill>
              <a:latin typeface="Times New Roman Italics"/>
            </a:endParaRPr>
          </a:p>
          <a:p>
            <a:pPr algn="ctr">
              <a:lnSpc>
                <a:spcPts val="2754"/>
              </a:lnSpc>
            </a:pPr>
            <a:r>
              <a:rPr lang="uk-UA" altLang="ru-RU" sz="2000" i="1" dirty="0">
                <a:solidFill>
                  <a:schemeClr val="tx1"/>
                </a:solidFill>
                <a:latin typeface="Times New Roman" pitchFamily="18" charset="0"/>
                <a:cs typeface="Times New Roman" pitchFamily="18" charset="0"/>
              </a:rPr>
              <a:t>Кваліфікаційну роботу розроблено в рамках проєкту </a:t>
            </a:r>
            <a:r>
              <a:rPr lang="en-US" altLang="ru-RU" sz="2000" i="1" dirty="0">
                <a:solidFill>
                  <a:schemeClr val="tx1"/>
                </a:solidFill>
                <a:latin typeface="Times New Roman" pitchFamily="18" charset="0"/>
                <a:cs typeface="Times New Roman" pitchFamily="18" charset="0"/>
              </a:rPr>
              <a:t>ERASMUS+ </a:t>
            </a:r>
            <a:r>
              <a:rPr lang="uk-UA" altLang="ru-RU" sz="2000" i="1" dirty="0">
                <a:solidFill>
                  <a:schemeClr val="tx1"/>
                </a:solidFill>
                <a:latin typeface="Times New Roman" pitchFamily="18" charset="0"/>
                <a:cs typeface="Times New Roman" pitchFamily="18" charset="0"/>
              </a:rPr>
              <a:t>«</a:t>
            </a:r>
            <a:r>
              <a:rPr lang="en-US" altLang="ru-RU" sz="2000" i="1" dirty="0">
                <a:solidFill>
                  <a:schemeClr val="tx1"/>
                </a:solidFill>
                <a:latin typeface="Times New Roman" pitchFamily="18" charset="0"/>
                <a:cs typeface="Times New Roman" pitchFamily="18" charset="0"/>
              </a:rPr>
              <a:t>Digitalization of economic as an element of sustainable development of Ukraine and Tajikistan</a:t>
            </a:r>
            <a:r>
              <a:rPr lang="uk-UA" altLang="ru-RU" sz="2000" i="1" dirty="0">
                <a:solidFill>
                  <a:schemeClr val="tx1"/>
                </a:solidFill>
                <a:latin typeface="Times New Roman" pitchFamily="18" charset="0"/>
                <a:cs typeface="Times New Roman" pitchFamily="18" charset="0"/>
              </a:rPr>
              <a:t>»</a:t>
            </a:r>
            <a:r>
              <a:rPr lang="en-US" altLang="ru-RU" sz="2000" i="1" dirty="0">
                <a:solidFill>
                  <a:schemeClr val="tx1"/>
                </a:solidFill>
                <a:latin typeface="Times New Roman" pitchFamily="18" charset="0"/>
                <a:cs typeface="Times New Roman" pitchFamily="18" charset="0"/>
              </a:rPr>
              <a:t> / </a:t>
            </a:r>
            <a:r>
              <a:rPr lang="en-US" altLang="ru-RU" sz="2000" i="1" dirty="0" err="1">
                <a:solidFill>
                  <a:schemeClr val="tx1"/>
                </a:solidFill>
                <a:latin typeface="Times New Roman" pitchFamily="18" charset="0"/>
                <a:cs typeface="Times New Roman" pitchFamily="18" charset="0"/>
              </a:rPr>
              <a:t>DigEco</a:t>
            </a:r>
            <a:r>
              <a:rPr lang="en-US" altLang="ru-RU" sz="2000" i="1" dirty="0">
                <a:solidFill>
                  <a:schemeClr val="tx1"/>
                </a:solidFill>
                <a:latin typeface="Times New Roman" pitchFamily="18" charset="0"/>
                <a:cs typeface="Times New Roman" pitchFamily="18" charset="0"/>
              </a:rPr>
              <a:t> 618270-EPP-1-2020-1-LT-EPPKA2-CBHE-JP</a:t>
            </a:r>
            <a:r>
              <a:rPr lang="uk-UA" altLang="ru-RU" sz="2000" i="1" dirty="0">
                <a:solidFill>
                  <a:schemeClr val="tx1"/>
                </a:solidFill>
                <a:latin typeface="Times New Roman" pitchFamily="18" charset="0"/>
                <a:cs typeface="Times New Roman" pitchFamily="18" charset="0"/>
              </a:rPr>
              <a:t>. Цей проєкт фінансується за підтримки Європейської Комісії. Цей документ відображає лише погляди автора, і Комісія не несе відповідальності за будь-яке використання інформації, що міститься в документі/</a:t>
            </a:r>
            <a:r>
              <a:rPr lang="en-US" altLang="ru-RU" sz="2000" i="1" dirty="0">
                <a:solidFill>
                  <a:schemeClr val="tx1"/>
                </a:solidFill>
                <a:latin typeface="Times New Roman" pitchFamily="18" charset="0"/>
                <a:cs typeface="Times New Roman" pitchFamily="18" charset="0"/>
              </a:rPr>
              <a:t>This project has been funded with support from the European Commission. This document reflects the views only of the author, and the Commission cannot be held responsible for any use which may be made of the information contained there in.</a:t>
            </a:r>
            <a:endParaRPr lang="uk-UA" altLang="ru-RU" sz="2000" i="1" dirty="0">
              <a:solidFill>
                <a:schemeClr val="tx1"/>
              </a:solidFill>
              <a:latin typeface="Times New Roman" pitchFamily="18" charset="0"/>
              <a:cs typeface="Times New Roman" pitchFamily="18" charset="0"/>
            </a:endParaRPr>
          </a:p>
          <a:p>
            <a:pPr algn="ctr">
              <a:lnSpc>
                <a:spcPts val="2754"/>
              </a:lnSpc>
            </a:pPr>
            <a:endParaRPr lang="uk-UA" sz="2000" spc="-75" dirty="0">
              <a:solidFill>
                <a:srgbClr val="000000"/>
              </a:solidFill>
              <a:latin typeface="Times New Roman Bold"/>
            </a:endParaRPr>
          </a:p>
          <a:p>
            <a:pPr algn="ctr">
              <a:lnSpc>
                <a:spcPts val="2754"/>
              </a:lnSpc>
            </a:pPr>
            <a:r>
              <a:rPr lang="en-US" sz="2700" spc="-75" dirty="0" err="1">
                <a:solidFill>
                  <a:srgbClr val="000000"/>
                </a:solidFill>
                <a:latin typeface="Times New Roman Bold"/>
              </a:rPr>
              <a:t>Житомир</a:t>
            </a:r>
            <a:r>
              <a:rPr lang="en-US" sz="2700" spc="-75" dirty="0">
                <a:solidFill>
                  <a:srgbClr val="000000"/>
                </a:solidFill>
                <a:latin typeface="Times New Roman Bold"/>
              </a:rPr>
              <a:t>, 2023</a:t>
            </a:r>
            <a:r>
              <a:rPr lang="uk-UA" sz="2700" spc="-75" dirty="0">
                <a:solidFill>
                  <a:srgbClr val="000000"/>
                </a:solidFill>
                <a:latin typeface="Times New Roman Bold"/>
              </a:rPr>
              <a:t> р.</a:t>
            </a:r>
            <a:endParaRPr lang="en-US" sz="2700" spc="-75" dirty="0">
              <a:solidFill>
                <a:srgbClr val="000000"/>
              </a:solidFill>
              <a:latin typeface="Times New Roman Bold"/>
            </a:endParaRPr>
          </a:p>
        </p:txBody>
      </p:sp>
      <p:pic>
        <p:nvPicPr>
          <p:cNvPr id="21" name="image12.png">
            <a:extLst>
              <a:ext uri="{FF2B5EF4-FFF2-40B4-BE49-F238E27FC236}">
                <a16:creationId xmlns:a16="http://schemas.microsoft.com/office/drawing/2014/main" id="{B77DB82A-FA4D-49C8-BA76-9DB2F420CBDE}"/>
              </a:ext>
            </a:extLst>
          </p:cNvPr>
          <p:cNvPicPr/>
          <p:nvPr/>
        </p:nvPicPr>
        <p:blipFill>
          <a:blip r:embed="rId5"/>
          <a:srcRect/>
          <a:stretch>
            <a:fillRect/>
          </a:stretch>
        </p:blipFill>
        <p:spPr>
          <a:xfrm>
            <a:off x="13101718" y="8653444"/>
            <a:ext cx="1495263" cy="487508"/>
          </a:xfrm>
          <a:prstGeom prst="rect">
            <a:avLst/>
          </a:prstGeom>
          <a:ln/>
        </p:spPr>
      </p:pic>
      <p:pic>
        <p:nvPicPr>
          <p:cNvPr id="22" name="image8.png">
            <a:extLst>
              <a:ext uri="{FF2B5EF4-FFF2-40B4-BE49-F238E27FC236}">
                <a16:creationId xmlns:a16="http://schemas.microsoft.com/office/drawing/2014/main" id="{5D977BA7-70E6-4E72-8F5A-40D8EDEE1F43}"/>
              </a:ext>
            </a:extLst>
          </p:cNvPr>
          <p:cNvPicPr/>
          <p:nvPr/>
        </p:nvPicPr>
        <p:blipFill>
          <a:blip r:embed="rId6"/>
          <a:srcRect/>
          <a:stretch>
            <a:fillRect/>
          </a:stretch>
        </p:blipFill>
        <p:spPr>
          <a:xfrm>
            <a:off x="14895672" y="8591552"/>
            <a:ext cx="2858928" cy="549400"/>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7">
            <a:extLst>
              <a:ext uri="{FF2B5EF4-FFF2-40B4-BE49-F238E27FC236}">
                <a16:creationId xmlns:a16="http://schemas.microsoft.com/office/drawing/2014/main" id="{172C4B4C-3E12-2167-733C-768D3FD126C0}"/>
              </a:ext>
            </a:extLst>
          </p:cNvPr>
          <p:cNvGrpSpPr/>
          <p:nvPr/>
        </p:nvGrpSpPr>
        <p:grpSpPr>
          <a:xfrm>
            <a:off x="4762" y="9601200"/>
            <a:ext cx="18283238" cy="685800"/>
            <a:chOff x="0" y="0"/>
            <a:chExt cx="24377650" cy="914400"/>
          </a:xfrm>
          <a:solidFill>
            <a:schemeClr val="accent4">
              <a:lumMod val="40000"/>
              <a:lumOff val="60000"/>
            </a:schemeClr>
          </a:solidFill>
        </p:grpSpPr>
        <p:sp>
          <p:nvSpPr>
            <p:cNvPr id="30" name="Freeform 8">
              <a:extLst>
                <a:ext uri="{FF2B5EF4-FFF2-40B4-BE49-F238E27FC236}">
                  <a16:creationId xmlns:a16="http://schemas.microsoft.com/office/drawing/2014/main" id="{16776BF2-60E0-D42C-8F85-F741D48AADF1}"/>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31" name="Group 9">
            <a:extLst>
              <a:ext uri="{FF2B5EF4-FFF2-40B4-BE49-F238E27FC236}">
                <a16:creationId xmlns:a16="http://schemas.microsoft.com/office/drawing/2014/main" id="{97D49C3D-A1E7-34DB-6940-34097562FCCF}"/>
              </a:ext>
            </a:extLst>
          </p:cNvPr>
          <p:cNvGrpSpPr/>
          <p:nvPr/>
        </p:nvGrpSpPr>
        <p:grpSpPr>
          <a:xfrm>
            <a:off x="0" y="9553194"/>
            <a:ext cx="18283238" cy="96012"/>
            <a:chOff x="0" y="0"/>
            <a:chExt cx="24377650" cy="128016"/>
          </a:xfrm>
          <a:solidFill>
            <a:schemeClr val="accent4">
              <a:lumMod val="20000"/>
              <a:lumOff val="80000"/>
            </a:schemeClr>
          </a:solidFill>
        </p:grpSpPr>
        <p:sp>
          <p:nvSpPr>
            <p:cNvPr id="32" name="Freeform 10">
              <a:extLst>
                <a:ext uri="{FF2B5EF4-FFF2-40B4-BE49-F238E27FC236}">
                  <a16:creationId xmlns:a16="http://schemas.microsoft.com/office/drawing/2014/main" id="{32602423-2EA5-5D46-9CEF-D31B93AB3C02}"/>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33" name="Group 12">
            <a:extLst>
              <a:ext uri="{FF2B5EF4-FFF2-40B4-BE49-F238E27FC236}">
                <a16:creationId xmlns:a16="http://schemas.microsoft.com/office/drawing/2014/main" id="{8B2099BF-88D6-A378-ADCF-CA4E0BC22177}"/>
              </a:ext>
            </a:extLst>
          </p:cNvPr>
          <p:cNvGrpSpPr/>
          <p:nvPr/>
        </p:nvGrpSpPr>
        <p:grpSpPr>
          <a:xfrm>
            <a:off x="0" y="0"/>
            <a:ext cx="18288000" cy="1697832"/>
            <a:chOff x="0" y="0"/>
            <a:chExt cx="24384000" cy="2263776"/>
          </a:xfrm>
          <a:solidFill>
            <a:schemeClr val="accent4">
              <a:lumMod val="40000"/>
              <a:lumOff val="60000"/>
            </a:schemeClr>
          </a:solidFill>
        </p:grpSpPr>
        <p:sp>
          <p:nvSpPr>
            <p:cNvPr id="34" name="Freeform 13">
              <a:extLst>
                <a:ext uri="{FF2B5EF4-FFF2-40B4-BE49-F238E27FC236}">
                  <a16:creationId xmlns:a16="http://schemas.microsoft.com/office/drawing/2014/main" id="{80E31BC2-A80F-ECA1-F64E-00383C74768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grpSp>
        <p:nvGrpSpPr>
          <p:cNvPr id="16" name="Group 16"/>
          <p:cNvGrpSpPr/>
          <p:nvPr/>
        </p:nvGrpSpPr>
        <p:grpSpPr>
          <a:xfrm>
            <a:off x="5045774" y="7449040"/>
            <a:ext cx="145839" cy="461244"/>
            <a:chOff x="0" y="0"/>
            <a:chExt cx="194452" cy="614992"/>
          </a:xfrm>
        </p:grpSpPr>
        <p:sp>
          <p:nvSpPr>
            <p:cNvPr id="17" name="Freeform 17"/>
            <p:cNvSpPr/>
            <p:nvPr/>
          </p:nvSpPr>
          <p:spPr>
            <a:xfrm>
              <a:off x="0" y="0"/>
              <a:ext cx="194437" cy="614934"/>
            </a:xfrm>
            <a:custGeom>
              <a:avLst/>
              <a:gdLst/>
              <a:ahLst/>
              <a:cxnLst/>
              <a:rect l="l" t="t" r="r" b="b"/>
              <a:pathLst>
                <a:path w="194437" h="614934">
                  <a:moveTo>
                    <a:pt x="0" y="0"/>
                  </a:moveTo>
                  <a:lnTo>
                    <a:pt x="194437" y="0"/>
                  </a:lnTo>
                  <a:lnTo>
                    <a:pt x="194437" y="614934"/>
                  </a:lnTo>
                  <a:lnTo>
                    <a:pt x="0" y="614934"/>
                  </a:lnTo>
                  <a:close/>
                </a:path>
              </a:pathLst>
            </a:custGeom>
            <a:solidFill>
              <a:srgbClr val="FFFFFF"/>
            </a:solidFill>
          </p:spPr>
          <p:txBody>
            <a:bodyPr/>
            <a:lstStyle/>
            <a:p>
              <a:endParaRPr lang="uk-UA"/>
            </a:p>
          </p:txBody>
        </p:sp>
      </p:grpSp>
      <p:sp>
        <p:nvSpPr>
          <p:cNvPr id="18" name="AutoShape 18"/>
          <p:cNvSpPr/>
          <p:nvPr/>
        </p:nvSpPr>
        <p:spPr>
          <a:xfrm rot="2188">
            <a:off x="1785534" y="3309939"/>
            <a:ext cx="14959968" cy="0"/>
          </a:xfrm>
          <a:prstGeom prst="line">
            <a:avLst/>
          </a:prstGeom>
          <a:ln w="9525" cap="rnd">
            <a:solidFill>
              <a:srgbClr val="000000"/>
            </a:solidFill>
            <a:prstDash val="solid"/>
            <a:headEnd type="none" w="sm" len="sm"/>
            <a:tailEnd type="none" w="sm" len="sm"/>
          </a:ln>
        </p:spPr>
        <p:txBody>
          <a:bodyPr/>
          <a:lstStyle/>
          <a:p>
            <a:endParaRPr lang="uk-UA"/>
          </a:p>
        </p:txBody>
      </p:sp>
      <p:sp>
        <p:nvSpPr>
          <p:cNvPr id="22" name="TextBox 22"/>
          <p:cNvSpPr txBox="1"/>
          <p:nvPr/>
        </p:nvSpPr>
        <p:spPr>
          <a:xfrm>
            <a:off x="1785536" y="1606829"/>
            <a:ext cx="15780666" cy="564706"/>
          </a:xfrm>
          <a:prstGeom prst="rect">
            <a:avLst/>
          </a:prstGeom>
        </p:spPr>
        <p:txBody>
          <a:bodyPr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6</a:t>
            </a:r>
          </a:p>
        </p:txBody>
      </p:sp>
      <p:sp>
        <p:nvSpPr>
          <p:cNvPr id="25" name="Freeform 14">
            <a:extLst>
              <a:ext uri="{FF2B5EF4-FFF2-40B4-BE49-F238E27FC236}">
                <a16:creationId xmlns:a16="http://schemas.microsoft.com/office/drawing/2014/main" id="{88376723-01CA-EEB4-FEC1-3FF06BDF9BBE}"/>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6" name="Freeform 15">
            <a:extLst>
              <a:ext uri="{FF2B5EF4-FFF2-40B4-BE49-F238E27FC236}">
                <a16:creationId xmlns:a16="http://schemas.microsoft.com/office/drawing/2014/main" id="{21A80551-69FD-D260-363B-A13913F343CC}"/>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7" name="Freeform 16">
            <a:extLst>
              <a:ext uri="{FF2B5EF4-FFF2-40B4-BE49-F238E27FC236}">
                <a16:creationId xmlns:a16="http://schemas.microsoft.com/office/drawing/2014/main" id="{E99653B1-5745-BE46-8325-B04C345A0AD9}"/>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8" name="TextBox 17">
            <a:extLst>
              <a:ext uri="{FF2B5EF4-FFF2-40B4-BE49-F238E27FC236}">
                <a16:creationId xmlns:a16="http://schemas.microsoft.com/office/drawing/2014/main" id="{79746593-ECDD-B706-9E39-ABB105C8DC32}"/>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
        <p:nvSpPr>
          <p:cNvPr id="2" name="TextBox 18">
            <a:extLst>
              <a:ext uri="{FF2B5EF4-FFF2-40B4-BE49-F238E27FC236}">
                <a16:creationId xmlns:a16="http://schemas.microsoft.com/office/drawing/2014/main" id="{01E073F1-CB31-126C-0542-F2959BE8C2AE}"/>
              </a:ext>
            </a:extLst>
          </p:cNvPr>
          <p:cNvSpPr txBox="1"/>
          <p:nvPr/>
        </p:nvSpPr>
        <p:spPr>
          <a:xfrm>
            <a:off x="2403934" y="2705100"/>
            <a:ext cx="13475413" cy="415498"/>
          </a:xfrm>
          <a:prstGeom prst="rect">
            <a:avLst/>
          </a:prstGeom>
        </p:spPr>
        <p:txBody>
          <a:bodyPr wrap="square" lIns="0" tIns="0" rIns="0" bIns="0" rtlCol="0" anchor="t">
            <a:spAutoFit/>
          </a:bodyPr>
          <a:lstStyle/>
          <a:p>
            <a:pPr algn="ctr"/>
            <a:r>
              <a:rPr lang="ru-RU" sz="2700" dirty="0" err="1">
                <a:solidFill>
                  <a:srgbClr val="000000"/>
                </a:solidFill>
                <a:latin typeface="Times New Roman Bold"/>
              </a:rPr>
              <a:t>Зразок</a:t>
            </a:r>
            <a:r>
              <a:rPr lang="ru-RU" sz="2700" dirty="0">
                <a:solidFill>
                  <a:srgbClr val="000000"/>
                </a:solidFill>
                <a:latin typeface="Times New Roman Bold"/>
              </a:rPr>
              <a:t> журналу </a:t>
            </a:r>
            <a:r>
              <a:rPr lang="ru-RU" sz="2700" dirty="0" err="1">
                <a:solidFill>
                  <a:srgbClr val="000000"/>
                </a:solidFill>
                <a:latin typeface="Times New Roman Bold"/>
              </a:rPr>
              <a:t>обліку</a:t>
            </a:r>
            <a:r>
              <a:rPr lang="ru-RU" sz="2700" dirty="0">
                <a:solidFill>
                  <a:srgbClr val="000000"/>
                </a:solidFill>
                <a:latin typeface="Times New Roman Bold"/>
              </a:rPr>
              <a:t> </a:t>
            </a:r>
            <a:r>
              <a:rPr lang="ru-RU" sz="2700" dirty="0" err="1">
                <a:solidFill>
                  <a:srgbClr val="000000"/>
                </a:solidFill>
                <a:latin typeface="Times New Roman Bold"/>
              </a:rPr>
              <a:t>співробітників</a:t>
            </a:r>
            <a:r>
              <a:rPr lang="ru-RU" sz="2700" dirty="0">
                <a:solidFill>
                  <a:srgbClr val="000000"/>
                </a:solidFill>
                <a:latin typeface="Times New Roman Bold"/>
              </a:rPr>
              <a:t>, </a:t>
            </a:r>
            <a:r>
              <a:rPr lang="ru-RU" sz="2700" dirty="0" err="1">
                <a:solidFill>
                  <a:srgbClr val="000000"/>
                </a:solidFill>
                <a:latin typeface="Times New Roman Bold"/>
              </a:rPr>
              <a:t>які</a:t>
            </a:r>
            <a:r>
              <a:rPr lang="ru-RU" sz="2700" dirty="0">
                <a:solidFill>
                  <a:srgbClr val="000000"/>
                </a:solidFill>
                <a:latin typeface="Times New Roman Bold"/>
              </a:rPr>
              <a:t> </a:t>
            </a:r>
            <a:r>
              <a:rPr lang="ru-RU" sz="2700" dirty="0" err="1">
                <a:solidFill>
                  <a:srgbClr val="000000"/>
                </a:solidFill>
                <a:latin typeface="Times New Roman Bold"/>
              </a:rPr>
              <a:t>мають</a:t>
            </a:r>
            <a:r>
              <a:rPr lang="ru-RU" sz="2700" dirty="0">
                <a:solidFill>
                  <a:srgbClr val="000000"/>
                </a:solidFill>
                <a:latin typeface="Times New Roman Bold"/>
              </a:rPr>
              <a:t> доступ</a:t>
            </a:r>
            <a:r>
              <a:rPr lang="en-US" sz="2700" dirty="0">
                <a:solidFill>
                  <a:srgbClr val="000000"/>
                </a:solidFill>
                <a:latin typeface="Times New Roman Bold"/>
              </a:rPr>
              <a:t> </a:t>
            </a:r>
            <a:r>
              <a:rPr lang="ru-RU" sz="2700" dirty="0">
                <a:solidFill>
                  <a:srgbClr val="000000"/>
                </a:solidFill>
                <a:latin typeface="Times New Roman Bold"/>
              </a:rPr>
              <a:t>до </a:t>
            </a:r>
            <a:r>
              <a:rPr lang="ru-RU" sz="2700" dirty="0" err="1">
                <a:solidFill>
                  <a:srgbClr val="000000"/>
                </a:solidFill>
                <a:latin typeface="Times New Roman Bold"/>
              </a:rPr>
              <a:t>персональних</a:t>
            </a:r>
            <a:r>
              <a:rPr lang="ru-RU" sz="2700" dirty="0">
                <a:solidFill>
                  <a:srgbClr val="000000"/>
                </a:solidFill>
                <a:latin typeface="Times New Roman Bold"/>
              </a:rPr>
              <a:t> </a:t>
            </a:r>
            <a:r>
              <a:rPr lang="ru-RU" sz="2700" dirty="0" err="1">
                <a:solidFill>
                  <a:srgbClr val="000000"/>
                </a:solidFill>
                <a:latin typeface="Times New Roman Bold"/>
              </a:rPr>
              <a:t>даних</a:t>
            </a:r>
            <a:endParaRPr lang="ru-RU" sz="2700" dirty="0">
              <a:solidFill>
                <a:srgbClr val="000000"/>
              </a:solidFill>
              <a:latin typeface="Times New Roman Bold"/>
            </a:endParaRPr>
          </a:p>
        </p:txBody>
      </p:sp>
      <p:pic>
        <p:nvPicPr>
          <p:cNvPr id="4" name="Рисунок 3">
            <a:extLst>
              <a:ext uri="{FF2B5EF4-FFF2-40B4-BE49-F238E27FC236}">
                <a16:creationId xmlns:a16="http://schemas.microsoft.com/office/drawing/2014/main" id="{B01D53D1-4F83-B255-4A55-131CFE353C49}"/>
              </a:ext>
            </a:extLst>
          </p:cNvPr>
          <p:cNvPicPr>
            <a:picLocks noChangeAspect="1"/>
          </p:cNvPicPr>
          <p:nvPr/>
        </p:nvPicPr>
        <p:blipFill>
          <a:blip r:embed="rId5"/>
          <a:stretch>
            <a:fillRect/>
          </a:stretch>
        </p:blipFill>
        <p:spPr>
          <a:xfrm>
            <a:off x="1146901" y="3565155"/>
            <a:ext cx="16282658" cy="4186369"/>
          </a:xfrm>
          <a:prstGeom prst="rect">
            <a:avLst/>
          </a:prstGeom>
        </p:spPr>
      </p:pic>
    </p:spTree>
    <p:extLst>
      <p:ext uri="{BB962C8B-B14F-4D97-AF65-F5344CB8AC3E}">
        <p14:creationId xmlns:p14="http://schemas.microsoft.com/office/powerpoint/2010/main" val="356235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F586DCE8-3A94-D58A-8108-C94AFF7D65AF}"/>
              </a:ext>
            </a:extLst>
          </p:cNvPr>
          <p:cNvGrpSpPr/>
          <p:nvPr/>
        </p:nvGrpSpPr>
        <p:grpSpPr>
          <a:xfrm>
            <a:off x="4762" y="9601200"/>
            <a:ext cx="18283238" cy="685800"/>
            <a:chOff x="0" y="0"/>
            <a:chExt cx="24377650" cy="914400"/>
          </a:xfrm>
          <a:solidFill>
            <a:schemeClr val="accent4">
              <a:lumMod val="40000"/>
              <a:lumOff val="60000"/>
            </a:schemeClr>
          </a:solidFill>
        </p:grpSpPr>
        <p:sp>
          <p:nvSpPr>
            <p:cNvPr id="26" name="Freeform 8">
              <a:extLst>
                <a:ext uri="{FF2B5EF4-FFF2-40B4-BE49-F238E27FC236}">
                  <a16:creationId xmlns:a16="http://schemas.microsoft.com/office/drawing/2014/main" id="{1CCE37A3-6100-C21D-2937-1851DDFF3559}"/>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7" name="Group 9">
            <a:extLst>
              <a:ext uri="{FF2B5EF4-FFF2-40B4-BE49-F238E27FC236}">
                <a16:creationId xmlns:a16="http://schemas.microsoft.com/office/drawing/2014/main" id="{8D2B2546-0C3F-7322-4A2C-D54C45B29DCF}"/>
              </a:ext>
            </a:extLst>
          </p:cNvPr>
          <p:cNvGrpSpPr/>
          <p:nvPr/>
        </p:nvGrpSpPr>
        <p:grpSpPr>
          <a:xfrm>
            <a:off x="4762" y="9543288"/>
            <a:ext cx="18283238" cy="96012"/>
            <a:chOff x="0" y="0"/>
            <a:chExt cx="24377650" cy="128016"/>
          </a:xfrm>
          <a:solidFill>
            <a:schemeClr val="accent4">
              <a:lumMod val="20000"/>
              <a:lumOff val="80000"/>
            </a:schemeClr>
          </a:solidFill>
        </p:grpSpPr>
        <p:sp>
          <p:nvSpPr>
            <p:cNvPr id="28" name="Freeform 10">
              <a:extLst>
                <a:ext uri="{FF2B5EF4-FFF2-40B4-BE49-F238E27FC236}">
                  <a16:creationId xmlns:a16="http://schemas.microsoft.com/office/drawing/2014/main" id="{0D98219C-B6DE-F299-9733-DB346C214599}"/>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9" name="Group 12">
            <a:extLst>
              <a:ext uri="{FF2B5EF4-FFF2-40B4-BE49-F238E27FC236}">
                <a16:creationId xmlns:a16="http://schemas.microsoft.com/office/drawing/2014/main" id="{91DA8671-497F-3412-BD3C-843CC5E03655}"/>
              </a:ext>
            </a:extLst>
          </p:cNvPr>
          <p:cNvGrpSpPr/>
          <p:nvPr/>
        </p:nvGrpSpPr>
        <p:grpSpPr>
          <a:xfrm>
            <a:off x="0" y="0"/>
            <a:ext cx="18288000" cy="1697832"/>
            <a:chOff x="0" y="0"/>
            <a:chExt cx="24384000" cy="2263776"/>
          </a:xfrm>
          <a:solidFill>
            <a:schemeClr val="accent4">
              <a:lumMod val="40000"/>
              <a:lumOff val="60000"/>
            </a:schemeClr>
          </a:solidFill>
        </p:grpSpPr>
        <p:sp>
          <p:nvSpPr>
            <p:cNvPr id="30" name="Freeform 13">
              <a:extLst>
                <a:ext uri="{FF2B5EF4-FFF2-40B4-BE49-F238E27FC236}">
                  <a16:creationId xmlns:a16="http://schemas.microsoft.com/office/drawing/2014/main" id="{D435747C-31A4-201B-7D25-DED53712ED6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8" name="TextBox 18"/>
          <p:cNvSpPr txBox="1"/>
          <p:nvPr/>
        </p:nvSpPr>
        <p:spPr>
          <a:xfrm>
            <a:off x="454840" y="8470943"/>
            <a:ext cx="17373600" cy="711157"/>
          </a:xfrm>
          <a:prstGeom prst="rect">
            <a:avLst/>
          </a:prstGeom>
        </p:spPr>
        <p:txBody>
          <a:bodyPr wrap="square" lIns="0" tIns="0" rIns="0" bIns="0" rtlCol="0" anchor="t">
            <a:spAutoFit/>
          </a:bodyPr>
          <a:lstStyle/>
          <a:p>
            <a:pPr algn="ctr">
              <a:lnSpc>
                <a:spcPct val="150000"/>
              </a:lnSpc>
            </a:pPr>
            <a:r>
              <a:rPr lang="en-US" sz="3500" i="1" dirty="0" err="1">
                <a:solidFill>
                  <a:srgbClr val="000000"/>
                </a:solidFill>
                <a:latin typeface="Times New Roman" panose="02020603050405020304" pitchFamily="18" charset="0"/>
                <a:cs typeface="Times New Roman" panose="02020603050405020304" pitchFamily="18" charset="0"/>
              </a:rPr>
              <a:t>Рис</a:t>
            </a:r>
            <a:r>
              <a:rPr lang="en-US" sz="3500" i="1" dirty="0">
                <a:solidFill>
                  <a:srgbClr val="000000"/>
                </a:solidFill>
                <a:latin typeface="Times New Roman" panose="02020603050405020304" pitchFamily="18" charset="0"/>
                <a:cs typeface="Times New Roman" panose="02020603050405020304" pitchFamily="18" charset="0"/>
              </a:rPr>
              <a:t>. 5. </a:t>
            </a:r>
            <a:r>
              <a:rPr lang="ru-RU" sz="3500" i="1" dirty="0" err="1">
                <a:solidFill>
                  <a:srgbClr val="000000"/>
                </a:solidFill>
                <a:latin typeface="Times New Roman" panose="02020603050405020304" pitchFamily="18" charset="0"/>
                <a:cs typeface="Times New Roman" panose="02020603050405020304" pitchFamily="18" charset="0"/>
              </a:rPr>
              <a:t>Зразок</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Повідомлення</a:t>
            </a:r>
            <a:r>
              <a:rPr lang="ru-RU" sz="3500" i="1" dirty="0">
                <a:solidFill>
                  <a:srgbClr val="000000"/>
                </a:solidFill>
                <a:latin typeface="Times New Roman" panose="02020603050405020304" pitchFamily="18" charset="0"/>
                <a:cs typeface="Times New Roman" panose="02020603050405020304" pitchFamily="18" charset="0"/>
              </a:rPr>
              <a:t> про </a:t>
            </a:r>
            <a:r>
              <a:rPr lang="ru-RU" sz="3500" i="1" dirty="0" err="1">
                <a:solidFill>
                  <a:srgbClr val="000000"/>
                </a:solidFill>
                <a:latin typeface="Times New Roman" panose="02020603050405020304" pitchFamily="18" charset="0"/>
                <a:cs typeface="Times New Roman" panose="02020603050405020304" pitchFamily="18" charset="0"/>
              </a:rPr>
              <a:t>обробку</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персональних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даних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працівників</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підприємства</a:t>
            </a:r>
            <a:endParaRPr lang="en-US" sz="3500" i="1" dirty="0">
              <a:solidFill>
                <a:srgbClr val="000000"/>
              </a:solidFill>
              <a:latin typeface="Times New Roman" panose="02020603050405020304" pitchFamily="18" charset="0"/>
              <a:cs typeface="Times New Roman" panose="02020603050405020304" pitchFamily="18" charset="0"/>
            </a:endParaRPr>
          </a:p>
        </p:txBody>
      </p:sp>
      <p:sp>
        <p:nvSpPr>
          <p:cNvPr id="21" name="Freeform 14">
            <a:extLst>
              <a:ext uri="{FF2B5EF4-FFF2-40B4-BE49-F238E27FC236}">
                <a16:creationId xmlns:a16="http://schemas.microsoft.com/office/drawing/2014/main" id="{8FEF5667-2D08-9F04-3812-167137EDB103}"/>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2" name="Freeform 15">
            <a:extLst>
              <a:ext uri="{FF2B5EF4-FFF2-40B4-BE49-F238E27FC236}">
                <a16:creationId xmlns:a16="http://schemas.microsoft.com/office/drawing/2014/main" id="{691D94A9-0C68-41DC-BE51-89D9D1E0260F}"/>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3" name="Freeform 16">
            <a:extLst>
              <a:ext uri="{FF2B5EF4-FFF2-40B4-BE49-F238E27FC236}">
                <a16:creationId xmlns:a16="http://schemas.microsoft.com/office/drawing/2014/main" id="{899C26FD-42AB-1012-BDE7-B845D583DA9D}"/>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4" name="TextBox 17">
            <a:extLst>
              <a:ext uri="{FF2B5EF4-FFF2-40B4-BE49-F238E27FC236}">
                <a16:creationId xmlns:a16="http://schemas.microsoft.com/office/drawing/2014/main" id="{A9492D98-0CBE-F623-32CF-CE7D55417A45}"/>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3" name="Рисунок 2">
            <a:extLst>
              <a:ext uri="{FF2B5EF4-FFF2-40B4-BE49-F238E27FC236}">
                <a16:creationId xmlns:a16="http://schemas.microsoft.com/office/drawing/2014/main" id="{B59E0337-A6F5-8043-CF69-C1DD7DA741EA}"/>
              </a:ext>
            </a:extLst>
          </p:cNvPr>
          <p:cNvPicPr>
            <a:picLocks noChangeAspect="1"/>
          </p:cNvPicPr>
          <p:nvPr/>
        </p:nvPicPr>
        <p:blipFill>
          <a:blip r:embed="rId5"/>
          <a:stretch>
            <a:fillRect/>
          </a:stretch>
        </p:blipFill>
        <p:spPr>
          <a:xfrm>
            <a:off x="823743" y="2353482"/>
            <a:ext cx="8525214" cy="4764090"/>
          </a:xfrm>
          <a:prstGeom prst="rect">
            <a:avLst/>
          </a:prstGeom>
        </p:spPr>
      </p:pic>
      <p:pic>
        <p:nvPicPr>
          <p:cNvPr id="6" name="Рисунок 5">
            <a:extLst>
              <a:ext uri="{FF2B5EF4-FFF2-40B4-BE49-F238E27FC236}">
                <a16:creationId xmlns:a16="http://schemas.microsoft.com/office/drawing/2014/main" id="{1F305E34-46D1-B529-4FF3-EC12EFFFF9F6}"/>
              </a:ext>
            </a:extLst>
          </p:cNvPr>
          <p:cNvPicPr>
            <a:picLocks noChangeAspect="1"/>
          </p:cNvPicPr>
          <p:nvPr/>
        </p:nvPicPr>
        <p:blipFill>
          <a:blip r:embed="rId6"/>
          <a:stretch>
            <a:fillRect/>
          </a:stretch>
        </p:blipFill>
        <p:spPr>
          <a:xfrm>
            <a:off x="9887818" y="2459825"/>
            <a:ext cx="7786857" cy="5809486"/>
          </a:xfrm>
          <a:prstGeom prst="rect">
            <a:avLst/>
          </a:prstGeom>
        </p:spPr>
      </p:pic>
      <p:sp>
        <p:nvSpPr>
          <p:cNvPr id="7" name="Стрілка: вправо 6">
            <a:extLst>
              <a:ext uri="{FF2B5EF4-FFF2-40B4-BE49-F238E27FC236}">
                <a16:creationId xmlns:a16="http://schemas.microsoft.com/office/drawing/2014/main" id="{4FE1C57B-274E-9A14-489A-C0BAEE806D6C}"/>
              </a:ext>
            </a:extLst>
          </p:cNvPr>
          <p:cNvSpPr/>
          <p:nvPr/>
        </p:nvSpPr>
        <p:spPr>
          <a:xfrm>
            <a:off x="823742" y="7529929"/>
            <a:ext cx="8777457" cy="711157"/>
          </a:xfrm>
          <a:prstGeom prst="rightArrow">
            <a:avLst/>
          </a:prstGeom>
          <a:solidFill>
            <a:schemeClr val="accent4">
              <a:lumMod val="60000"/>
              <a:lumOff val="4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98529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7">
            <a:extLst>
              <a:ext uri="{FF2B5EF4-FFF2-40B4-BE49-F238E27FC236}">
                <a16:creationId xmlns:a16="http://schemas.microsoft.com/office/drawing/2014/main" id="{172C4B4C-3E12-2167-733C-768D3FD126C0}"/>
              </a:ext>
            </a:extLst>
          </p:cNvPr>
          <p:cNvGrpSpPr/>
          <p:nvPr/>
        </p:nvGrpSpPr>
        <p:grpSpPr>
          <a:xfrm>
            <a:off x="4762" y="9601200"/>
            <a:ext cx="18283238" cy="685800"/>
            <a:chOff x="0" y="0"/>
            <a:chExt cx="24377650" cy="914400"/>
          </a:xfrm>
          <a:solidFill>
            <a:schemeClr val="accent4">
              <a:lumMod val="40000"/>
              <a:lumOff val="60000"/>
            </a:schemeClr>
          </a:solidFill>
        </p:grpSpPr>
        <p:sp>
          <p:nvSpPr>
            <p:cNvPr id="30" name="Freeform 8">
              <a:extLst>
                <a:ext uri="{FF2B5EF4-FFF2-40B4-BE49-F238E27FC236}">
                  <a16:creationId xmlns:a16="http://schemas.microsoft.com/office/drawing/2014/main" id="{16776BF2-60E0-D42C-8F85-F741D48AADF1}"/>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31" name="Group 9">
            <a:extLst>
              <a:ext uri="{FF2B5EF4-FFF2-40B4-BE49-F238E27FC236}">
                <a16:creationId xmlns:a16="http://schemas.microsoft.com/office/drawing/2014/main" id="{97D49C3D-A1E7-34DB-6940-34097562FCCF}"/>
              </a:ext>
            </a:extLst>
          </p:cNvPr>
          <p:cNvGrpSpPr/>
          <p:nvPr/>
        </p:nvGrpSpPr>
        <p:grpSpPr>
          <a:xfrm>
            <a:off x="0" y="9553194"/>
            <a:ext cx="18283238" cy="96012"/>
            <a:chOff x="0" y="0"/>
            <a:chExt cx="24377650" cy="128016"/>
          </a:xfrm>
          <a:solidFill>
            <a:schemeClr val="accent4">
              <a:lumMod val="20000"/>
              <a:lumOff val="80000"/>
            </a:schemeClr>
          </a:solidFill>
        </p:grpSpPr>
        <p:sp>
          <p:nvSpPr>
            <p:cNvPr id="32" name="Freeform 10">
              <a:extLst>
                <a:ext uri="{FF2B5EF4-FFF2-40B4-BE49-F238E27FC236}">
                  <a16:creationId xmlns:a16="http://schemas.microsoft.com/office/drawing/2014/main" id="{32602423-2EA5-5D46-9CEF-D31B93AB3C02}"/>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33" name="Group 12">
            <a:extLst>
              <a:ext uri="{FF2B5EF4-FFF2-40B4-BE49-F238E27FC236}">
                <a16:creationId xmlns:a16="http://schemas.microsoft.com/office/drawing/2014/main" id="{8B2099BF-88D6-A378-ADCF-CA4E0BC22177}"/>
              </a:ext>
            </a:extLst>
          </p:cNvPr>
          <p:cNvGrpSpPr/>
          <p:nvPr/>
        </p:nvGrpSpPr>
        <p:grpSpPr>
          <a:xfrm>
            <a:off x="0" y="0"/>
            <a:ext cx="18288000" cy="1697832"/>
            <a:chOff x="0" y="0"/>
            <a:chExt cx="24384000" cy="2263776"/>
          </a:xfrm>
          <a:solidFill>
            <a:schemeClr val="accent4">
              <a:lumMod val="40000"/>
              <a:lumOff val="60000"/>
            </a:schemeClr>
          </a:solidFill>
        </p:grpSpPr>
        <p:sp>
          <p:nvSpPr>
            <p:cNvPr id="34" name="Freeform 13">
              <a:extLst>
                <a:ext uri="{FF2B5EF4-FFF2-40B4-BE49-F238E27FC236}">
                  <a16:creationId xmlns:a16="http://schemas.microsoft.com/office/drawing/2014/main" id="{80E31BC2-A80F-ECA1-F64E-00383C74768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grpSp>
        <p:nvGrpSpPr>
          <p:cNvPr id="16" name="Group 16"/>
          <p:cNvGrpSpPr/>
          <p:nvPr/>
        </p:nvGrpSpPr>
        <p:grpSpPr>
          <a:xfrm>
            <a:off x="5045774" y="7449040"/>
            <a:ext cx="145839" cy="461244"/>
            <a:chOff x="0" y="0"/>
            <a:chExt cx="194452" cy="614992"/>
          </a:xfrm>
        </p:grpSpPr>
        <p:sp>
          <p:nvSpPr>
            <p:cNvPr id="17" name="Freeform 17"/>
            <p:cNvSpPr/>
            <p:nvPr/>
          </p:nvSpPr>
          <p:spPr>
            <a:xfrm>
              <a:off x="0" y="0"/>
              <a:ext cx="194437" cy="614934"/>
            </a:xfrm>
            <a:custGeom>
              <a:avLst/>
              <a:gdLst/>
              <a:ahLst/>
              <a:cxnLst/>
              <a:rect l="l" t="t" r="r" b="b"/>
              <a:pathLst>
                <a:path w="194437" h="614934">
                  <a:moveTo>
                    <a:pt x="0" y="0"/>
                  </a:moveTo>
                  <a:lnTo>
                    <a:pt x="194437" y="0"/>
                  </a:lnTo>
                  <a:lnTo>
                    <a:pt x="194437" y="614934"/>
                  </a:lnTo>
                  <a:lnTo>
                    <a:pt x="0" y="614934"/>
                  </a:lnTo>
                  <a:close/>
                </a:path>
              </a:pathLst>
            </a:custGeom>
            <a:solidFill>
              <a:srgbClr val="FFFFFF"/>
            </a:solidFill>
          </p:spPr>
          <p:txBody>
            <a:bodyPr/>
            <a:lstStyle/>
            <a:p>
              <a:endParaRPr lang="uk-UA"/>
            </a:p>
          </p:txBody>
        </p:sp>
      </p:grpSp>
      <p:sp>
        <p:nvSpPr>
          <p:cNvPr id="18" name="AutoShape 18"/>
          <p:cNvSpPr/>
          <p:nvPr/>
        </p:nvSpPr>
        <p:spPr>
          <a:xfrm rot="2188">
            <a:off x="1785534" y="2633661"/>
            <a:ext cx="14959968" cy="0"/>
          </a:xfrm>
          <a:prstGeom prst="line">
            <a:avLst/>
          </a:prstGeom>
          <a:ln w="9525" cap="rnd">
            <a:solidFill>
              <a:srgbClr val="000000"/>
            </a:solidFill>
            <a:prstDash val="solid"/>
            <a:headEnd type="none" w="sm" len="sm"/>
            <a:tailEnd type="none" w="sm" len="sm"/>
          </a:ln>
        </p:spPr>
        <p:txBody>
          <a:bodyPr/>
          <a:lstStyle/>
          <a:p>
            <a:endParaRPr lang="uk-UA"/>
          </a:p>
        </p:txBody>
      </p:sp>
      <p:sp>
        <p:nvSpPr>
          <p:cNvPr id="22" name="TextBox 22"/>
          <p:cNvSpPr txBox="1"/>
          <p:nvPr/>
        </p:nvSpPr>
        <p:spPr>
          <a:xfrm>
            <a:off x="1785536" y="1606829"/>
            <a:ext cx="15780666" cy="564706"/>
          </a:xfrm>
          <a:prstGeom prst="rect">
            <a:avLst/>
          </a:prstGeom>
        </p:spPr>
        <p:txBody>
          <a:bodyPr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7</a:t>
            </a:r>
          </a:p>
        </p:txBody>
      </p:sp>
      <p:sp>
        <p:nvSpPr>
          <p:cNvPr id="25" name="Freeform 14">
            <a:extLst>
              <a:ext uri="{FF2B5EF4-FFF2-40B4-BE49-F238E27FC236}">
                <a16:creationId xmlns:a16="http://schemas.microsoft.com/office/drawing/2014/main" id="{88376723-01CA-EEB4-FEC1-3FF06BDF9BBE}"/>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6" name="Freeform 15">
            <a:extLst>
              <a:ext uri="{FF2B5EF4-FFF2-40B4-BE49-F238E27FC236}">
                <a16:creationId xmlns:a16="http://schemas.microsoft.com/office/drawing/2014/main" id="{21A80551-69FD-D260-363B-A13913F343CC}"/>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7" name="Freeform 16">
            <a:extLst>
              <a:ext uri="{FF2B5EF4-FFF2-40B4-BE49-F238E27FC236}">
                <a16:creationId xmlns:a16="http://schemas.microsoft.com/office/drawing/2014/main" id="{E99653B1-5745-BE46-8325-B04C345A0AD9}"/>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8" name="TextBox 17">
            <a:extLst>
              <a:ext uri="{FF2B5EF4-FFF2-40B4-BE49-F238E27FC236}">
                <a16:creationId xmlns:a16="http://schemas.microsoft.com/office/drawing/2014/main" id="{79746593-ECDD-B706-9E39-ABB105C8DC32}"/>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
        <p:nvSpPr>
          <p:cNvPr id="2" name="TextBox 18">
            <a:extLst>
              <a:ext uri="{FF2B5EF4-FFF2-40B4-BE49-F238E27FC236}">
                <a16:creationId xmlns:a16="http://schemas.microsoft.com/office/drawing/2014/main" id="{01E073F1-CB31-126C-0542-F2959BE8C2AE}"/>
              </a:ext>
            </a:extLst>
          </p:cNvPr>
          <p:cNvSpPr txBox="1"/>
          <p:nvPr/>
        </p:nvSpPr>
        <p:spPr>
          <a:xfrm>
            <a:off x="2403934" y="2095500"/>
            <a:ext cx="13475413" cy="415498"/>
          </a:xfrm>
          <a:prstGeom prst="rect">
            <a:avLst/>
          </a:prstGeom>
        </p:spPr>
        <p:txBody>
          <a:bodyPr wrap="square" lIns="0" tIns="0" rIns="0" bIns="0" rtlCol="0" anchor="t">
            <a:spAutoFit/>
          </a:bodyPr>
          <a:lstStyle/>
          <a:p>
            <a:pPr algn="ctr"/>
            <a:r>
              <a:rPr lang="ru-RU" sz="2700" dirty="0">
                <a:solidFill>
                  <a:srgbClr val="000000"/>
                </a:solidFill>
                <a:latin typeface="Times New Roman Bold"/>
              </a:rPr>
              <a:t>Модель </a:t>
            </a:r>
            <a:r>
              <a:rPr lang="ru-RU" sz="2700" dirty="0" err="1">
                <a:solidFill>
                  <a:srgbClr val="000000"/>
                </a:solidFill>
                <a:latin typeface="Times New Roman Bold"/>
              </a:rPr>
              <a:t>загроз</a:t>
            </a:r>
            <a:r>
              <a:rPr lang="ru-RU" sz="2700" dirty="0">
                <a:solidFill>
                  <a:srgbClr val="000000"/>
                </a:solidFill>
                <a:latin typeface="Times New Roman Bold"/>
              </a:rPr>
              <a:t> </a:t>
            </a:r>
            <a:r>
              <a:rPr lang="ru-RU" sz="2700" dirty="0" err="1">
                <a:solidFill>
                  <a:srgbClr val="000000"/>
                </a:solidFill>
                <a:latin typeface="Times New Roman Bold"/>
              </a:rPr>
              <a:t>забезпечення</a:t>
            </a:r>
            <a:r>
              <a:rPr lang="ru-RU" sz="2700" dirty="0">
                <a:solidFill>
                  <a:srgbClr val="000000"/>
                </a:solidFill>
                <a:latin typeface="Times New Roman Bold"/>
              </a:rPr>
              <a:t> </a:t>
            </a:r>
            <a:r>
              <a:rPr lang="ru-RU" sz="2700" dirty="0" err="1">
                <a:solidFill>
                  <a:srgbClr val="000000"/>
                </a:solidFill>
                <a:latin typeface="Times New Roman Bold"/>
              </a:rPr>
              <a:t>захисту</a:t>
            </a:r>
            <a:r>
              <a:rPr lang="ru-RU" sz="2700" dirty="0">
                <a:solidFill>
                  <a:srgbClr val="000000"/>
                </a:solidFill>
                <a:latin typeface="Times New Roman Bold"/>
              </a:rPr>
              <a:t> </a:t>
            </a:r>
            <a:r>
              <a:rPr lang="ru-RU" sz="2700" dirty="0" err="1">
                <a:solidFill>
                  <a:srgbClr val="000000"/>
                </a:solidFill>
                <a:latin typeface="Times New Roman Bold"/>
              </a:rPr>
              <a:t>персональних</a:t>
            </a:r>
            <a:r>
              <a:rPr lang="ru-RU" sz="2700" dirty="0">
                <a:solidFill>
                  <a:srgbClr val="000000"/>
                </a:solidFill>
                <a:latin typeface="Times New Roman Bold"/>
              </a:rPr>
              <a:t> </a:t>
            </a:r>
            <a:r>
              <a:rPr lang="ru-RU" sz="2700" dirty="0" err="1">
                <a:solidFill>
                  <a:srgbClr val="000000"/>
                </a:solidFill>
                <a:latin typeface="Times New Roman Bold"/>
              </a:rPr>
              <a:t>даних</a:t>
            </a:r>
            <a:r>
              <a:rPr lang="ru-RU" sz="2700" dirty="0">
                <a:solidFill>
                  <a:srgbClr val="000000"/>
                </a:solidFill>
                <a:latin typeface="Times New Roman Bold"/>
              </a:rPr>
              <a:t> </a:t>
            </a:r>
            <a:r>
              <a:rPr lang="ru-RU" sz="2700" dirty="0" err="1">
                <a:solidFill>
                  <a:srgbClr val="000000"/>
                </a:solidFill>
                <a:latin typeface="Times New Roman Bold"/>
              </a:rPr>
              <a:t>співробітників</a:t>
            </a:r>
            <a:r>
              <a:rPr lang="ru-RU" sz="2700" dirty="0">
                <a:solidFill>
                  <a:srgbClr val="000000"/>
                </a:solidFill>
                <a:latin typeface="Times New Roman Bold"/>
              </a:rPr>
              <a:t> </a:t>
            </a:r>
            <a:r>
              <a:rPr lang="ru-RU" sz="2700" dirty="0" err="1">
                <a:solidFill>
                  <a:srgbClr val="000000"/>
                </a:solidFill>
                <a:latin typeface="Times New Roman Bold"/>
              </a:rPr>
              <a:t>підприємства</a:t>
            </a:r>
            <a:endParaRPr lang="ru-RU" sz="2700" dirty="0">
              <a:solidFill>
                <a:srgbClr val="000000"/>
              </a:solidFill>
              <a:latin typeface="Times New Roman Bold"/>
            </a:endParaRPr>
          </a:p>
        </p:txBody>
      </p:sp>
      <p:pic>
        <p:nvPicPr>
          <p:cNvPr id="5" name="Рисунок 4">
            <a:extLst>
              <a:ext uri="{FF2B5EF4-FFF2-40B4-BE49-F238E27FC236}">
                <a16:creationId xmlns:a16="http://schemas.microsoft.com/office/drawing/2014/main" id="{64E2012C-F09B-F076-1114-B746950411E6}"/>
              </a:ext>
            </a:extLst>
          </p:cNvPr>
          <p:cNvPicPr>
            <a:picLocks noChangeAspect="1"/>
          </p:cNvPicPr>
          <p:nvPr/>
        </p:nvPicPr>
        <p:blipFill>
          <a:blip r:embed="rId5"/>
          <a:stretch>
            <a:fillRect/>
          </a:stretch>
        </p:blipFill>
        <p:spPr>
          <a:xfrm>
            <a:off x="3645664" y="2756324"/>
            <a:ext cx="10996672" cy="6685685"/>
          </a:xfrm>
          <a:prstGeom prst="rect">
            <a:avLst/>
          </a:prstGeom>
        </p:spPr>
      </p:pic>
    </p:spTree>
    <p:extLst>
      <p:ext uri="{BB962C8B-B14F-4D97-AF65-F5344CB8AC3E}">
        <p14:creationId xmlns:p14="http://schemas.microsoft.com/office/powerpoint/2010/main" val="49334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F586DCE8-3A94-D58A-8108-C94AFF7D65AF}"/>
              </a:ext>
            </a:extLst>
          </p:cNvPr>
          <p:cNvGrpSpPr/>
          <p:nvPr/>
        </p:nvGrpSpPr>
        <p:grpSpPr>
          <a:xfrm>
            <a:off x="4762" y="9601200"/>
            <a:ext cx="18283238" cy="685800"/>
            <a:chOff x="0" y="0"/>
            <a:chExt cx="24377650" cy="914400"/>
          </a:xfrm>
          <a:solidFill>
            <a:schemeClr val="accent4">
              <a:lumMod val="40000"/>
              <a:lumOff val="60000"/>
            </a:schemeClr>
          </a:solidFill>
        </p:grpSpPr>
        <p:sp>
          <p:nvSpPr>
            <p:cNvPr id="26" name="Freeform 8">
              <a:extLst>
                <a:ext uri="{FF2B5EF4-FFF2-40B4-BE49-F238E27FC236}">
                  <a16:creationId xmlns:a16="http://schemas.microsoft.com/office/drawing/2014/main" id="{1CCE37A3-6100-C21D-2937-1851DDFF3559}"/>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7" name="Group 9">
            <a:extLst>
              <a:ext uri="{FF2B5EF4-FFF2-40B4-BE49-F238E27FC236}">
                <a16:creationId xmlns:a16="http://schemas.microsoft.com/office/drawing/2014/main" id="{8D2B2546-0C3F-7322-4A2C-D54C45B29DCF}"/>
              </a:ext>
            </a:extLst>
          </p:cNvPr>
          <p:cNvGrpSpPr/>
          <p:nvPr/>
        </p:nvGrpSpPr>
        <p:grpSpPr>
          <a:xfrm>
            <a:off x="4762" y="9543288"/>
            <a:ext cx="18283238" cy="96012"/>
            <a:chOff x="0" y="0"/>
            <a:chExt cx="24377650" cy="128016"/>
          </a:xfrm>
          <a:solidFill>
            <a:schemeClr val="accent4">
              <a:lumMod val="20000"/>
              <a:lumOff val="80000"/>
            </a:schemeClr>
          </a:solidFill>
        </p:grpSpPr>
        <p:sp>
          <p:nvSpPr>
            <p:cNvPr id="28" name="Freeform 10">
              <a:extLst>
                <a:ext uri="{FF2B5EF4-FFF2-40B4-BE49-F238E27FC236}">
                  <a16:creationId xmlns:a16="http://schemas.microsoft.com/office/drawing/2014/main" id="{0D98219C-B6DE-F299-9733-DB346C214599}"/>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9" name="Group 12">
            <a:extLst>
              <a:ext uri="{FF2B5EF4-FFF2-40B4-BE49-F238E27FC236}">
                <a16:creationId xmlns:a16="http://schemas.microsoft.com/office/drawing/2014/main" id="{91DA8671-497F-3412-BD3C-843CC5E03655}"/>
              </a:ext>
            </a:extLst>
          </p:cNvPr>
          <p:cNvGrpSpPr/>
          <p:nvPr/>
        </p:nvGrpSpPr>
        <p:grpSpPr>
          <a:xfrm>
            <a:off x="0" y="0"/>
            <a:ext cx="18288000" cy="1697832"/>
            <a:chOff x="0" y="0"/>
            <a:chExt cx="24384000" cy="2263776"/>
          </a:xfrm>
          <a:solidFill>
            <a:schemeClr val="accent4">
              <a:lumMod val="40000"/>
              <a:lumOff val="60000"/>
            </a:schemeClr>
          </a:solidFill>
        </p:grpSpPr>
        <p:sp>
          <p:nvSpPr>
            <p:cNvPr id="30" name="Freeform 13">
              <a:extLst>
                <a:ext uri="{FF2B5EF4-FFF2-40B4-BE49-F238E27FC236}">
                  <a16:creationId xmlns:a16="http://schemas.microsoft.com/office/drawing/2014/main" id="{D435747C-31A4-201B-7D25-DED53712ED6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8" name="TextBox 18"/>
          <p:cNvSpPr txBox="1"/>
          <p:nvPr/>
        </p:nvSpPr>
        <p:spPr>
          <a:xfrm>
            <a:off x="454840" y="8470943"/>
            <a:ext cx="17373600" cy="711157"/>
          </a:xfrm>
          <a:prstGeom prst="rect">
            <a:avLst/>
          </a:prstGeom>
        </p:spPr>
        <p:txBody>
          <a:bodyPr wrap="square" lIns="0" tIns="0" rIns="0" bIns="0" rtlCol="0" anchor="t">
            <a:spAutoFit/>
          </a:bodyPr>
          <a:lstStyle/>
          <a:p>
            <a:pPr algn="ctr">
              <a:lnSpc>
                <a:spcPct val="150000"/>
              </a:lnSpc>
            </a:pPr>
            <a:r>
              <a:rPr lang="en-US" sz="3500" i="1" dirty="0" err="1">
                <a:solidFill>
                  <a:srgbClr val="000000"/>
                </a:solidFill>
                <a:latin typeface="Times New Roman" panose="02020603050405020304" pitchFamily="18" charset="0"/>
                <a:cs typeface="Times New Roman" panose="02020603050405020304" pitchFamily="18" charset="0"/>
              </a:rPr>
              <a:t>Рис</a:t>
            </a:r>
            <a:r>
              <a:rPr lang="en-US" sz="3500" i="1" dirty="0">
                <a:solidFill>
                  <a:srgbClr val="000000"/>
                </a:solidFill>
                <a:latin typeface="Times New Roman" panose="02020603050405020304" pitchFamily="18" charset="0"/>
                <a:cs typeface="Times New Roman" panose="02020603050405020304" pitchFamily="18" charset="0"/>
              </a:rPr>
              <a:t>. 6. </a:t>
            </a:r>
            <a:r>
              <a:rPr lang="uk-UA" sz="3500" i="1" dirty="0">
                <a:solidFill>
                  <a:srgbClr val="000000"/>
                </a:solidFill>
                <a:latin typeface="Times New Roman" panose="02020603050405020304" pitchFamily="18" charset="0"/>
                <a:cs typeface="Times New Roman" panose="02020603050405020304" pitchFamily="18" charset="0"/>
              </a:rPr>
              <a:t>Основні причини витоку інформації за межі підприємства</a:t>
            </a:r>
            <a:endParaRPr lang="en-US" sz="3500" i="1" dirty="0">
              <a:solidFill>
                <a:srgbClr val="000000"/>
              </a:solidFill>
              <a:latin typeface="Times New Roman" panose="02020603050405020304" pitchFamily="18" charset="0"/>
              <a:cs typeface="Times New Roman" panose="02020603050405020304" pitchFamily="18" charset="0"/>
            </a:endParaRPr>
          </a:p>
        </p:txBody>
      </p:sp>
      <p:sp>
        <p:nvSpPr>
          <p:cNvPr id="21" name="Freeform 14">
            <a:extLst>
              <a:ext uri="{FF2B5EF4-FFF2-40B4-BE49-F238E27FC236}">
                <a16:creationId xmlns:a16="http://schemas.microsoft.com/office/drawing/2014/main" id="{8FEF5667-2D08-9F04-3812-167137EDB103}"/>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2" name="Freeform 15">
            <a:extLst>
              <a:ext uri="{FF2B5EF4-FFF2-40B4-BE49-F238E27FC236}">
                <a16:creationId xmlns:a16="http://schemas.microsoft.com/office/drawing/2014/main" id="{691D94A9-0C68-41DC-BE51-89D9D1E0260F}"/>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3" name="Freeform 16">
            <a:extLst>
              <a:ext uri="{FF2B5EF4-FFF2-40B4-BE49-F238E27FC236}">
                <a16:creationId xmlns:a16="http://schemas.microsoft.com/office/drawing/2014/main" id="{899C26FD-42AB-1012-BDE7-B845D583DA9D}"/>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4" name="TextBox 17">
            <a:extLst>
              <a:ext uri="{FF2B5EF4-FFF2-40B4-BE49-F238E27FC236}">
                <a16:creationId xmlns:a16="http://schemas.microsoft.com/office/drawing/2014/main" id="{A9492D98-0CBE-F623-32CF-CE7D55417A45}"/>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4" name="Рисунок 3">
            <a:extLst>
              <a:ext uri="{FF2B5EF4-FFF2-40B4-BE49-F238E27FC236}">
                <a16:creationId xmlns:a16="http://schemas.microsoft.com/office/drawing/2014/main" id="{3F2D8A77-4DEE-324C-D5FB-7E7354645F17}"/>
              </a:ext>
            </a:extLst>
          </p:cNvPr>
          <p:cNvPicPr>
            <a:picLocks noChangeAspect="1"/>
          </p:cNvPicPr>
          <p:nvPr/>
        </p:nvPicPr>
        <p:blipFill>
          <a:blip r:embed="rId5"/>
          <a:stretch>
            <a:fillRect/>
          </a:stretch>
        </p:blipFill>
        <p:spPr>
          <a:xfrm>
            <a:off x="3778650" y="1820418"/>
            <a:ext cx="10730699" cy="6621569"/>
          </a:xfrm>
          <a:prstGeom prst="rect">
            <a:avLst/>
          </a:prstGeom>
        </p:spPr>
      </p:pic>
    </p:spTree>
    <p:extLst>
      <p:ext uri="{BB962C8B-B14F-4D97-AF65-F5344CB8AC3E}">
        <p14:creationId xmlns:p14="http://schemas.microsoft.com/office/powerpoint/2010/main" val="264336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F586DCE8-3A94-D58A-8108-C94AFF7D65AF}"/>
              </a:ext>
            </a:extLst>
          </p:cNvPr>
          <p:cNvGrpSpPr/>
          <p:nvPr/>
        </p:nvGrpSpPr>
        <p:grpSpPr>
          <a:xfrm>
            <a:off x="4762" y="9601200"/>
            <a:ext cx="18283238" cy="685800"/>
            <a:chOff x="0" y="0"/>
            <a:chExt cx="24377650" cy="914400"/>
          </a:xfrm>
          <a:solidFill>
            <a:schemeClr val="accent4">
              <a:lumMod val="40000"/>
              <a:lumOff val="60000"/>
            </a:schemeClr>
          </a:solidFill>
        </p:grpSpPr>
        <p:sp>
          <p:nvSpPr>
            <p:cNvPr id="26" name="Freeform 8">
              <a:extLst>
                <a:ext uri="{FF2B5EF4-FFF2-40B4-BE49-F238E27FC236}">
                  <a16:creationId xmlns:a16="http://schemas.microsoft.com/office/drawing/2014/main" id="{1CCE37A3-6100-C21D-2937-1851DDFF3559}"/>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7" name="Group 9">
            <a:extLst>
              <a:ext uri="{FF2B5EF4-FFF2-40B4-BE49-F238E27FC236}">
                <a16:creationId xmlns:a16="http://schemas.microsoft.com/office/drawing/2014/main" id="{8D2B2546-0C3F-7322-4A2C-D54C45B29DCF}"/>
              </a:ext>
            </a:extLst>
          </p:cNvPr>
          <p:cNvGrpSpPr/>
          <p:nvPr/>
        </p:nvGrpSpPr>
        <p:grpSpPr>
          <a:xfrm>
            <a:off x="4762" y="9543288"/>
            <a:ext cx="18283238" cy="96012"/>
            <a:chOff x="0" y="0"/>
            <a:chExt cx="24377650" cy="128016"/>
          </a:xfrm>
          <a:solidFill>
            <a:schemeClr val="accent4">
              <a:lumMod val="20000"/>
              <a:lumOff val="80000"/>
            </a:schemeClr>
          </a:solidFill>
        </p:grpSpPr>
        <p:sp>
          <p:nvSpPr>
            <p:cNvPr id="28" name="Freeform 10">
              <a:extLst>
                <a:ext uri="{FF2B5EF4-FFF2-40B4-BE49-F238E27FC236}">
                  <a16:creationId xmlns:a16="http://schemas.microsoft.com/office/drawing/2014/main" id="{0D98219C-B6DE-F299-9733-DB346C214599}"/>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9" name="Group 12">
            <a:extLst>
              <a:ext uri="{FF2B5EF4-FFF2-40B4-BE49-F238E27FC236}">
                <a16:creationId xmlns:a16="http://schemas.microsoft.com/office/drawing/2014/main" id="{91DA8671-497F-3412-BD3C-843CC5E03655}"/>
              </a:ext>
            </a:extLst>
          </p:cNvPr>
          <p:cNvGrpSpPr/>
          <p:nvPr/>
        </p:nvGrpSpPr>
        <p:grpSpPr>
          <a:xfrm>
            <a:off x="0" y="0"/>
            <a:ext cx="18288000" cy="1697832"/>
            <a:chOff x="0" y="0"/>
            <a:chExt cx="24384000" cy="2263776"/>
          </a:xfrm>
          <a:solidFill>
            <a:schemeClr val="accent4">
              <a:lumMod val="40000"/>
              <a:lumOff val="60000"/>
            </a:schemeClr>
          </a:solidFill>
        </p:grpSpPr>
        <p:sp>
          <p:nvSpPr>
            <p:cNvPr id="30" name="Freeform 13">
              <a:extLst>
                <a:ext uri="{FF2B5EF4-FFF2-40B4-BE49-F238E27FC236}">
                  <a16:creationId xmlns:a16="http://schemas.microsoft.com/office/drawing/2014/main" id="{D435747C-31A4-201B-7D25-DED53712ED6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8" name="TextBox 18"/>
          <p:cNvSpPr txBox="1"/>
          <p:nvPr/>
        </p:nvSpPr>
        <p:spPr>
          <a:xfrm>
            <a:off x="9858127" y="3898867"/>
            <a:ext cx="7846240" cy="3942811"/>
          </a:xfrm>
          <a:prstGeom prst="rect">
            <a:avLst/>
          </a:prstGeom>
        </p:spPr>
        <p:txBody>
          <a:bodyPr wrap="square" lIns="0" tIns="0" rIns="0" bIns="0" rtlCol="0" anchor="t">
            <a:spAutoFit/>
          </a:bodyPr>
          <a:lstStyle/>
          <a:p>
            <a:pPr algn="ctr">
              <a:lnSpc>
                <a:spcPct val="150000"/>
              </a:lnSpc>
            </a:pPr>
            <a:r>
              <a:rPr lang="en-US" sz="3500" i="1" dirty="0" err="1">
                <a:solidFill>
                  <a:srgbClr val="000000"/>
                </a:solidFill>
                <a:latin typeface="Times New Roman" panose="02020603050405020304" pitchFamily="18" charset="0"/>
                <a:cs typeface="Times New Roman" panose="02020603050405020304" pitchFamily="18" charset="0"/>
              </a:rPr>
              <a:t>Рис</a:t>
            </a:r>
            <a:r>
              <a:rPr lang="en-US" sz="3500" i="1" dirty="0">
                <a:solidFill>
                  <a:srgbClr val="000000"/>
                </a:solidFill>
                <a:latin typeface="Times New Roman" panose="02020603050405020304" pitchFamily="18" charset="0"/>
                <a:cs typeface="Times New Roman" panose="02020603050405020304" pitchFamily="18" charset="0"/>
              </a:rPr>
              <a:t>. </a:t>
            </a:r>
            <a:r>
              <a:rPr lang="uk-UA" sz="3500" i="1" dirty="0">
                <a:solidFill>
                  <a:srgbClr val="000000"/>
                </a:solidFill>
                <a:latin typeface="Times New Roman" panose="02020603050405020304" pitchFamily="18" charset="0"/>
                <a:cs typeface="Times New Roman" panose="02020603050405020304" pitchFamily="18" charset="0"/>
              </a:rPr>
              <a:t>7</a:t>
            </a:r>
            <a:r>
              <a:rPr lang="en-US"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Методи</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забезпечення</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захисту</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персональних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даних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працівників</a:t>
            </a:r>
            <a:r>
              <a:rPr lang="ru-RU" sz="3500" i="1" dirty="0">
                <a:solidFill>
                  <a:srgbClr val="000000"/>
                </a:solidFill>
                <a:latin typeface="Times New Roman" panose="02020603050405020304" pitchFamily="18" charset="0"/>
                <a:cs typeface="Times New Roman" panose="02020603050405020304" pitchFamily="18" charset="0"/>
              </a:rPr>
              <a:t> в </a:t>
            </a:r>
            <a:r>
              <a:rPr lang="ru-RU" sz="3500" i="1" dirty="0" err="1">
                <a:solidFill>
                  <a:srgbClr val="000000"/>
                </a:solidFill>
                <a:latin typeface="Times New Roman" panose="02020603050405020304" pitchFamily="18" charset="0"/>
                <a:cs typeface="Times New Roman" panose="02020603050405020304" pitchFamily="18" charset="0"/>
              </a:rPr>
              <a:t>умовах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Комунального</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підприємства</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Житомирське</a:t>
            </a:r>
            <a:r>
              <a:rPr lang="ru-RU" sz="3500" i="1" dirty="0">
                <a:solidFill>
                  <a:srgbClr val="000000"/>
                </a:solidFill>
                <a:latin typeface="Times New Roman" panose="02020603050405020304" pitchFamily="18" charset="0"/>
                <a:cs typeface="Times New Roman" panose="02020603050405020304" pitchFamily="18" charset="0"/>
              </a:rPr>
              <a:t> трамвайно-</a:t>
            </a:r>
            <a:r>
              <a:rPr lang="ru-RU" sz="3500" i="1" dirty="0" err="1">
                <a:solidFill>
                  <a:srgbClr val="000000"/>
                </a:solidFill>
                <a:latin typeface="Times New Roman" panose="02020603050405020304" pitchFamily="18" charset="0"/>
                <a:cs typeface="Times New Roman" panose="02020603050405020304" pitchFamily="18" charset="0"/>
              </a:rPr>
              <a:t>тролейбусне</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управління</a:t>
            </a:r>
            <a:r>
              <a:rPr lang="ru-RU" sz="3500" i="1" dirty="0">
                <a:solidFill>
                  <a:srgbClr val="000000"/>
                </a:solidFill>
                <a:latin typeface="Times New Roman" panose="02020603050405020304" pitchFamily="18" charset="0"/>
                <a:cs typeface="Times New Roman" panose="02020603050405020304" pitchFamily="18" charset="0"/>
              </a:rPr>
              <a:t>»</a:t>
            </a:r>
            <a:endParaRPr lang="en-US" sz="3500" i="1" dirty="0">
              <a:solidFill>
                <a:srgbClr val="000000"/>
              </a:solidFill>
              <a:latin typeface="Times New Roman" panose="02020603050405020304" pitchFamily="18" charset="0"/>
              <a:cs typeface="Times New Roman" panose="02020603050405020304" pitchFamily="18" charset="0"/>
            </a:endParaRPr>
          </a:p>
        </p:txBody>
      </p:sp>
      <p:sp>
        <p:nvSpPr>
          <p:cNvPr id="21" name="Freeform 14">
            <a:extLst>
              <a:ext uri="{FF2B5EF4-FFF2-40B4-BE49-F238E27FC236}">
                <a16:creationId xmlns:a16="http://schemas.microsoft.com/office/drawing/2014/main" id="{8FEF5667-2D08-9F04-3812-167137EDB103}"/>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2" name="Freeform 15">
            <a:extLst>
              <a:ext uri="{FF2B5EF4-FFF2-40B4-BE49-F238E27FC236}">
                <a16:creationId xmlns:a16="http://schemas.microsoft.com/office/drawing/2014/main" id="{691D94A9-0C68-41DC-BE51-89D9D1E0260F}"/>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3" name="Freeform 16">
            <a:extLst>
              <a:ext uri="{FF2B5EF4-FFF2-40B4-BE49-F238E27FC236}">
                <a16:creationId xmlns:a16="http://schemas.microsoft.com/office/drawing/2014/main" id="{899C26FD-42AB-1012-BDE7-B845D583DA9D}"/>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4" name="TextBox 17">
            <a:extLst>
              <a:ext uri="{FF2B5EF4-FFF2-40B4-BE49-F238E27FC236}">
                <a16:creationId xmlns:a16="http://schemas.microsoft.com/office/drawing/2014/main" id="{A9492D98-0CBE-F623-32CF-CE7D55417A45}"/>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6" name="Рисунок 5">
            <a:extLst>
              <a:ext uri="{FF2B5EF4-FFF2-40B4-BE49-F238E27FC236}">
                <a16:creationId xmlns:a16="http://schemas.microsoft.com/office/drawing/2014/main" id="{0C310256-5575-4E39-0769-7B28DB645EFF}"/>
              </a:ext>
            </a:extLst>
          </p:cNvPr>
          <p:cNvPicPr>
            <a:picLocks noChangeAspect="1"/>
          </p:cNvPicPr>
          <p:nvPr/>
        </p:nvPicPr>
        <p:blipFill>
          <a:blip r:embed="rId5"/>
          <a:stretch>
            <a:fillRect/>
          </a:stretch>
        </p:blipFill>
        <p:spPr>
          <a:xfrm>
            <a:off x="583632" y="1905001"/>
            <a:ext cx="7417367" cy="7447096"/>
          </a:xfrm>
          <a:prstGeom prst="rect">
            <a:avLst/>
          </a:prstGeom>
        </p:spPr>
      </p:pic>
    </p:spTree>
    <p:extLst>
      <p:ext uri="{BB962C8B-B14F-4D97-AF65-F5344CB8AC3E}">
        <p14:creationId xmlns:p14="http://schemas.microsoft.com/office/powerpoint/2010/main" val="387279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7">
            <a:extLst>
              <a:ext uri="{FF2B5EF4-FFF2-40B4-BE49-F238E27FC236}">
                <a16:creationId xmlns:a16="http://schemas.microsoft.com/office/drawing/2014/main" id="{EFF487B6-21C6-06F9-12E8-7C42B7A2D5FD}"/>
              </a:ext>
            </a:extLst>
          </p:cNvPr>
          <p:cNvGrpSpPr/>
          <p:nvPr/>
        </p:nvGrpSpPr>
        <p:grpSpPr>
          <a:xfrm>
            <a:off x="4762" y="9601200"/>
            <a:ext cx="18283238" cy="685800"/>
            <a:chOff x="0" y="0"/>
            <a:chExt cx="24377650" cy="914400"/>
          </a:xfrm>
          <a:solidFill>
            <a:schemeClr val="accent4">
              <a:lumMod val="40000"/>
              <a:lumOff val="60000"/>
            </a:schemeClr>
          </a:solidFill>
        </p:grpSpPr>
        <p:sp>
          <p:nvSpPr>
            <p:cNvPr id="21" name="Freeform 8">
              <a:extLst>
                <a:ext uri="{FF2B5EF4-FFF2-40B4-BE49-F238E27FC236}">
                  <a16:creationId xmlns:a16="http://schemas.microsoft.com/office/drawing/2014/main" id="{C53A1917-4B05-B234-AC1B-55A47FC2634E}"/>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2" name="Group 9">
            <a:extLst>
              <a:ext uri="{FF2B5EF4-FFF2-40B4-BE49-F238E27FC236}">
                <a16:creationId xmlns:a16="http://schemas.microsoft.com/office/drawing/2014/main" id="{C94CE50A-14B3-A371-004B-976D6FD79A02}"/>
              </a:ext>
            </a:extLst>
          </p:cNvPr>
          <p:cNvGrpSpPr/>
          <p:nvPr/>
        </p:nvGrpSpPr>
        <p:grpSpPr>
          <a:xfrm>
            <a:off x="22" y="9543288"/>
            <a:ext cx="18283238" cy="96012"/>
            <a:chOff x="0" y="0"/>
            <a:chExt cx="24377650" cy="128016"/>
          </a:xfrm>
          <a:solidFill>
            <a:schemeClr val="accent4">
              <a:lumMod val="20000"/>
              <a:lumOff val="80000"/>
            </a:schemeClr>
          </a:solidFill>
        </p:grpSpPr>
        <p:sp>
          <p:nvSpPr>
            <p:cNvPr id="23" name="Freeform 10">
              <a:extLst>
                <a:ext uri="{FF2B5EF4-FFF2-40B4-BE49-F238E27FC236}">
                  <a16:creationId xmlns:a16="http://schemas.microsoft.com/office/drawing/2014/main" id="{46C39517-8FD7-F1BD-E703-15D01D7C77C1}"/>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4" name="Group 12">
            <a:extLst>
              <a:ext uri="{FF2B5EF4-FFF2-40B4-BE49-F238E27FC236}">
                <a16:creationId xmlns:a16="http://schemas.microsoft.com/office/drawing/2014/main" id="{9FD06F14-C458-3584-61F9-9D923B6BEDBF}"/>
              </a:ext>
            </a:extLst>
          </p:cNvPr>
          <p:cNvGrpSpPr/>
          <p:nvPr/>
        </p:nvGrpSpPr>
        <p:grpSpPr>
          <a:xfrm>
            <a:off x="0" y="0"/>
            <a:ext cx="18288000" cy="1697832"/>
            <a:chOff x="0" y="0"/>
            <a:chExt cx="24384000" cy="2263776"/>
          </a:xfrm>
          <a:solidFill>
            <a:schemeClr val="accent4">
              <a:lumMod val="40000"/>
              <a:lumOff val="60000"/>
            </a:schemeClr>
          </a:solidFill>
        </p:grpSpPr>
        <p:sp>
          <p:nvSpPr>
            <p:cNvPr id="25" name="Freeform 13">
              <a:extLst>
                <a:ext uri="{FF2B5EF4-FFF2-40B4-BE49-F238E27FC236}">
                  <a16:creationId xmlns:a16="http://schemas.microsoft.com/office/drawing/2014/main" id="{77F9A6C1-A61D-8B2E-4406-1E07D76E2F9E}"/>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3" name="TextBox 13"/>
          <p:cNvSpPr txBox="1"/>
          <p:nvPr/>
        </p:nvSpPr>
        <p:spPr>
          <a:xfrm>
            <a:off x="5166177" y="4553595"/>
            <a:ext cx="7950928" cy="1179810"/>
          </a:xfrm>
          <a:prstGeom prst="rect">
            <a:avLst/>
          </a:prstGeom>
        </p:spPr>
        <p:txBody>
          <a:bodyPr wrap="square" lIns="0" tIns="0" rIns="0" bIns="0" rtlCol="0" anchor="t">
            <a:spAutoFit/>
          </a:bodyPr>
          <a:lstStyle/>
          <a:p>
            <a:pPr algn="ctr">
              <a:lnSpc>
                <a:spcPts val="9180"/>
              </a:lnSpc>
            </a:pPr>
            <a:r>
              <a:rPr lang="en-US" sz="9000" spc="-75" dirty="0" err="1">
                <a:solidFill>
                  <a:srgbClr val="404040"/>
                </a:solidFill>
                <a:latin typeface="Times New Roman"/>
              </a:rPr>
              <a:t>Дякую</a:t>
            </a:r>
            <a:r>
              <a:rPr lang="en-US" sz="9000" spc="-75" dirty="0">
                <a:solidFill>
                  <a:srgbClr val="404040"/>
                </a:solidFill>
                <a:latin typeface="Times New Roman"/>
              </a:rPr>
              <a:t> </a:t>
            </a:r>
            <a:r>
              <a:rPr lang="en-US" sz="9000" spc="-75" dirty="0" err="1">
                <a:solidFill>
                  <a:srgbClr val="404040"/>
                </a:solidFill>
                <a:latin typeface="Times New Roman"/>
              </a:rPr>
              <a:t>за</a:t>
            </a:r>
            <a:r>
              <a:rPr lang="en-US" sz="9000" spc="-75" dirty="0">
                <a:solidFill>
                  <a:srgbClr val="404040"/>
                </a:solidFill>
                <a:latin typeface="Times New Roman"/>
              </a:rPr>
              <a:t> </a:t>
            </a:r>
            <a:r>
              <a:rPr lang="en-US" sz="9000" spc="-75" dirty="0" err="1">
                <a:solidFill>
                  <a:srgbClr val="404040"/>
                </a:solidFill>
                <a:latin typeface="Times New Roman"/>
              </a:rPr>
              <a:t>увагу</a:t>
            </a:r>
            <a:r>
              <a:rPr lang="en-US" sz="9000" spc="-75" dirty="0">
                <a:solidFill>
                  <a:srgbClr val="404040"/>
                </a:solidFill>
                <a:latin typeface="Times New Roman"/>
              </a:rPr>
              <a:t>!</a:t>
            </a:r>
          </a:p>
        </p:txBody>
      </p:sp>
      <p:sp>
        <p:nvSpPr>
          <p:cNvPr id="16" name="Freeform 14">
            <a:extLst>
              <a:ext uri="{FF2B5EF4-FFF2-40B4-BE49-F238E27FC236}">
                <a16:creationId xmlns:a16="http://schemas.microsoft.com/office/drawing/2014/main" id="{E3BDEC83-8A08-FC20-BA30-86EF1FE01511}"/>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17" name="Freeform 15">
            <a:extLst>
              <a:ext uri="{FF2B5EF4-FFF2-40B4-BE49-F238E27FC236}">
                <a16:creationId xmlns:a16="http://schemas.microsoft.com/office/drawing/2014/main" id="{35BBC7B0-C06C-ABA1-86B8-E64E88332FB2}"/>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18" name="Freeform 16">
            <a:extLst>
              <a:ext uri="{FF2B5EF4-FFF2-40B4-BE49-F238E27FC236}">
                <a16:creationId xmlns:a16="http://schemas.microsoft.com/office/drawing/2014/main" id="{778F7CF7-6783-B58F-81E2-6C0B12AD7011}"/>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19" name="TextBox 17">
            <a:extLst>
              <a:ext uri="{FF2B5EF4-FFF2-40B4-BE49-F238E27FC236}">
                <a16:creationId xmlns:a16="http://schemas.microsoft.com/office/drawing/2014/main" id="{6EE0BEE6-43B5-4443-E222-72EAF1D518BD}"/>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2">
            <a:extLst>
              <a:ext uri="{FF2B5EF4-FFF2-40B4-BE49-F238E27FC236}">
                <a16:creationId xmlns:a16="http://schemas.microsoft.com/office/drawing/2014/main" id="{42FBD965-D74B-8257-A05C-A86C832E12C1}"/>
              </a:ext>
            </a:extLst>
          </p:cNvPr>
          <p:cNvGrpSpPr/>
          <p:nvPr/>
        </p:nvGrpSpPr>
        <p:grpSpPr>
          <a:xfrm>
            <a:off x="0" y="0"/>
            <a:ext cx="18288000" cy="1697832"/>
            <a:chOff x="0" y="0"/>
            <a:chExt cx="24384000" cy="2263776"/>
          </a:xfrm>
          <a:solidFill>
            <a:schemeClr val="accent4">
              <a:lumMod val="40000"/>
              <a:lumOff val="60000"/>
            </a:schemeClr>
          </a:solidFill>
        </p:grpSpPr>
        <p:sp>
          <p:nvSpPr>
            <p:cNvPr id="38" name="Freeform 13">
              <a:extLst>
                <a:ext uri="{FF2B5EF4-FFF2-40B4-BE49-F238E27FC236}">
                  <a16:creationId xmlns:a16="http://schemas.microsoft.com/office/drawing/2014/main" id="{AA6EA312-B56D-D18D-2741-DEF77B527842}"/>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sz="2800"/>
            </a:p>
          </p:txBody>
        </p:sp>
      </p:grpSp>
      <p:sp>
        <p:nvSpPr>
          <p:cNvPr id="6" name="AutoShape 6"/>
          <p:cNvSpPr/>
          <p:nvPr/>
        </p:nvSpPr>
        <p:spPr>
          <a:xfrm rot="2188">
            <a:off x="1785534" y="2606767"/>
            <a:ext cx="14959968" cy="0"/>
          </a:xfrm>
          <a:prstGeom prst="line">
            <a:avLst/>
          </a:prstGeom>
          <a:ln w="9525" cap="rnd">
            <a:solidFill>
              <a:srgbClr val="000000"/>
            </a:solidFill>
            <a:prstDash val="solid"/>
            <a:headEnd type="none" w="sm" len="sm"/>
            <a:tailEnd type="none" w="sm" len="sm"/>
          </a:ln>
        </p:spPr>
        <p:txBody>
          <a:bodyPr/>
          <a:lstStyle/>
          <a:p>
            <a:endParaRPr lang="uk-UA"/>
          </a:p>
        </p:txBody>
      </p:sp>
      <p:sp>
        <p:nvSpPr>
          <p:cNvPr id="13" name="TextBox 13"/>
          <p:cNvSpPr txBox="1"/>
          <p:nvPr/>
        </p:nvSpPr>
        <p:spPr>
          <a:xfrm>
            <a:off x="1748313" y="2509018"/>
            <a:ext cx="4636184" cy="530210"/>
          </a:xfrm>
          <a:prstGeom prst="rect">
            <a:avLst/>
          </a:prstGeom>
        </p:spPr>
        <p:txBody>
          <a:bodyPr lIns="0" tIns="0" rIns="0" bIns="0" rtlCol="0" anchor="t">
            <a:spAutoFit/>
          </a:bodyPr>
          <a:lstStyle/>
          <a:p>
            <a:pPr algn="just">
              <a:lnSpc>
                <a:spcPts val="4680"/>
              </a:lnSpc>
            </a:pPr>
            <a:r>
              <a:rPr lang="en-US" sz="2600" dirty="0" err="1">
                <a:solidFill>
                  <a:schemeClr val="accent4">
                    <a:lumMod val="60000"/>
                    <a:lumOff val="40000"/>
                  </a:schemeClr>
                </a:solidFill>
                <a:latin typeface="Times New Roman Bold"/>
              </a:rPr>
              <a:t>Мета</a:t>
            </a:r>
            <a:r>
              <a:rPr lang="en-US" sz="2600" dirty="0">
                <a:solidFill>
                  <a:srgbClr val="BD582C"/>
                </a:solidFill>
                <a:latin typeface="Times New Roman Bold"/>
              </a:rPr>
              <a:t>	</a:t>
            </a:r>
          </a:p>
        </p:txBody>
      </p:sp>
      <p:sp>
        <p:nvSpPr>
          <p:cNvPr id="14" name="TextBox 14"/>
          <p:cNvSpPr txBox="1"/>
          <p:nvPr/>
        </p:nvSpPr>
        <p:spPr>
          <a:xfrm>
            <a:off x="1565433" y="8072913"/>
            <a:ext cx="15157133" cy="552459"/>
          </a:xfrm>
          <a:prstGeom prst="rect">
            <a:avLst/>
          </a:prstGeom>
        </p:spPr>
        <p:txBody>
          <a:bodyPr lIns="0" tIns="0" rIns="0" bIns="0" rtlCol="0" anchor="t">
            <a:spAutoFit/>
          </a:bodyPr>
          <a:lstStyle/>
          <a:p>
            <a:pPr algn="ctr">
              <a:lnSpc>
                <a:spcPts val="4860"/>
              </a:lnSpc>
            </a:pPr>
            <a:r>
              <a:rPr lang="en-US" sz="2700" dirty="0" err="1">
                <a:solidFill>
                  <a:srgbClr val="000000"/>
                </a:solidFill>
                <a:latin typeface="Times New Roman" panose="02020603050405020304" pitchFamily="18" charset="0"/>
                <a:cs typeface="Times New Roman" panose="02020603050405020304" pitchFamily="18" charset="0"/>
              </a:rPr>
              <a:t>Рис</a:t>
            </a:r>
            <a:r>
              <a:rPr lang="en-US" sz="2700" dirty="0">
                <a:solidFill>
                  <a:srgbClr val="000000"/>
                </a:solidFill>
                <a:latin typeface="Times New Roman" panose="02020603050405020304" pitchFamily="18" charset="0"/>
                <a:cs typeface="Times New Roman" panose="02020603050405020304" pitchFamily="18" charset="0"/>
              </a:rPr>
              <a:t>. 1. </a:t>
            </a:r>
            <a:r>
              <a:rPr lang="en-US" sz="2700" dirty="0" err="1">
                <a:solidFill>
                  <a:srgbClr val="000000"/>
                </a:solidFill>
                <a:latin typeface="Times New Roman" panose="02020603050405020304" pitchFamily="18" charset="0"/>
                <a:cs typeface="Times New Roman" panose="02020603050405020304" pitchFamily="18" charset="0"/>
              </a:rPr>
              <a:t>Загальна</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спрямованість</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кваліфікаційної</a:t>
            </a:r>
            <a:r>
              <a:rPr lang="en-US" sz="2700" dirty="0">
                <a:solidFill>
                  <a:srgbClr val="000000"/>
                </a:solidFill>
                <a:latin typeface="Times New Roman" panose="02020603050405020304" pitchFamily="18" charset="0"/>
                <a:cs typeface="Times New Roman" panose="02020603050405020304" pitchFamily="18" charset="0"/>
              </a:rPr>
              <a:t> </a:t>
            </a:r>
            <a:r>
              <a:rPr lang="uk-UA" sz="2700" dirty="0">
                <a:solidFill>
                  <a:srgbClr val="000000"/>
                </a:solidFill>
                <a:latin typeface="Times New Roman" panose="02020603050405020304" pitchFamily="18" charset="0"/>
                <a:cs typeface="Times New Roman" panose="02020603050405020304" pitchFamily="18" charset="0"/>
              </a:rPr>
              <a:t>р</a:t>
            </a:r>
            <a:r>
              <a:rPr lang="en-US" sz="2700" dirty="0" err="1">
                <a:solidFill>
                  <a:srgbClr val="000000"/>
                </a:solidFill>
                <a:latin typeface="Times New Roman" panose="02020603050405020304" pitchFamily="18" charset="0"/>
                <a:cs typeface="Times New Roman" panose="02020603050405020304" pitchFamily="18" charset="0"/>
              </a:rPr>
              <a:t>оботи</a:t>
            </a:r>
            <a:endParaRPr lang="en-US" sz="2700" dirty="0">
              <a:solidFill>
                <a:srgbClr val="000000"/>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6384497" y="2518544"/>
            <a:ext cx="10874803" cy="4897174"/>
          </a:xfrm>
          <a:prstGeom prst="rect">
            <a:avLst/>
          </a:prstGeom>
        </p:spPr>
        <p:txBody>
          <a:bodyPr lIns="0" tIns="0" rIns="0" bIns="0" rtlCol="0" anchor="t">
            <a:spAutoFit/>
          </a:bodyPr>
          <a:lstStyle/>
          <a:p>
            <a:pPr algn="just">
              <a:lnSpc>
                <a:spcPts val="4320"/>
              </a:lnSpc>
            </a:pPr>
            <a:r>
              <a:rPr lang="uk-UA" sz="2400" dirty="0">
                <a:solidFill>
                  <a:srgbClr val="000000"/>
                </a:solidFill>
                <a:latin typeface="Times New Roman"/>
              </a:rPr>
              <a:t>розкриття теоретичних і прикладних основ забезпечення захисту персональних даних співробітників підприємства в умовах цифрової економіки, а також розробка рекомендацій щодо його покращення в умовах Комунального підприємства «Житомирське трамвайно-тролейбусне управління» Житомирської міської ради.</a:t>
            </a:r>
          </a:p>
          <a:p>
            <a:pPr algn="just">
              <a:lnSpc>
                <a:spcPts val="4320"/>
              </a:lnSpc>
            </a:pPr>
            <a:endParaRPr lang="en-US" sz="2400" dirty="0">
              <a:solidFill>
                <a:srgbClr val="000000"/>
              </a:solidFill>
              <a:latin typeface="Times New Roman"/>
            </a:endParaRPr>
          </a:p>
          <a:p>
            <a:pPr algn="just">
              <a:lnSpc>
                <a:spcPts val="4320"/>
              </a:lnSpc>
            </a:pPr>
            <a:r>
              <a:rPr lang="uk-UA" sz="2400" dirty="0">
                <a:solidFill>
                  <a:srgbClr val="000000"/>
                </a:solidFill>
                <a:latin typeface="Times New Roman"/>
              </a:rPr>
              <a:t>господарські процеси в умовах Комунального підприємства «Житомирське трамвайно-тролейбусне управління» Житомирської міської ради.</a:t>
            </a:r>
            <a:endParaRPr lang="en-US" sz="2400" dirty="0">
              <a:solidFill>
                <a:srgbClr val="000000"/>
              </a:solidFill>
              <a:latin typeface="Times New Roman"/>
            </a:endParaRPr>
          </a:p>
          <a:p>
            <a:pPr algn="just">
              <a:lnSpc>
                <a:spcPts val="4320"/>
              </a:lnSpc>
            </a:pPr>
            <a:endParaRPr lang="en-US" sz="2400" dirty="0">
              <a:solidFill>
                <a:srgbClr val="000000"/>
              </a:solidFill>
              <a:latin typeface="Times New Roman"/>
            </a:endParaRPr>
          </a:p>
          <a:p>
            <a:pPr algn="just">
              <a:lnSpc>
                <a:spcPct val="150000"/>
              </a:lnSpc>
              <a:tabLst>
                <a:tab pos="417830" algn="l"/>
              </a:tabLst>
            </a:pPr>
            <a:r>
              <a:rPr lang="uk-UA" sz="2400" dirty="0">
                <a:solidFill>
                  <a:srgbClr val="000000"/>
                </a:solidFill>
                <a:latin typeface="Times New Roman"/>
              </a:rPr>
              <a:t>механізм забезпечення захисту персональних даних співробітників підприємства.</a:t>
            </a:r>
          </a:p>
        </p:txBody>
      </p:sp>
      <p:sp>
        <p:nvSpPr>
          <p:cNvPr id="16" name="TextBox 16"/>
          <p:cNvSpPr txBox="1"/>
          <p:nvPr/>
        </p:nvSpPr>
        <p:spPr>
          <a:xfrm>
            <a:off x="1748313" y="6823090"/>
            <a:ext cx="4636184" cy="530210"/>
          </a:xfrm>
          <a:prstGeom prst="rect">
            <a:avLst/>
          </a:prstGeom>
        </p:spPr>
        <p:txBody>
          <a:bodyPr lIns="0" tIns="0" rIns="0" bIns="0" rtlCol="0" anchor="t">
            <a:spAutoFit/>
          </a:bodyPr>
          <a:lstStyle/>
          <a:p>
            <a:pPr algn="just">
              <a:lnSpc>
                <a:spcPts val="4680"/>
              </a:lnSpc>
            </a:pPr>
            <a:r>
              <a:rPr lang="en-US" sz="2600" dirty="0" err="1">
                <a:solidFill>
                  <a:schemeClr val="accent4">
                    <a:lumMod val="60000"/>
                    <a:lumOff val="40000"/>
                  </a:schemeClr>
                </a:solidFill>
                <a:latin typeface="Times New Roman Bold"/>
              </a:rPr>
              <a:t>Предмет</a:t>
            </a:r>
            <a:r>
              <a:rPr lang="en-US" sz="2600" dirty="0">
                <a:solidFill>
                  <a:schemeClr val="accent4">
                    <a:lumMod val="60000"/>
                    <a:lumOff val="40000"/>
                  </a:schemeClr>
                </a:solidFill>
                <a:latin typeface="Times New Roman Bold"/>
              </a:rPr>
              <a:t> </a:t>
            </a:r>
            <a:r>
              <a:rPr lang="en-US" sz="2600" dirty="0" err="1">
                <a:solidFill>
                  <a:schemeClr val="accent4">
                    <a:lumMod val="60000"/>
                    <a:lumOff val="40000"/>
                  </a:schemeClr>
                </a:solidFill>
                <a:latin typeface="Times New Roman Bold"/>
              </a:rPr>
              <a:t>дослідження</a:t>
            </a:r>
            <a:r>
              <a:rPr lang="en-US" sz="2600" dirty="0">
                <a:solidFill>
                  <a:schemeClr val="accent4">
                    <a:lumMod val="60000"/>
                    <a:lumOff val="40000"/>
                  </a:schemeClr>
                </a:solidFill>
                <a:latin typeface="Times New Roman Bold"/>
              </a:rPr>
              <a:t> 	</a:t>
            </a:r>
          </a:p>
        </p:txBody>
      </p:sp>
      <p:sp>
        <p:nvSpPr>
          <p:cNvPr id="17" name="TextBox 17"/>
          <p:cNvSpPr txBox="1"/>
          <p:nvPr/>
        </p:nvSpPr>
        <p:spPr>
          <a:xfrm>
            <a:off x="1748313" y="5219700"/>
            <a:ext cx="4636184" cy="530210"/>
          </a:xfrm>
          <a:prstGeom prst="rect">
            <a:avLst/>
          </a:prstGeom>
        </p:spPr>
        <p:txBody>
          <a:bodyPr lIns="0" tIns="0" rIns="0" bIns="0" rtlCol="0" anchor="t">
            <a:spAutoFit/>
          </a:bodyPr>
          <a:lstStyle/>
          <a:p>
            <a:pPr algn="just">
              <a:lnSpc>
                <a:spcPts val="4680"/>
              </a:lnSpc>
            </a:pPr>
            <a:r>
              <a:rPr lang="en-US" sz="2600" dirty="0" err="1">
                <a:solidFill>
                  <a:schemeClr val="accent4">
                    <a:lumMod val="60000"/>
                    <a:lumOff val="40000"/>
                  </a:schemeClr>
                </a:solidFill>
                <a:latin typeface="Times New Roman Bold"/>
              </a:rPr>
              <a:t>Об’єкт</a:t>
            </a:r>
            <a:r>
              <a:rPr lang="en-US" sz="2600" dirty="0">
                <a:solidFill>
                  <a:schemeClr val="accent4">
                    <a:lumMod val="60000"/>
                    <a:lumOff val="40000"/>
                  </a:schemeClr>
                </a:solidFill>
                <a:latin typeface="Times New Roman Bold"/>
              </a:rPr>
              <a:t> </a:t>
            </a:r>
            <a:r>
              <a:rPr lang="en-US" sz="2600" dirty="0" err="1">
                <a:solidFill>
                  <a:schemeClr val="accent4">
                    <a:lumMod val="60000"/>
                    <a:lumOff val="40000"/>
                  </a:schemeClr>
                </a:solidFill>
                <a:latin typeface="Times New Roman Bold"/>
              </a:rPr>
              <a:t>дослідження</a:t>
            </a:r>
            <a:r>
              <a:rPr lang="en-US" sz="2600" dirty="0">
                <a:solidFill>
                  <a:schemeClr val="accent4">
                    <a:lumMod val="60000"/>
                    <a:lumOff val="40000"/>
                  </a:schemeClr>
                </a:solidFill>
                <a:latin typeface="Times New Roman Bold"/>
              </a:rPr>
              <a:t> </a:t>
            </a:r>
          </a:p>
        </p:txBody>
      </p:sp>
      <p:sp>
        <p:nvSpPr>
          <p:cNvPr id="23" name="Freeform 14">
            <a:extLst>
              <a:ext uri="{FF2B5EF4-FFF2-40B4-BE49-F238E27FC236}">
                <a16:creationId xmlns:a16="http://schemas.microsoft.com/office/drawing/2014/main" id="{618F02A0-E625-2A20-4A1A-0C25348564E5}"/>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4" name="Freeform 15">
            <a:extLst>
              <a:ext uri="{FF2B5EF4-FFF2-40B4-BE49-F238E27FC236}">
                <a16:creationId xmlns:a16="http://schemas.microsoft.com/office/drawing/2014/main" id="{A3CEA120-71C0-9414-7B89-120C24026564}"/>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5" name="Freeform 16">
            <a:extLst>
              <a:ext uri="{FF2B5EF4-FFF2-40B4-BE49-F238E27FC236}">
                <a16:creationId xmlns:a16="http://schemas.microsoft.com/office/drawing/2014/main" id="{FE6E3C66-B009-227C-F019-3B0D6BD3A249}"/>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6" name="TextBox 17">
            <a:extLst>
              <a:ext uri="{FF2B5EF4-FFF2-40B4-BE49-F238E27FC236}">
                <a16:creationId xmlns:a16="http://schemas.microsoft.com/office/drawing/2014/main" id="{99142843-A283-3C95-F2F3-521033246ABA}"/>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grpSp>
        <p:nvGrpSpPr>
          <p:cNvPr id="33" name="Group 7">
            <a:extLst>
              <a:ext uri="{FF2B5EF4-FFF2-40B4-BE49-F238E27FC236}">
                <a16:creationId xmlns:a16="http://schemas.microsoft.com/office/drawing/2014/main" id="{9AE86893-6386-4397-2E23-3BA22625A7A8}"/>
              </a:ext>
            </a:extLst>
          </p:cNvPr>
          <p:cNvGrpSpPr/>
          <p:nvPr/>
        </p:nvGrpSpPr>
        <p:grpSpPr>
          <a:xfrm>
            <a:off x="4762" y="9601200"/>
            <a:ext cx="18283238" cy="685800"/>
            <a:chOff x="0" y="0"/>
            <a:chExt cx="24377650" cy="914400"/>
          </a:xfrm>
          <a:solidFill>
            <a:schemeClr val="accent4">
              <a:lumMod val="40000"/>
              <a:lumOff val="60000"/>
            </a:schemeClr>
          </a:solidFill>
        </p:grpSpPr>
        <p:sp>
          <p:nvSpPr>
            <p:cNvPr id="34" name="Freeform 8">
              <a:extLst>
                <a:ext uri="{FF2B5EF4-FFF2-40B4-BE49-F238E27FC236}">
                  <a16:creationId xmlns:a16="http://schemas.microsoft.com/office/drawing/2014/main" id="{E2BA1E4E-2E59-C09D-C9B0-BCAF1AFFF747}"/>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sz="2800"/>
            </a:p>
          </p:txBody>
        </p:sp>
      </p:grpSp>
      <p:grpSp>
        <p:nvGrpSpPr>
          <p:cNvPr id="35" name="Group 9">
            <a:extLst>
              <a:ext uri="{FF2B5EF4-FFF2-40B4-BE49-F238E27FC236}">
                <a16:creationId xmlns:a16="http://schemas.microsoft.com/office/drawing/2014/main" id="{C5770645-9528-C8D6-DA0C-294B06B97297}"/>
              </a:ext>
            </a:extLst>
          </p:cNvPr>
          <p:cNvGrpSpPr/>
          <p:nvPr/>
        </p:nvGrpSpPr>
        <p:grpSpPr>
          <a:xfrm>
            <a:off x="22" y="9543288"/>
            <a:ext cx="18283238" cy="96012"/>
            <a:chOff x="0" y="0"/>
            <a:chExt cx="24377650" cy="128016"/>
          </a:xfrm>
          <a:solidFill>
            <a:schemeClr val="accent4">
              <a:lumMod val="20000"/>
              <a:lumOff val="80000"/>
            </a:schemeClr>
          </a:solidFill>
        </p:grpSpPr>
        <p:sp>
          <p:nvSpPr>
            <p:cNvPr id="36" name="Freeform 10">
              <a:extLst>
                <a:ext uri="{FF2B5EF4-FFF2-40B4-BE49-F238E27FC236}">
                  <a16:creationId xmlns:a16="http://schemas.microsoft.com/office/drawing/2014/main" id="{C4CF0076-8FCA-B35B-BEA0-F43AF0662D7F}"/>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sz="28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F586DCE8-3A94-D58A-8108-C94AFF7D65AF}"/>
              </a:ext>
            </a:extLst>
          </p:cNvPr>
          <p:cNvGrpSpPr/>
          <p:nvPr/>
        </p:nvGrpSpPr>
        <p:grpSpPr>
          <a:xfrm>
            <a:off x="4762" y="9601200"/>
            <a:ext cx="18283238" cy="685800"/>
            <a:chOff x="0" y="0"/>
            <a:chExt cx="24377650" cy="914400"/>
          </a:xfrm>
          <a:solidFill>
            <a:schemeClr val="accent4">
              <a:lumMod val="40000"/>
              <a:lumOff val="60000"/>
            </a:schemeClr>
          </a:solidFill>
        </p:grpSpPr>
        <p:sp>
          <p:nvSpPr>
            <p:cNvPr id="26" name="Freeform 8">
              <a:extLst>
                <a:ext uri="{FF2B5EF4-FFF2-40B4-BE49-F238E27FC236}">
                  <a16:creationId xmlns:a16="http://schemas.microsoft.com/office/drawing/2014/main" id="{1CCE37A3-6100-C21D-2937-1851DDFF3559}"/>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7" name="Group 9">
            <a:extLst>
              <a:ext uri="{FF2B5EF4-FFF2-40B4-BE49-F238E27FC236}">
                <a16:creationId xmlns:a16="http://schemas.microsoft.com/office/drawing/2014/main" id="{8D2B2546-0C3F-7322-4A2C-D54C45B29DCF}"/>
              </a:ext>
            </a:extLst>
          </p:cNvPr>
          <p:cNvGrpSpPr/>
          <p:nvPr/>
        </p:nvGrpSpPr>
        <p:grpSpPr>
          <a:xfrm>
            <a:off x="22" y="9543288"/>
            <a:ext cx="18283238" cy="96012"/>
            <a:chOff x="0" y="0"/>
            <a:chExt cx="24377650" cy="128016"/>
          </a:xfrm>
          <a:solidFill>
            <a:schemeClr val="accent4">
              <a:lumMod val="20000"/>
              <a:lumOff val="80000"/>
            </a:schemeClr>
          </a:solidFill>
        </p:grpSpPr>
        <p:sp>
          <p:nvSpPr>
            <p:cNvPr id="28" name="Freeform 10">
              <a:extLst>
                <a:ext uri="{FF2B5EF4-FFF2-40B4-BE49-F238E27FC236}">
                  <a16:creationId xmlns:a16="http://schemas.microsoft.com/office/drawing/2014/main" id="{0D98219C-B6DE-F299-9733-DB346C214599}"/>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9" name="Group 12">
            <a:extLst>
              <a:ext uri="{FF2B5EF4-FFF2-40B4-BE49-F238E27FC236}">
                <a16:creationId xmlns:a16="http://schemas.microsoft.com/office/drawing/2014/main" id="{91DA8671-497F-3412-BD3C-843CC5E03655}"/>
              </a:ext>
            </a:extLst>
          </p:cNvPr>
          <p:cNvGrpSpPr/>
          <p:nvPr/>
        </p:nvGrpSpPr>
        <p:grpSpPr>
          <a:xfrm>
            <a:off x="0" y="0"/>
            <a:ext cx="18288000" cy="1697832"/>
            <a:chOff x="0" y="0"/>
            <a:chExt cx="24384000" cy="2263776"/>
          </a:xfrm>
          <a:solidFill>
            <a:schemeClr val="accent4">
              <a:lumMod val="40000"/>
              <a:lumOff val="60000"/>
            </a:schemeClr>
          </a:solidFill>
        </p:grpSpPr>
        <p:sp>
          <p:nvSpPr>
            <p:cNvPr id="30" name="Freeform 13">
              <a:extLst>
                <a:ext uri="{FF2B5EF4-FFF2-40B4-BE49-F238E27FC236}">
                  <a16:creationId xmlns:a16="http://schemas.microsoft.com/office/drawing/2014/main" id="{D435747C-31A4-201B-7D25-DED53712ED6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8" name="TextBox 18"/>
          <p:cNvSpPr txBox="1"/>
          <p:nvPr/>
        </p:nvSpPr>
        <p:spPr>
          <a:xfrm>
            <a:off x="454841" y="7918663"/>
            <a:ext cx="17373600" cy="1519070"/>
          </a:xfrm>
          <a:prstGeom prst="rect">
            <a:avLst/>
          </a:prstGeom>
        </p:spPr>
        <p:txBody>
          <a:bodyPr wrap="square" lIns="0" tIns="0" rIns="0" bIns="0" rtlCol="0" anchor="t">
            <a:spAutoFit/>
          </a:bodyPr>
          <a:lstStyle/>
          <a:p>
            <a:pPr algn="ctr">
              <a:lnSpc>
                <a:spcPct val="150000"/>
              </a:lnSpc>
            </a:pPr>
            <a:r>
              <a:rPr lang="en-US" sz="3500" i="1" dirty="0" err="1">
                <a:solidFill>
                  <a:srgbClr val="000000"/>
                </a:solidFill>
                <a:latin typeface="Times New Roman" panose="02020603050405020304" pitchFamily="18" charset="0"/>
                <a:cs typeface="Times New Roman" panose="02020603050405020304" pitchFamily="18" charset="0"/>
              </a:rPr>
              <a:t>Рис</a:t>
            </a:r>
            <a:r>
              <a:rPr lang="en-US" sz="3500" i="1" dirty="0">
                <a:solidFill>
                  <a:srgbClr val="000000"/>
                </a:solidFill>
                <a:latin typeface="Times New Roman" panose="02020603050405020304" pitchFamily="18" charset="0"/>
                <a:cs typeface="Times New Roman" panose="02020603050405020304" pitchFamily="18" charset="0"/>
              </a:rPr>
              <a:t>. 2</a:t>
            </a:r>
            <a:r>
              <a:rPr lang="uk-UA" sz="3500" i="1" dirty="0">
                <a:solidFill>
                  <a:srgbClr val="000000"/>
                </a:solidFill>
                <a:latin typeface="Times New Roman" panose="02020603050405020304" pitchFamily="18" charset="0"/>
                <a:cs typeface="Times New Roman" panose="02020603050405020304" pitchFamily="18" charset="0"/>
              </a:rPr>
              <a:t>.</a:t>
            </a:r>
            <a:r>
              <a:rPr lang="en-US" sz="3500" i="1" dirty="0">
                <a:solidFill>
                  <a:srgbClr val="000000"/>
                </a:solidFill>
                <a:latin typeface="Times New Roman" panose="02020603050405020304" pitchFamily="18" charset="0"/>
                <a:cs typeface="Times New Roman" panose="02020603050405020304" pitchFamily="18" charset="0"/>
              </a:rPr>
              <a:t> </a:t>
            </a:r>
            <a:r>
              <a:rPr lang="uk-UA" sz="3500" i="1" dirty="0">
                <a:solidFill>
                  <a:srgbClr val="000000"/>
                </a:solidFill>
                <a:latin typeface="Times New Roman" panose="02020603050405020304" pitchFamily="18" charset="0"/>
                <a:cs typeface="Times New Roman" panose="02020603050405020304" pitchFamily="18" charset="0"/>
              </a:rPr>
              <a:t>Проблеми неправомірних і несанкціонованих дій у сфері персональних даних фізичних осіб</a:t>
            </a:r>
            <a:endParaRPr lang="en-US" sz="3500" i="1" dirty="0">
              <a:solidFill>
                <a:srgbClr val="000000"/>
              </a:solidFill>
              <a:latin typeface="Times New Roman" panose="02020603050405020304" pitchFamily="18" charset="0"/>
              <a:cs typeface="Times New Roman" panose="02020603050405020304" pitchFamily="18" charset="0"/>
            </a:endParaRPr>
          </a:p>
        </p:txBody>
      </p:sp>
      <p:sp>
        <p:nvSpPr>
          <p:cNvPr id="21" name="Freeform 14">
            <a:extLst>
              <a:ext uri="{FF2B5EF4-FFF2-40B4-BE49-F238E27FC236}">
                <a16:creationId xmlns:a16="http://schemas.microsoft.com/office/drawing/2014/main" id="{8FEF5667-2D08-9F04-3812-167137EDB103}"/>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2" name="Freeform 15">
            <a:extLst>
              <a:ext uri="{FF2B5EF4-FFF2-40B4-BE49-F238E27FC236}">
                <a16:creationId xmlns:a16="http://schemas.microsoft.com/office/drawing/2014/main" id="{691D94A9-0C68-41DC-BE51-89D9D1E0260F}"/>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3" name="Freeform 16">
            <a:extLst>
              <a:ext uri="{FF2B5EF4-FFF2-40B4-BE49-F238E27FC236}">
                <a16:creationId xmlns:a16="http://schemas.microsoft.com/office/drawing/2014/main" id="{899C26FD-42AB-1012-BDE7-B845D583DA9D}"/>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4" name="TextBox 17">
            <a:extLst>
              <a:ext uri="{FF2B5EF4-FFF2-40B4-BE49-F238E27FC236}">
                <a16:creationId xmlns:a16="http://schemas.microsoft.com/office/drawing/2014/main" id="{A9492D98-0CBE-F623-32CF-CE7D55417A45}"/>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3" name="Рисунок 2">
            <a:extLst>
              <a:ext uri="{FF2B5EF4-FFF2-40B4-BE49-F238E27FC236}">
                <a16:creationId xmlns:a16="http://schemas.microsoft.com/office/drawing/2014/main" id="{32C935C7-BF7C-9B48-1FF0-77E0BA4327B9}"/>
              </a:ext>
            </a:extLst>
          </p:cNvPr>
          <p:cNvPicPr>
            <a:picLocks noChangeAspect="1"/>
          </p:cNvPicPr>
          <p:nvPr/>
        </p:nvPicPr>
        <p:blipFill>
          <a:blip r:embed="rId5"/>
          <a:stretch>
            <a:fillRect/>
          </a:stretch>
        </p:blipFill>
        <p:spPr>
          <a:xfrm>
            <a:off x="3627024" y="1781651"/>
            <a:ext cx="11029233" cy="62543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A39A54F4-3269-D756-9B4C-3AA24698CE9B}"/>
              </a:ext>
            </a:extLst>
          </p:cNvPr>
          <p:cNvGrpSpPr/>
          <p:nvPr/>
        </p:nvGrpSpPr>
        <p:grpSpPr>
          <a:xfrm>
            <a:off x="4762" y="9601200"/>
            <a:ext cx="18283238" cy="685800"/>
            <a:chOff x="0" y="0"/>
            <a:chExt cx="24377650" cy="914400"/>
          </a:xfrm>
          <a:solidFill>
            <a:schemeClr val="accent4">
              <a:lumMod val="40000"/>
              <a:lumOff val="60000"/>
            </a:schemeClr>
          </a:solidFill>
        </p:grpSpPr>
        <p:sp>
          <p:nvSpPr>
            <p:cNvPr id="26" name="Freeform 8">
              <a:extLst>
                <a:ext uri="{FF2B5EF4-FFF2-40B4-BE49-F238E27FC236}">
                  <a16:creationId xmlns:a16="http://schemas.microsoft.com/office/drawing/2014/main" id="{042EDB01-A38F-19FB-9FF7-11876B5F906A}"/>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7" name="Group 9">
            <a:extLst>
              <a:ext uri="{FF2B5EF4-FFF2-40B4-BE49-F238E27FC236}">
                <a16:creationId xmlns:a16="http://schemas.microsoft.com/office/drawing/2014/main" id="{42766625-C135-9FAE-78DF-FA923248551F}"/>
              </a:ext>
            </a:extLst>
          </p:cNvPr>
          <p:cNvGrpSpPr/>
          <p:nvPr/>
        </p:nvGrpSpPr>
        <p:grpSpPr>
          <a:xfrm>
            <a:off x="22" y="9543288"/>
            <a:ext cx="18283238" cy="96012"/>
            <a:chOff x="0" y="0"/>
            <a:chExt cx="24377650" cy="128016"/>
          </a:xfrm>
          <a:solidFill>
            <a:schemeClr val="accent4">
              <a:lumMod val="20000"/>
              <a:lumOff val="80000"/>
            </a:schemeClr>
          </a:solidFill>
        </p:grpSpPr>
        <p:sp>
          <p:nvSpPr>
            <p:cNvPr id="28" name="Freeform 10">
              <a:extLst>
                <a:ext uri="{FF2B5EF4-FFF2-40B4-BE49-F238E27FC236}">
                  <a16:creationId xmlns:a16="http://schemas.microsoft.com/office/drawing/2014/main" id="{D8FFD106-219A-9F3D-3948-D73744E84D0F}"/>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9" name="Group 12">
            <a:extLst>
              <a:ext uri="{FF2B5EF4-FFF2-40B4-BE49-F238E27FC236}">
                <a16:creationId xmlns:a16="http://schemas.microsoft.com/office/drawing/2014/main" id="{87534392-C4CF-C23D-481A-BA9D7E4630BE}"/>
              </a:ext>
            </a:extLst>
          </p:cNvPr>
          <p:cNvGrpSpPr/>
          <p:nvPr/>
        </p:nvGrpSpPr>
        <p:grpSpPr>
          <a:xfrm>
            <a:off x="0" y="0"/>
            <a:ext cx="18288000" cy="1697832"/>
            <a:chOff x="0" y="0"/>
            <a:chExt cx="24384000" cy="2263776"/>
          </a:xfrm>
          <a:solidFill>
            <a:schemeClr val="accent4">
              <a:lumMod val="40000"/>
              <a:lumOff val="60000"/>
            </a:schemeClr>
          </a:solidFill>
        </p:grpSpPr>
        <p:sp>
          <p:nvSpPr>
            <p:cNvPr id="30" name="Freeform 13">
              <a:extLst>
                <a:ext uri="{FF2B5EF4-FFF2-40B4-BE49-F238E27FC236}">
                  <a16:creationId xmlns:a16="http://schemas.microsoft.com/office/drawing/2014/main" id="{65618E3F-C988-6D83-9D86-767C5CD8CC57}"/>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8" name="TextBox 18"/>
          <p:cNvSpPr txBox="1"/>
          <p:nvPr/>
        </p:nvSpPr>
        <p:spPr>
          <a:xfrm>
            <a:off x="10961847" y="4838700"/>
            <a:ext cx="5638800" cy="1077218"/>
          </a:xfrm>
          <a:prstGeom prst="rect">
            <a:avLst/>
          </a:prstGeom>
        </p:spPr>
        <p:txBody>
          <a:bodyPr wrap="square" lIns="0" tIns="0" rIns="0" bIns="0" rtlCol="0" anchor="t">
            <a:spAutoFit/>
          </a:bodyPr>
          <a:lstStyle/>
          <a:p>
            <a:pPr algn="ctr">
              <a:lnSpc>
                <a:spcPts val="4200"/>
              </a:lnSpc>
            </a:pPr>
            <a:r>
              <a:rPr lang="en-US" sz="3500" i="1" dirty="0" err="1">
                <a:solidFill>
                  <a:srgbClr val="000000"/>
                </a:solidFill>
                <a:latin typeface="Times New Roman" panose="02020603050405020304" pitchFamily="18" charset="0"/>
                <a:cs typeface="Times New Roman" panose="02020603050405020304" pitchFamily="18" charset="0"/>
              </a:rPr>
              <a:t>Рис</a:t>
            </a:r>
            <a:r>
              <a:rPr lang="en-US" sz="3500" i="1" dirty="0">
                <a:solidFill>
                  <a:srgbClr val="000000"/>
                </a:solidFill>
                <a:latin typeface="Times New Roman" panose="02020603050405020304" pitchFamily="18" charset="0"/>
                <a:cs typeface="Times New Roman" panose="02020603050405020304" pitchFamily="18" charset="0"/>
              </a:rPr>
              <a:t>. 3</a:t>
            </a:r>
            <a:r>
              <a:rPr lang="uk-UA" sz="3500" i="1" dirty="0">
                <a:solidFill>
                  <a:srgbClr val="000000"/>
                </a:solidFill>
                <a:latin typeface="Times New Roman" panose="02020603050405020304" pitchFamily="18" charset="0"/>
                <a:cs typeface="Times New Roman" panose="02020603050405020304" pitchFamily="18" charset="0"/>
              </a:rPr>
              <a:t>.</a:t>
            </a:r>
            <a:r>
              <a:rPr lang="en-US" sz="3500" i="1" dirty="0">
                <a:solidFill>
                  <a:srgbClr val="000000"/>
                </a:solidFill>
                <a:latin typeface="Times New Roman" panose="02020603050405020304" pitchFamily="18" charset="0"/>
                <a:cs typeface="Times New Roman" panose="02020603050405020304" pitchFamily="18" charset="0"/>
              </a:rPr>
              <a:t> </a:t>
            </a:r>
            <a:r>
              <a:rPr lang="en-US" sz="3500" i="1" dirty="0" err="1">
                <a:solidFill>
                  <a:srgbClr val="000000"/>
                </a:solidFill>
                <a:latin typeface="Times New Roman" panose="02020603050405020304" pitchFamily="18" charset="0"/>
                <a:cs typeface="Times New Roman" panose="02020603050405020304" pitchFamily="18" charset="0"/>
              </a:rPr>
              <a:t>Основні</a:t>
            </a:r>
            <a:r>
              <a:rPr lang="en-US" sz="3500" i="1" dirty="0">
                <a:solidFill>
                  <a:srgbClr val="000000"/>
                </a:solidFill>
                <a:latin typeface="Times New Roman" panose="02020603050405020304" pitchFamily="18" charset="0"/>
                <a:cs typeface="Times New Roman" panose="02020603050405020304" pitchFamily="18" charset="0"/>
              </a:rPr>
              <a:t> </a:t>
            </a:r>
            <a:r>
              <a:rPr lang="uk-UA" sz="3500" i="1" dirty="0">
                <a:solidFill>
                  <a:srgbClr val="000000"/>
                </a:solidFill>
                <a:latin typeface="Times New Roman" panose="02020603050405020304" pitchFamily="18" charset="0"/>
                <a:cs typeface="Times New Roman" panose="02020603050405020304" pitchFamily="18" charset="0"/>
              </a:rPr>
              <a:t>принципи обробки персональних даних</a:t>
            </a:r>
            <a:endParaRPr lang="en-US" sz="3500" i="1" dirty="0">
              <a:solidFill>
                <a:srgbClr val="000000"/>
              </a:solidFill>
              <a:latin typeface="Times New Roman" panose="02020603050405020304" pitchFamily="18" charset="0"/>
              <a:cs typeface="Times New Roman" panose="02020603050405020304" pitchFamily="18" charset="0"/>
            </a:endParaRPr>
          </a:p>
        </p:txBody>
      </p:sp>
      <p:sp>
        <p:nvSpPr>
          <p:cNvPr id="21" name="Freeform 14">
            <a:extLst>
              <a:ext uri="{FF2B5EF4-FFF2-40B4-BE49-F238E27FC236}">
                <a16:creationId xmlns:a16="http://schemas.microsoft.com/office/drawing/2014/main" id="{91A4CE7A-F156-84A7-23FE-4A87FCB71BFC}"/>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2" name="Freeform 15">
            <a:extLst>
              <a:ext uri="{FF2B5EF4-FFF2-40B4-BE49-F238E27FC236}">
                <a16:creationId xmlns:a16="http://schemas.microsoft.com/office/drawing/2014/main" id="{308D642C-4E86-E715-F8B1-FD762F45DD24}"/>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3" name="Freeform 16">
            <a:extLst>
              <a:ext uri="{FF2B5EF4-FFF2-40B4-BE49-F238E27FC236}">
                <a16:creationId xmlns:a16="http://schemas.microsoft.com/office/drawing/2014/main" id="{EAEDFC34-BA45-3485-2619-FA9DC4206E08}"/>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4" name="TextBox 17">
            <a:extLst>
              <a:ext uri="{FF2B5EF4-FFF2-40B4-BE49-F238E27FC236}">
                <a16:creationId xmlns:a16="http://schemas.microsoft.com/office/drawing/2014/main" id="{7CBA94C4-2B71-163C-2C4A-F8D7352659C3}"/>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3" name="Рисунок 2">
            <a:extLst>
              <a:ext uri="{FF2B5EF4-FFF2-40B4-BE49-F238E27FC236}">
                <a16:creationId xmlns:a16="http://schemas.microsoft.com/office/drawing/2014/main" id="{EBB7BD18-2620-213F-5BD6-DCDBAE9D5706}"/>
              </a:ext>
            </a:extLst>
          </p:cNvPr>
          <p:cNvPicPr>
            <a:picLocks noChangeAspect="1"/>
          </p:cNvPicPr>
          <p:nvPr/>
        </p:nvPicPr>
        <p:blipFill>
          <a:blip r:embed="rId5"/>
          <a:stretch>
            <a:fillRect/>
          </a:stretch>
        </p:blipFill>
        <p:spPr>
          <a:xfrm>
            <a:off x="521494" y="1805552"/>
            <a:ext cx="8458200" cy="7621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7">
            <a:extLst>
              <a:ext uri="{FF2B5EF4-FFF2-40B4-BE49-F238E27FC236}">
                <a16:creationId xmlns:a16="http://schemas.microsoft.com/office/drawing/2014/main" id="{CA29AE9A-A431-1AAF-5CD6-573A820EBAF0}"/>
              </a:ext>
            </a:extLst>
          </p:cNvPr>
          <p:cNvGrpSpPr/>
          <p:nvPr/>
        </p:nvGrpSpPr>
        <p:grpSpPr>
          <a:xfrm>
            <a:off x="4762" y="9601200"/>
            <a:ext cx="18283238" cy="685800"/>
            <a:chOff x="0" y="0"/>
            <a:chExt cx="24377650" cy="914400"/>
          </a:xfrm>
          <a:solidFill>
            <a:schemeClr val="accent4">
              <a:lumMod val="40000"/>
              <a:lumOff val="60000"/>
            </a:schemeClr>
          </a:solidFill>
        </p:grpSpPr>
        <p:sp>
          <p:nvSpPr>
            <p:cNvPr id="27" name="Freeform 8">
              <a:extLst>
                <a:ext uri="{FF2B5EF4-FFF2-40B4-BE49-F238E27FC236}">
                  <a16:creationId xmlns:a16="http://schemas.microsoft.com/office/drawing/2014/main" id="{2B3FEE41-97DB-981D-ECE1-C61768053FD1}"/>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8" name="Group 9">
            <a:extLst>
              <a:ext uri="{FF2B5EF4-FFF2-40B4-BE49-F238E27FC236}">
                <a16:creationId xmlns:a16="http://schemas.microsoft.com/office/drawing/2014/main" id="{9686CA5E-F76B-3BFB-C67E-1BAF61D85C59}"/>
              </a:ext>
            </a:extLst>
          </p:cNvPr>
          <p:cNvGrpSpPr/>
          <p:nvPr/>
        </p:nvGrpSpPr>
        <p:grpSpPr>
          <a:xfrm>
            <a:off x="22" y="9543288"/>
            <a:ext cx="18283238" cy="96012"/>
            <a:chOff x="0" y="0"/>
            <a:chExt cx="24377650" cy="128016"/>
          </a:xfrm>
          <a:solidFill>
            <a:schemeClr val="accent4">
              <a:lumMod val="20000"/>
              <a:lumOff val="80000"/>
            </a:schemeClr>
          </a:solidFill>
        </p:grpSpPr>
        <p:sp>
          <p:nvSpPr>
            <p:cNvPr id="29" name="Freeform 10">
              <a:extLst>
                <a:ext uri="{FF2B5EF4-FFF2-40B4-BE49-F238E27FC236}">
                  <a16:creationId xmlns:a16="http://schemas.microsoft.com/office/drawing/2014/main" id="{F81CD27F-A1C9-5DD0-00FD-6AC155F9135B}"/>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30" name="Group 12">
            <a:extLst>
              <a:ext uri="{FF2B5EF4-FFF2-40B4-BE49-F238E27FC236}">
                <a16:creationId xmlns:a16="http://schemas.microsoft.com/office/drawing/2014/main" id="{E3E0DAAB-366C-D18B-05BB-0FB3179CA626}"/>
              </a:ext>
            </a:extLst>
          </p:cNvPr>
          <p:cNvGrpSpPr/>
          <p:nvPr/>
        </p:nvGrpSpPr>
        <p:grpSpPr>
          <a:xfrm>
            <a:off x="0" y="0"/>
            <a:ext cx="18288000" cy="1697832"/>
            <a:chOff x="0" y="0"/>
            <a:chExt cx="24384000" cy="2263776"/>
          </a:xfrm>
          <a:solidFill>
            <a:schemeClr val="accent4">
              <a:lumMod val="40000"/>
              <a:lumOff val="60000"/>
            </a:schemeClr>
          </a:solidFill>
        </p:grpSpPr>
        <p:sp>
          <p:nvSpPr>
            <p:cNvPr id="31" name="Freeform 13">
              <a:extLst>
                <a:ext uri="{FF2B5EF4-FFF2-40B4-BE49-F238E27FC236}">
                  <a16:creationId xmlns:a16="http://schemas.microsoft.com/office/drawing/2014/main" id="{7220FC63-8DB2-E72C-6DC7-8A96A28CCF26}"/>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6" name="AutoShape 6"/>
          <p:cNvSpPr/>
          <p:nvPr/>
        </p:nvSpPr>
        <p:spPr>
          <a:xfrm rot="2188">
            <a:off x="1785534" y="2606767"/>
            <a:ext cx="14959968" cy="0"/>
          </a:xfrm>
          <a:prstGeom prst="line">
            <a:avLst/>
          </a:prstGeom>
          <a:ln w="9525" cap="rnd">
            <a:solidFill>
              <a:srgbClr val="000000"/>
            </a:solidFill>
            <a:prstDash val="solid"/>
            <a:headEnd type="none" w="sm" len="sm"/>
            <a:tailEnd type="none" w="sm" len="sm"/>
          </a:ln>
        </p:spPr>
        <p:txBody>
          <a:bodyPr/>
          <a:lstStyle/>
          <a:p>
            <a:endParaRPr lang="uk-UA"/>
          </a:p>
        </p:txBody>
      </p:sp>
      <p:sp>
        <p:nvSpPr>
          <p:cNvPr id="18" name="TextBox 18"/>
          <p:cNvSpPr txBox="1"/>
          <p:nvPr/>
        </p:nvSpPr>
        <p:spPr>
          <a:xfrm>
            <a:off x="2145587" y="1788672"/>
            <a:ext cx="13992107" cy="769441"/>
          </a:xfrm>
          <a:prstGeom prst="rect">
            <a:avLst/>
          </a:prstGeom>
        </p:spPr>
        <p:txBody>
          <a:bodyPr wrap="square" lIns="0" tIns="0" rIns="0" bIns="0" rtlCol="0" anchor="t">
            <a:spAutoFit/>
          </a:bodyPr>
          <a:lstStyle/>
          <a:p>
            <a:pPr algn="ctr"/>
            <a:r>
              <a:rPr lang="uk-UA" sz="2500" dirty="0">
                <a:solidFill>
                  <a:srgbClr val="000000"/>
                </a:solidFill>
                <a:latin typeface="Times New Roman Bold"/>
              </a:rPr>
              <a:t>Основні фінансово-економічні показники діяльності КП «Житомирське трамвайно-тролейбусне управління» за період 2020–2022 роки, тис. грн</a:t>
            </a:r>
            <a:endParaRPr sz="2500" dirty="0">
              <a:solidFill>
                <a:srgbClr val="000000"/>
              </a:solidFill>
              <a:latin typeface="Times New Roman Bold"/>
            </a:endParaRPr>
          </a:p>
        </p:txBody>
      </p:sp>
      <p:sp>
        <p:nvSpPr>
          <p:cNvPr id="19" name="TextBox 19"/>
          <p:cNvSpPr txBox="1"/>
          <p:nvPr/>
        </p:nvSpPr>
        <p:spPr>
          <a:xfrm>
            <a:off x="1785535" y="1946860"/>
            <a:ext cx="15780666" cy="564706"/>
          </a:xfrm>
          <a:prstGeom prst="rect">
            <a:avLst/>
          </a:prstGeom>
        </p:spPr>
        <p:txBody>
          <a:bodyPr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1</a:t>
            </a:r>
          </a:p>
        </p:txBody>
      </p:sp>
      <p:sp>
        <p:nvSpPr>
          <p:cNvPr id="22" name="Freeform 14">
            <a:extLst>
              <a:ext uri="{FF2B5EF4-FFF2-40B4-BE49-F238E27FC236}">
                <a16:creationId xmlns:a16="http://schemas.microsoft.com/office/drawing/2014/main" id="{DE9313A8-0114-71F2-F0BE-02022F4DB09E}"/>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3" name="Freeform 15">
            <a:extLst>
              <a:ext uri="{FF2B5EF4-FFF2-40B4-BE49-F238E27FC236}">
                <a16:creationId xmlns:a16="http://schemas.microsoft.com/office/drawing/2014/main" id="{359C9B20-AD8E-DF5E-A1B2-56C7057487D0}"/>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4" name="Freeform 16">
            <a:extLst>
              <a:ext uri="{FF2B5EF4-FFF2-40B4-BE49-F238E27FC236}">
                <a16:creationId xmlns:a16="http://schemas.microsoft.com/office/drawing/2014/main" id="{8F70019F-B0FD-8EF8-1B54-C525A8588D5B}"/>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5" name="TextBox 17">
            <a:extLst>
              <a:ext uri="{FF2B5EF4-FFF2-40B4-BE49-F238E27FC236}">
                <a16:creationId xmlns:a16="http://schemas.microsoft.com/office/drawing/2014/main" id="{75A31A54-5C9B-07BA-C529-B6B36B110098}"/>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3" name="Рисунок 2">
            <a:extLst>
              <a:ext uri="{FF2B5EF4-FFF2-40B4-BE49-F238E27FC236}">
                <a16:creationId xmlns:a16="http://schemas.microsoft.com/office/drawing/2014/main" id="{6752B085-3AAC-6ABB-01E8-184ABE4ED06C}"/>
              </a:ext>
            </a:extLst>
          </p:cNvPr>
          <p:cNvPicPr>
            <a:picLocks noChangeAspect="1"/>
          </p:cNvPicPr>
          <p:nvPr/>
        </p:nvPicPr>
        <p:blipFill>
          <a:blip r:embed="rId5"/>
          <a:stretch>
            <a:fillRect/>
          </a:stretch>
        </p:blipFill>
        <p:spPr>
          <a:xfrm>
            <a:off x="4083865" y="2716301"/>
            <a:ext cx="10115550" cy="6747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7">
            <a:extLst>
              <a:ext uri="{FF2B5EF4-FFF2-40B4-BE49-F238E27FC236}">
                <a16:creationId xmlns:a16="http://schemas.microsoft.com/office/drawing/2014/main" id="{172C4B4C-3E12-2167-733C-768D3FD126C0}"/>
              </a:ext>
            </a:extLst>
          </p:cNvPr>
          <p:cNvGrpSpPr/>
          <p:nvPr/>
        </p:nvGrpSpPr>
        <p:grpSpPr>
          <a:xfrm>
            <a:off x="4762" y="9601200"/>
            <a:ext cx="18283238" cy="685800"/>
            <a:chOff x="0" y="0"/>
            <a:chExt cx="24377650" cy="914400"/>
          </a:xfrm>
          <a:solidFill>
            <a:schemeClr val="accent4">
              <a:lumMod val="40000"/>
              <a:lumOff val="60000"/>
            </a:schemeClr>
          </a:solidFill>
        </p:grpSpPr>
        <p:sp>
          <p:nvSpPr>
            <p:cNvPr id="30" name="Freeform 8">
              <a:extLst>
                <a:ext uri="{FF2B5EF4-FFF2-40B4-BE49-F238E27FC236}">
                  <a16:creationId xmlns:a16="http://schemas.microsoft.com/office/drawing/2014/main" id="{16776BF2-60E0-D42C-8F85-F741D48AADF1}"/>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31" name="Group 9">
            <a:extLst>
              <a:ext uri="{FF2B5EF4-FFF2-40B4-BE49-F238E27FC236}">
                <a16:creationId xmlns:a16="http://schemas.microsoft.com/office/drawing/2014/main" id="{97D49C3D-A1E7-34DB-6940-34097562FCCF}"/>
              </a:ext>
            </a:extLst>
          </p:cNvPr>
          <p:cNvGrpSpPr/>
          <p:nvPr/>
        </p:nvGrpSpPr>
        <p:grpSpPr>
          <a:xfrm>
            <a:off x="22" y="9543288"/>
            <a:ext cx="18283238" cy="96012"/>
            <a:chOff x="0" y="0"/>
            <a:chExt cx="24377650" cy="128016"/>
          </a:xfrm>
          <a:solidFill>
            <a:schemeClr val="accent4">
              <a:lumMod val="20000"/>
              <a:lumOff val="80000"/>
            </a:schemeClr>
          </a:solidFill>
        </p:grpSpPr>
        <p:sp>
          <p:nvSpPr>
            <p:cNvPr id="32" name="Freeform 10">
              <a:extLst>
                <a:ext uri="{FF2B5EF4-FFF2-40B4-BE49-F238E27FC236}">
                  <a16:creationId xmlns:a16="http://schemas.microsoft.com/office/drawing/2014/main" id="{32602423-2EA5-5D46-9CEF-D31B93AB3C02}"/>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33" name="Group 12">
            <a:extLst>
              <a:ext uri="{FF2B5EF4-FFF2-40B4-BE49-F238E27FC236}">
                <a16:creationId xmlns:a16="http://schemas.microsoft.com/office/drawing/2014/main" id="{8B2099BF-88D6-A378-ADCF-CA4E0BC22177}"/>
              </a:ext>
            </a:extLst>
          </p:cNvPr>
          <p:cNvGrpSpPr/>
          <p:nvPr/>
        </p:nvGrpSpPr>
        <p:grpSpPr>
          <a:xfrm>
            <a:off x="0" y="0"/>
            <a:ext cx="18288000" cy="1697832"/>
            <a:chOff x="0" y="0"/>
            <a:chExt cx="24384000" cy="2263776"/>
          </a:xfrm>
          <a:solidFill>
            <a:schemeClr val="accent4">
              <a:lumMod val="40000"/>
              <a:lumOff val="60000"/>
            </a:schemeClr>
          </a:solidFill>
        </p:grpSpPr>
        <p:sp>
          <p:nvSpPr>
            <p:cNvPr id="34" name="Freeform 13">
              <a:extLst>
                <a:ext uri="{FF2B5EF4-FFF2-40B4-BE49-F238E27FC236}">
                  <a16:creationId xmlns:a16="http://schemas.microsoft.com/office/drawing/2014/main" id="{80E31BC2-A80F-ECA1-F64E-00383C74768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grpSp>
        <p:nvGrpSpPr>
          <p:cNvPr id="16" name="Group 16"/>
          <p:cNvGrpSpPr/>
          <p:nvPr/>
        </p:nvGrpSpPr>
        <p:grpSpPr>
          <a:xfrm>
            <a:off x="5045774" y="7449040"/>
            <a:ext cx="145839" cy="461244"/>
            <a:chOff x="0" y="0"/>
            <a:chExt cx="194452" cy="614992"/>
          </a:xfrm>
        </p:grpSpPr>
        <p:sp>
          <p:nvSpPr>
            <p:cNvPr id="17" name="Freeform 17"/>
            <p:cNvSpPr/>
            <p:nvPr/>
          </p:nvSpPr>
          <p:spPr>
            <a:xfrm>
              <a:off x="0" y="0"/>
              <a:ext cx="194437" cy="614934"/>
            </a:xfrm>
            <a:custGeom>
              <a:avLst/>
              <a:gdLst/>
              <a:ahLst/>
              <a:cxnLst/>
              <a:rect l="l" t="t" r="r" b="b"/>
              <a:pathLst>
                <a:path w="194437" h="614934">
                  <a:moveTo>
                    <a:pt x="0" y="0"/>
                  </a:moveTo>
                  <a:lnTo>
                    <a:pt x="194437" y="0"/>
                  </a:lnTo>
                  <a:lnTo>
                    <a:pt x="194437" y="614934"/>
                  </a:lnTo>
                  <a:lnTo>
                    <a:pt x="0" y="614934"/>
                  </a:lnTo>
                  <a:close/>
                </a:path>
              </a:pathLst>
            </a:custGeom>
            <a:solidFill>
              <a:srgbClr val="FFFFFF"/>
            </a:solidFill>
          </p:spPr>
          <p:txBody>
            <a:bodyPr/>
            <a:lstStyle/>
            <a:p>
              <a:endParaRPr lang="uk-UA"/>
            </a:p>
          </p:txBody>
        </p:sp>
      </p:grpSp>
      <p:sp>
        <p:nvSpPr>
          <p:cNvPr id="18" name="AutoShape 18"/>
          <p:cNvSpPr/>
          <p:nvPr/>
        </p:nvSpPr>
        <p:spPr>
          <a:xfrm rot="2188">
            <a:off x="1785534" y="3309939"/>
            <a:ext cx="14959968" cy="0"/>
          </a:xfrm>
          <a:prstGeom prst="line">
            <a:avLst/>
          </a:prstGeom>
          <a:ln w="9525" cap="rnd">
            <a:solidFill>
              <a:srgbClr val="000000"/>
            </a:solidFill>
            <a:prstDash val="solid"/>
            <a:headEnd type="none" w="sm" len="sm"/>
            <a:tailEnd type="none" w="sm" len="sm"/>
          </a:ln>
        </p:spPr>
        <p:txBody>
          <a:bodyPr/>
          <a:lstStyle/>
          <a:p>
            <a:endParaRPr lang="uk-UA"/>
          </a:p>
        </p:txBody>
      </p:sp>
      <p:sp>
        <p:nvSpPr>
          <p:cNvPr id="22" name="TextBox 22"/>
          <p:cNvSpPr txBox="1"/>
          <p:nvPr/>
        </p:nvSpPr>
        <p:spPr>
          <a:xfrm>
            <a:off x="1785536" y="1606829"/>
            <a:ext cx="15780666" cy="564706"/>
          </a:xfrm>
          <a:prstGeom prst="rect">
            <a:avLst/>
          </a:prstGeom>
        </p:spPr>
        <p:txBody>
          <a:bodyPr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2</a:t>
            </a:r>
          </a:p>
        </p:txBody>
      </p:sp>
      <p:sp>
        <p:nvSpPr>
          <p:cNvPr id="25" name="Freeform 14">
            <a:extLst>
              <a:ext uri="{FF2B5EF4-FFF2-40B4-BE49-F238E27FC236}">
                <a16:creationId xmlns:a16="http://schemas.microsoft.com/office/drawing/2014/main" id="{88376723-01CA-EEB4-FEC1-3FF06BDF9BBE}"/>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6" name="Freeform 15">
            <a:extLst>
              <a:ext uri="{FF2B5EF4-FFF2-40B4-BE49-F238E27FC236}">
                <a16:creationId xmlns:a16="http://schemas.microsoft.com/office/drawing/2014/main" id="{21A80551-69FD-D260-363B-A13913F343CC}"/>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7" name="Freeform 16">
            <a:extLst>
              <a:ext uri="{FF2B5EF4-FFF2-40B4-BE49-F238E27FC236}">
                <a16:creationId xmlns:a16="http://schemas.microsoft.com/office/drawing/2014/main" id="{E99653B1-5745-BE46-8325-B04C345A0AD9}"/>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8" name="TextBox 17">
            <a:extLst>
              <a:ext uri="{FF2B5EF4-FFF2-40B4-BE49-F238E27FC236}">
                <a16:creationId xmlns:a16="http://schemas.microsoft.com/office/drawing/2014/main" id="{79746593-ECDD-B706-9E39-ABB105C8DC32}"/>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
        <p:nvSpPr>
          <p:cNvPr id="2" name="TextBox 18">
            <a:extLst>
              <a:ext uri="{FF2B5EF4-FFF2-40B4-BE49-F238E27FC236}">
                <a16:creationId xmlns:a16="http://schemas.microsoft.com/office/drawing/2014/main" id="{01E073F1-CB31-126C-0542-F2959BE8C2AE}"/>
              </a:ext>
            </a:extLst>
          </p:cNvPr>
          <p:cNvSpPr txBox="1"/>
          <p:nvPr/>
        </p:nvSpPr>
        <p:spPr>
          <a:xfrm>
            <a:off x="2403934" y="2171700"/>
            <a:ext cx="13475413" cy="769441"/>
          </a:xfrm>
          <a:prstGeom prst="rect">
            <a:avLst/>
          </a:prstGeom>
        </p:spPr>
        <p:txBody>
          <a:bodyPr wrap="square" lIns="0" tIns="0" rIns="0" bIns="0" rtlCol="0" anchor="t">
            <a:spAutoFit/>
          </a:bodyPr>
          <a:lstStyle/>
          <a:p>
            <a:pPr algn="ctr"/>
            <a:r>
              <a:rPr lang="uk-UA" sz="2500" dirty="0">
                <a:solidFill>
                  <a:srgbClr val="000000"/>
                </a:solidFill>
                <a:latin typeface="Times New Roman Bold"/>
              </a:rPr>
              <a:t>Оцінка рентабельності </a:t>
            </a:r>
            <a:r>
              <a:rPr lang="ru-RU" sz="2500" dirty="0" err="1">
                <a:solidFill>
                  <a:srgbClr val="000000"/>
                </a:solidFill>
                <a:latin typeface="Times New Roman Bold"/>
              </a:rPr>
              <a:t>Комунального</a:t>
            </a:r>
            <a:r>
              <a:rPr lang="ru-RU" sz="2500" dirty="0">
                <a:solidFill>
                  <a:srgbClr val="000000"/>
                </a:solidFill>
                <a:latin typeface="Times New Roman Bold"/>
              </a:rPr>
              <a:t> </a:t>
            </a:r>
            <a:r>
              <a:rPr lang="ru-RU" sz="2500" dirty="0" err="1">
                <a:solidFill>
                  <a:srgbClr val="000000"/>
                </a:solidFill>
                <a:latin typeface="Times New Roman Bold"/>
              </a:rPr>
              <a:t>підприємства</a:t>
            </a:r>
            <a:r>
              <a:rPr lang="ru-RU" sz="2500" dirty="0">
                <a:solidFill>
                  <a:srgbClr val="000000"/>
                </a:solidFill>
                <a:latin typeface="Times New Roman Bold"/>
              </a:rPr>
              <a:t> «</a:t>
            </a:r>
            <a:r>
              <a:rPr lang="ru-RU" sz="2500" dirty="0" err="1">
                <a:solidFill>
                  <a:srgbClr val="000000"/>
                </a:solidFill>
                <a:latin typeface="Times New Roman Bold"/>
              </a:rPr>
              <a:t>Житомирське</a:t>
            </a:r>
            <a:r>
              <a:rPr lang="ru-RU" sz="2500" dirty="0">
                <a:solidFill>
                  <a:srgbClr val="000000"/>
                </a:solidFill>
                <a:latin typeface="Times New Roman Bold"/>
              </a:rPr>
              <a:t> трамвайно-</a:t>
            </a:r>
            <a:r>
              <a:rPr lang="ru-RU" sz="2500" dirty="0" err="1">
                <a:solidFill>
                  <a:srgbClr val="000000"/>
                </a:solidFill>
                <a:latin typeface="Times New Roman Bold"/>
              </a:rPr>
              <a:t>тролейбусне</a:t>
            </a:r>
            <a:r>
              <a:rPr lang="ru-RU" sz="2500" dirty="0">
                <a:solidFill>
                  <a:srgbClr val="000000"/>
                </a:solidFill>
                <a:latin typeface="Times New Roman Bold"/>
              </a:rPr>
              <a:t> </a:t>
            </a:r>
            <a:r>
              <a:rPr lang="ru-RU" sz="2500" dirty="0" err="1">
                <a:solidFill>
                  <a:srgbClr val="000000"/>
                </a:solidFill>
                <a:latin typeface="Times New Roman Bold"/>
              </a:rPr>
              <a:t>управління</a:t>
            </a:r>
            <a:r>
              <a:rPr lang="ru-RU" sz="2500" dirty="0">
                <a:solidFill>
                  <a:srgbClr val="000000"/>
                </a:solidFill>
                <a:latin typeface="Times New Roman Bold"/>
              </a:rPr>
              <a:t>» за </a:t>
            </a:r>
            <a:r>
              <a:rPr lang="ru-RU" sz="2500" dirty="0" err="1">
                <a:solidFill>
                  <a:srgbClr val="000000"/>
                </a:solidFill>
                <a:latin typeface="Times New Roman Bold"/>
              </a:rPr>
              <a:t>період</a:t>
            </a:r>
            <a:r>
              <a:rPr lang="ru-RU" sz="2500" dirty="0">
                <a:solidFill>
                  <a:srgbClr val="000000"/>
                </a:solidFill>
                <a:latin typeface="Times New Roman Bold"/>
              </a:rPr>
              <a:t> 2020–2022 роки, тис. грн</a:t>
            </a:r>
          </a:p>
        </p:txBody>
      </p:sp>
      <p:pic>
        <p:nvPicPr>
          <p:cNvPr id="5" name="Рисунок 4">
            <a:extLst>
              <a:ext uri="{FF2B5EF4-FFF2-40B4-BE49-F238E27FC236}">
                <a16:creationId xmlns:a16="http://schemas.microsoft.com/office/drawing/2014/main" id="{CCBA1F50-E0A2-5167-AA36-C12775E59EB5}"/>
              </a:ext>
            </a:extLst>
          </p:cNvPr>
          <p:cNvPicPr>
            <a:picLocks noChangeAspect="1"/>
          </p:cNvPicPr>
          <p:nvPr/>
        </p:nvPicPr>
        <p:blipFill>
          <a:blip r:embed="rId5"/>
          <a:stretch>
            <a:fillRect/>
          </a:stretch>
        </p:blipFill>
        <p:spPr>
          <a:xfrm>
            <a:off x="1324221" y="3649135"/>
            <a:ext cx="15634838" cy="48471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7">
            <a:extLst>
              <a:ext uri="{FF2B5EF4-FFF2-40B4-BE49-F238E27FC236}">
                <a16:creationId xmlns:a16="http://schemas.microsoft.com/office/drawing/2014/main" id="{172C4B4C-3E12-2167-733C-768D3FD126C0}"/>
              </a:ext>
            </a:extLst>
          </p:cNvPr>
          <p:cNvGrpSpPr/>
          <p:nvPr/>
        </p:nvGrpSpPr>
        <p:grpSpPr>
          <a:xfrm>
            <a:off x="4762" y="9601200"/>
            <a:ext cx="18283238" cy="685800"/>
            <a:chOff x="0" y="0"/>
            <a:chExt cx="24377650" cy="914400"/>
          </a:xfrm>
          <a:solidFill>
            <a:schemeClr val="accent4">
              <a:lumMod val="40000"/>
              <a:lumOff val="60000"/>
            </a:schemeClr>
          </a:solidFill>
        </p:grpSpPr>
        <p:sp>
          <p:nvSpPr>
            <p:cNvPr id="30" name="Freeform 8">
              <a:extLst>
                <a:ext uri="{FF2B5EF4-FFF2-40B4-BE49-F238E27FC236}">
                  <a16:creationId xmlns:a16="http://schemas.microsoft.com/office/drawing/2014/main" id="{16776BF2-60E0-D42C-8F85-F741D48AADF1}"/>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31" name="Group 9">
            <a:extLst>
              <a:ext uri="{FF2B5EF4-FFF2-40B4-BE49-F238E27FC236}">
                <a16:creationId xmlns:a16="http://schemas.microsoft.com/office/drawing/2014/main" id="{97D49C3D-A1E7-34DB-6940-34097562FCCF}"/>
              </a:ext>
            </a:extLst>
          </p:cNvPr>
          <p:cNvGrpSpPr/>
          <p:nvPr/>
        </p:nvGrpSpPr>
        <p:grpSpPr>
          <a:xfrm>
            <a:off x="123899" y="9563100"/>
            <a:ext cx="18283238" cy="96012"/>
            <a:chOff x="0" y="0"/>
            <a:chExt cx="24377650" cy="128016"/>
          </a:xfrm>
          <a:solidFill>
            <a:schemeClr val="accent4">
              <a:lumMod val="20000"/>
              <a:lumOff val="80000"/>
            </a:schemeClr>
          </a:solidFill>
        </p:grpSpPr>
        <p:sp>
          <p:nvSpPr>
            <p:cNvPr id="32" name="Freeform 10">
              <a:extLst>
                <a:ext uri="{FF2B5EF4-FFF2-40B4-BE49-F238E27FC236}">
                  <a16:creationId xmlns:a16="http://schemas.microsoft.com/office/drawing/2014/main" id="{32602423-2EA5-5D46-9CEF-D31B93AB3C02}"/>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33" name="Group 12">
            <a:extLst>
              <a:ext uri="{FF2B5EF4-FFF2-40B4-BE49-F238E27FC236}">
                <a16:creationId xmlns:a16="http://schemas.microsoft.com/office/drawing/2014/main" id="{8B2099BF-88D6-A378-ADCF-CA4E0BC22177}"/>
              </a:ext>
            </a:extLst>
          </p:cNvPr>
          <p:cNvGrpSpPr/>
          <p:nvPr/>
        </p:nvGrpSpPr>
        <p:grpSpPr>
          <a:xfrm>
            <a:off x="0" y="0"/>
            <a:ext cx="18288000" cy="1697832"/>
            <a:chOff x="0" y="0"/>
            <a:chExt cx="24384000" cy="2263776"/>
          </a:xfrm>
          <a:solidFill>
            <a:schemeClr val="accent4">
              <a:lumMod val="40000"/>
              <a:lumOff val="60000"/>
            </a:schemeClr>
          </a:solidFill>
        </p:grpSpPr>
        <p:sp>
          <p:nvSpPr>
            <p:cNvPr id="34" name="Freeform 13">
              <a:extLst>
                <a:ext uri="{FF2B5EF4-FFF2-40B4-BE49-F238E27FC236}">
                  <a16:creationId xmlns:a16="http://schemas.microsoft.com/office/drawing/2014/main" id="{80E31BC2-A80F-ECA1-F64E-00383C74768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grpSp>
        <p:nvGrpSpPr>
          <p:cNvPr id="16" name="Group 16"/>
          <p:cNvGrpSpPr/>
          <p:nvPr/>
        </p:nvGrpSpPr>
        <p:grpSpPr>
          <a:xfrm>
            <a:off x="5045774" y="7449040"/>
            <a:ext cx="145839" cy="461244"/>
            <a:chOff x="0" y="0"/>
            <a:chExt cx="194452" cy="614992"/>
          </a:xfrm>
        </p:grpSpPr>
        <p:sp>
          <p:nvSpPr>
            <p:cNvPr id="17" name="Freeform 17"/>
            <p:cNvSpPr/>
            <p:nvPr/>
          </p:nvSpPr>
          <p:spPr>
            <a:xfrm>
              <a:off x="0" y="0"/>
              <a:ext cx="194437" cy="614934"/>
            </a:xfrm>
            <a:custGeom>
              <a:avLst/>
              <a:gdLst/>
              <a:ahLst/>
              <a:cxnLst/>
              <a:rect l="l" t="t" r="r" b="b"/>
              <a:pathLst>
                <a:path w="194437" h="614934">
                  <a:moveTo>
                    <a:pt x="0" y="0"/>
                  </a:moveTo>
                  <a:lnTo>
                    <a:pt x="194437" y="0"/>
                  </a:lnTo>
                  <a:lnTo>
                    <a:pt x="194437" y="614934"/>
                  </a:lnTo>
                  <a:lnTo>
                    <a:pt x="0" y="614934"/>
                  </a:lnTo>
                  <a:close/>
                </a:path>
              </a:pathLst>
            </a:custGeom>
            <a:solidFill>
              <a:srgbClr val="FFFFFF"/>
            </a:solidFill>
          </p:spPr>
          <p:txBody>
            <a:bodyPr/>
            <a:lstStyle/>
            <a:p>
              <a:endParaRPr lang="uk-UA"/>
            </a:p>
          </p:txBody>
        </p:sp>
      </p:grpSp>
      <p:sp>
        <p:nvSpPr>
          <p:cNvPr id="18" name="AutoShape 18"/>
          <p:cNvSpPr/>
          <p:nvPr/>
        </p:nvSpPr>
        <p:spPr>
          <a:xfrm rot="2188">
            <a:off x="1785534" y="2928939"/>
            <a:ext cx="14959968" cy="0"/>
          </a:xfrm>
          <a:prstGeom prst="line">
            <a:avLst/>
          </a:prstGeom>
          <a:ln w="9525" cap="rnd">
            <a:solidFill>
              <a:srgbClr val="000000"/>
            </a:solidFill>
            <a:prstDash val="solid"/>
            <a:headEnd type="none" w="sm" len="sm"/>
            <a:tailEnd type="none" w="sm" len="sm"/>
          </a:ln>
        </p:spPr>
        <p:txBody>
          <a:bodyPr/>
          <a:lstStyle/>
          <a:p>
            <a:endParaRPr lang="uk-UA"/>
          </a:p>
        </p:txBody>
      </p:sp>
      <p:sp>
        <p:nvSpPr>
          <p:cNvPr id="22" name="TextBox 22"/>
          <p:cNvSpPr txBox="1"/>
          <p:nvPr/>
        </p:nvSpPr>
        <p:spPr>
          <a:xfrm>
            <a:off x="1785536" y="1606829"/>
            <a:ext cx="15780666" cy="564706"/>
          </a:xfrm>
          <a:prstGeom prst="rect">
            <a:avLst/>
          </a:prstGeom>
        </p:spPr>
        <p:txBody>
          <a:bodyPr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3</a:t>
            </a:r>
          </a:p>
        </p:txBody>
      </p:sp>
      <p:sp>
        <p:nvSpPr>
          <p:cNvPr id="25" name="Freeform 14">
            <a:extLst>
              <a:ext uri="{FF2B5EF4-FFF2-40B4-BE49-F238E27FC236}">
                <a16:creationId xmlns:a16="http://schemas.microsoft.com/office/drawing/2014/main" id="{88376723-01CA-EEB4-FEC1-3FF06BDF9BBE}"/>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6" name="Freeform 15">
            <a:extLst>
              <a:ext uri="{FF2B5EF4-FFF2-40B4-BE49-F238E27FC236}">
                <a16:creationId xmlns:a16="http://schemas.microsoft.com/office/drawing/2014/main" id="{21A80551-69FD-D260-363B-A13913F343CC}"/>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7" name="Freeform 16">
            <a:extLst>
              <a:ext uri="{FF2B5EF4-FFF2-40B4-BE49-F238E27FC236}">
                <a16:creationId xmlns:a16="http://schemas.microsoft.com/office/drawing/2014/main" id="{E99653B1-5745-BE46-8325-B04C345A0AD9}"/>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8" name="TextBox 17">
            <a:extLst>
              <a:ext uri="{FF2B5EF4-FFF2-40B4-BE49-F238E27FC236}">
                <a16:creationId xmlns:a16="http://schemas.microsoft.com/office/drawing/2014/main" id="{79746593-ECDD-B706-9E39-ABB105C8DC32}"/>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
        <p:nvSpPr>
          <p:cNvPr id="2" name="TextBox 18">
            <a:extLst>
              <a:ext uri="{FF2B5EF4-FFF2-40B4-BE49-F238E27FC236}">
                <a16:creationId xmlns:a16="http://schemas.microsoft.com/office/drawing/2014/main" id="{01E073F1-CB31-126C-0542-F2959BE8C2AE}"/>
              </a:ext>
            </a:extLst>
          </p:cNvPr>
          <p:cNvSpPr txBox="1"/>
          <p:nvPr/>
        </p:nvSpPr>
        <p:spPr>
          <a:xfrm>
            <a:off x="2403933" y="1869987"/>
            <a:ext cx="13475413" cy="830997"/>
          </a:xfrm>
          <a:prstGeom prst="rect">
            <a:avLst/>
          </a:prstGeom>
        </p:spPr>
        <p:txBody>
          <a:bodyPr wrap="square" lIns="0" tIns="0" rIns="0" bIns="0" rtlCol="0" anchor="t">
            <a:spAutoFit/>
          </a:bodyPr>
          <a:lstStyle/>
          <a:p>
            <a:pPr algn="ctr"/>
            <a:r>
              <a:rPr lang="uk-UA" sz="2700" dirty="0">
                <a:solidFill>
                  <a:srgbClr val="000000"/>
                </a:solidFill>
                <a:latin typeface="Times New Roman Bold"/>
              </a:rPr>
              <a:t>Оцінка фінансової стійкості </a:t>
            </a:r>
            <a:r>
              <a:rPr lang="ru-RU" sz="2700" dirty="0" err="1">
                <a:solidFill>
                  <a:srgbClr val="000000"/>
                </a:solidFill>
                <a:latin typeface="Times New Roman Bold"/>
              </a:rPr>
              <a:t>Комунального</a:t>
            </a:r>
            <a:r>
              <a:rPr lang="ru-RU" sz="2700" dirty="0">
                <a:solidFill>
                  <a:srgbClr val="000000"/>
                </a:solidFill>
                <a:latin typeface="Times New Roman Bold"/>
              </a:rPr>
              <a:t> </a:t>
            </a:r>
            <a:r>
              <a:rPr lang="ru-RU" sz="2700" dirty="0" err="1">
                <a:solidFill>
                  <a:srgbClr val="000000"/>
                </a:solidFill>
                <a:latin typeface="Times New Roman Bold"/>
              </a:rPr>
              <a:t>підприємства</a:t>
            </a:r>
            <a:r>
              <a:rPr lang="ru-RU" sz="2700" dirty="0">
                <a:solidFill>
                  <a:srgbClr val="000000"/>
                </a:solidFill>
                <a:latin typeface="Times New Roman Bold"/>
              </a:rPr>
              <a:t> «</a:t>
            </a:r>
            <a:r>
              <a:rPr lang="ru-RU" sz="2700" dirty="0" err="1">
                <a:solidFill>
                  <a:srgbClr val="000000"/>
                </a:solidFill>
                <a:latin typeface="Times New Roman Bold"/>
              </a:rPr>
              <a:t>Житомирське</a:t>
            </a:r>
            <a:r>
              <a:rPr lang="ru-RU" sz="2700" dirty="0">
                <a:solidFill>
                  <a:srgbClr val="000000"/>
                </a:solidFill>
                <a:latin typeface="Times New Roman Bold"/>
              </a:rPr>
              <a:t> трамвайно-</a:t>
            </a:r>
            <a:r>
              <a:rPr lang="ru-RU" sz="2700" dirty="0" err="1">
                <a:solidFill>
                  <a:srgbClr val="000000"/>
                </a:solidFill>
                <a:latin typeface="Times New Roman Bold"/>
              </a:rPr>
              <a:t>тролейбусне</a:t>
            </a:r>
            <a:r>
              <a:rPr lang="ru-RU" sz="2700" dirty="0">
                <a:solidFill>
                  <a:srgbClr val="000000"/>
                </a:solidFill>
                <a:latin typeface="Times New Roman Bold"/>
              </a:rPr>
              <a:t> </a:t>
            </a:r>
            <a:r>
              <a:rPr lang="ru-RU" sz="2700" dirty="0" err="1">
                <a:solidFill>
                  <a:srgbClr val="000000"/>
                </a:solidFill>
                <a:latin typeface="Times New Roman Bold"/>
              </a:rPr>
              <a:t>управління</a:t>
            </a:r>
            <a:r>
              <a:rPr lang="ru-RU" sz="2700" dirty="0">
                <a:solidFill>
                  <a:srgbClr val="000000"/>
                </a:solidFill>
                <a:latin typeface="Times New Roman Bold"/>
              </a:rPr>
              <a:t>» за </a:t>
            </a:r>
            <a:r>
              <a:rPr lang="ru-RU" sz="2700" dirty="0" err="1">
                <a:solidFill>
                  <a:srgbClr val="000000"/>
                </a:solidFill>
                <a:latin typeface="Times New Roman Bold"/>
              </a:rPr>
              <a:t>період</a:t>
            </a:r>
            <a:r>
              <a:rPr lang="ru-RU" sz="2700" dirty="0">
                <a:solidFill>
                  <a:srgbClr val="000000"/>
                </a:solidFill>
                <a:latin typeface="Times New Roman Bold"/>
              </a:rPr>
              <a:t> 2020–2022 роки, тис. грн</a:t>
            </a:r>
          </a:p>
        </p:txBody>
      </p:sp>
      <p:pic>
        <p:nvPicPr>
          <p:cNvPr id="4" name="Рисунок 3">
            <a:extLst>
              <a:ext uri="{FF2B5EF4-FFF2-40B4-BE49-F238E27FC236}">
                <a16:creationId xmlns:a16="http://schemas.microsoft.com/office/drawing/2014/main" id="{B79E75F8-B798-1164-7CCB-0F8DA4914157}"/>
              </a:ext>
            </a:extLst>
          </p:cNvPr>
          <p:cNvPicPr>
            <a:picLocks noChangeAspect="1"/>
          </p:cNvPicPr>
          <p:nvPr/>
        </p:nvPicPr>
        <p:blipFill>
          <a:blip r:embed="rId5"/>
          <a:stretch>
            <a:fillRect/>
          </a:stretch>
        </p:blipFill>
        <p:spPr>
          <a:xfrm>
            <a:off x="1554245" y="3026403"/>
            <a:ext cx="15174790" cy="5935658"/>
          </a:xfrm>
          <a:prstGeom prst="rect">
            <a:avLst/>
          </a:prstGeom>
        </p:spPr>
      </p:pic>
    </p:spTree>
    <p:extLst>
      <p:ext uri="{BB962C8B-B14F-4D97-AF65-F5344CB8AC3E}">
        <p14:creationId xmlns:p14="http://schemas.microsoft.com/office/powerpoint/2010/main" val="215812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7">
            <a:extLst>
              <a:ext uri="{FF2B5EF4-FFF2-40B4-BE49-F238E27FC236}">
                <a16:creationId xmlns:a16="http://schemas.microsoft.com/office/drawing/2014/main" id="{172C4B4C-3E12-2167-733C-768D3FD126C0}"/>
              </a:ext>
            </a:extLst>
          </p:cNvPr>
          <p:cNvGrpSpPr/>
          <p:nvPr/>
        </p:nvGrpSpPr>
        <p:grpSpPr>
          <a:xfrm>
            <a:off x="4762" y="9601200"/>
            <a:ext cx="18283238" cy="685800"/>
            <a:chOff x="0" y="0"/>
            <a:chExt cx="24377650" cy="914400"/>
          </a:xfrm>
          <a:solidFill>
            <a:schemeClr val="accent4">
              <a:lumMod val="40000"/>
              <a:lumOff val="60000"/>
            </a:schemeClr>
          </a:solidFill>
        </p:grpSpPr>
        <p:sp>
          <p:nvSpPr>
            <p:cNvPr id="30" name="Freeform 8">
              <a:extLst>
                <a:ext uri="{FF2B5EF4-FFF2-40B4-BE49-F238E27FC236}">
                  <a16:creationId xmlns:a16="http://schemas.microsoft.com/office/drawing/2014/main" id="{16776BF2-60E0-D42C-8F85-F741D48AADF1}"/>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31" name="Group 9">
            <a:extLst>
              <a:ext uri="{FF2B5EF4-FFF2-40B4-BE49-F238E27FC236}">
                <a16:creationId xmlns:a16="http://schemas.microsoft.com/office/drawing/2014/main" id="{97D49C3D-A1E7-34DB-6940-34097562FCCF}"/>
              </a:ext>
            </a:extLst>
          </p:cNvPr>
          <p:cNvGrpSpPr/>
          <p:nvPr/>
        </p:nvGrpSpPr>
        <p:grpSpPr>
          <a:xfrm>
            <a:off x="4762" y="9563100"/>
            <a:ext cx="18283238" cy="96012"/>
            <a:chOff x="0" y="0"/>
            <a:chExt cx="24377650" cy="128016"/>
          </a:xfrm>
          <a:solidFill>
            <a:schemeClr val="accent4">
              <a:lumMod val="20000"/>
              <a:lumOff val="80000"/>
            </a:schemeClr>
          </a:solidFill>
        </p:grpSpPr>
        <p:sp>
          <p:nvSpPr>
            <p:cNvPr id="32" name="Freeform 10">
              <a:extLst>
                <a:ext uri="{FF2B5EF4-FFF2-40B4-BE49-F238E27FC236}">
                  <a16:creationId xmlns:a16="http://schemas.microsoft.com/office/drawing/2014/main" id="{32602423-2EA5-5D46-9CEF-D31B93AB3C02}"/>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33" name="Group 12">
            <a:extLst>
              <a:ext uri="{FF2B5EF4-FFF2-40B4-BE49-F238E27FC236}">
                <a16:creationId xmlns:a16="http://schemas.microsoft.com/office/drawing/2014/main" id="{8B2099BF-88D6-A378-ADCF-CA4E0BC22177}"/>
              </a:ext>
            </a:extLst>
          </p:cNvPr>
          <p:cNvGrpSpPr/>
          <p:nvPr/>
        </p:nvGrpSpPr>
        <p:grpSpPr>
          <a:xfrm>
            <a:off x="0" y="0"/>
            <a:ext cx="18288000" cy="1697832"/>
            <a:chOff x="0" y="0"/>
            <a:chExt cx="24384000" cy="2263776"/>
          </a:xfrm>
          <a:solidFill>
            <a:schemeClr val="accent4">
              <a:lumMod val="40000"/>
              <a:lumOff val="60000"/>
            </a:schemeClr>
          </a:solidFill>
        </p:grpSpPr>
        <p:sp>
          <p:nvSpPr>
            <p:cNvPr id="34" name="Freeform 13">
              <a:extLst>
                <a:ext uri="{FF2B5EF4-FFF2-40B4-BE49-F238E27FC236}">
                  <a16:creationId xmlns:a16="http://schemas.microsoft.com/office/drawing/2014/main" id="{80E31BC2-A80F-ECA1-F64E-00383C74768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grpSp>
        <p:nvGrpSpPr>
          <p:cNvPr id="16" name="Group 16"/>
          <p:cNvGrpSpPr/>
          <p:nvPr/>
        </p:nvGrpSpPr>
        <p:grpSpPr>
          <a:xfrm>
            <a:off x="5045774" y="7449040"/>
            <a:ext cx="145839" cy="461244"/>
            <a:chOff x="0" y="0"/>
            <a:chExt cx="194452" cy="614992"/>
          </a:xfrm>
        </p:grpSpPr>
        <p:sp>
          <p:nvSpPr>
            <p:cNvPr id="17" name="Freeform 17"/>
            <p:cNvSpPr/>
            <p:nvPr/>
          </p:nvSpPr>
          <p:spPr>
            <a:xfrm>
              <a:off x="0" y="0"/>
              <a:ext cx="194437" cy="614934"/>
            </a:xfrm>
            <a:custGeom>
              <a:avLst/>
              <a:gdLst/>
              <a:ahLst/>
              <a:cxnLst/>
              <a:rect l="l" t="t" r="r" b="b"/>
              <a:pathLst>
                <a:path w="194437" h="614934">
                  <a:moveTo>
                    <a:pt x="0" y="0"/>
                  </a:moveTo>
                  <a:lnTo>
                    <a:pt x="194437" y="0"/>
                  </a:lnTo>
                  <a:lnTo>
                    <a:pt x="194437" y="614934"/>
                  </a:lnTo>
                  <a:lnTo>
                    <a:pt x="0" y="614934"/>
                  </a:lnTo>
                  <a:close/>
                </a:path>
              </a:pathLst>
            </a:custGeom>
            <a:solidFill>
              <a:srgbClr val="FFFFFF"/>
            </a:solidFill>
          </p:spPr>
          <p:txBody>
            <a:bodyPr/>
            <a:lstStyle/>
            <a:p>
              <a:endParaRPr lang="uk-UA"/>
            </a:p>
          </p:txBody>
        </p:sp>
      </p:grpSp>
      <p:sp>
        <p:nvSpPr>
          <p:cNvPr id="22" name="TextBox 22"/>
          <p:cNvSpPr txBox="1"/>
          <p:nvPr/>
        </p:nvSpPr>
        <p:spPr>
          <a:xfrm>
            <a:off x="15484357" y="3100784"/>
            <a:ext cx="1945202" cy="555155"/>
          </a:xfrm>
          <a:prstGeom prst="rect">
            <a:avLst/>
          </a:prstGeom>
        </p:spPr>
        <p:txBody>
          <a:bodyPr wrap="square"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4</a:t>
            </a:r>
          </a:p>
        </p:txBody>
      </p:sp>
      <p:sp>
        <p:nvSpPr>
          <p:cNvPr id="25" name="Freeform 14">
            <a:extLst>
              <a:ext uri="{FF2B5EF4-FFF2-40B4-BE49-F238E27FC236}">
                <a16:creationId xmlns:a16="http://schemas.microsoft.com/office/drawing/2014/main" id="{88376723-01CA-EEB4-FEC1-3FF06BDF9BBE}"/>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6" name="Freeform 15">
            <a:extLst>
              <a:ext uri="{FF2B5EF4-FFF2-40B4-BE49-F238E27FC236}">
                <a16:creationId xmlns:a16="http://schemas.microsoft.com/office/drawing/2014/main" id="{21A80551-69FD-D260-363B-A13913F343CC}"/>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7" name="Freeform 16">
            <a:extLst>
              <a:ext uri="{FF2B5EF4-FFF2-40B4-BE49-F238E27FC236}">
                <a16:creationId xmlns:a16="http://schemas.microsoft.com/office/drawing/2014/main" id="{E99653B1-5745-BE46-8325-B04C345A0AD9}"/>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8" name="TextBox 17">
            <a:extLst>
              <a:ext uri="{FF2B5EF4-FFF2-40B4-BE49-F238E27FC236}">
                <a16:creationId xmlns:a16="http://schemas.microsoft.com/office/drawing/2014/main" id="{79746593-ECDD-B706-9E39-ABB105C8DC32}"/>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sp>
        <p:nvSpPr>
          <p:cNvPr id="2" name="TextBox 18">
            <a:extLst>
              <a:ext uri="{FF2B5EF4-FFF2-40B4-BE49-F238E27FC236}">
                <a16:creationId xmlns:a16="http://schemas.microsoft.com/office/drawing/2014/main" id="{01E073F1-CB31-126C-0542-F2959BE8C2AE}"/>
              </a:ext>
            </a:extLst>
          </p:cNvPr>
          <p:cNvSpPr txBox="1"/>
          <p:nvPr/>
        </p:nvSpPr>
        <p:spPr>
          <a:xfrm>
            <a:off x="10980344" y="3616032"/>
            <a:ext cx="7013663" cy="769441"/>
          </a:xfrm>
          <a:prstGeom prst="rect">
            <a:avLst/>
          </a:prstGeom>
        </p:spPr>
        <p:txBody>
          <a:bodyPr wrap="square" lIns="0" tIns="0" rIns="0" bIns="0" rtlCol="0" anchor="t">
            <a:spAutoFit/>
          </a:bodyPr>
          <a:lstStyle/>
          <a:p>
            <a:r>
              <a:rPr lang="ru-RU" sz="2500" dirty="0" err="1">
                <a:solidFill>
                  <a:srgbClr val="000000"/>
                </a:solidFill>
                <a:latin typeface="Times New Roman Bold"/>
              </a:rPr>
              <a:t>Динаміка</a:t>
            </a:r>
            <a:r>
              <a:rPr lang="ru-RU" sz="2500" dirty="0">
                <a:solidFill>
                  <a:srgbClr val="000000"/>
                </a:solidFill>
                <a:latin typeface="Times New Roman Bold"/>
              </a:rPr>
              <a:t> </a:t>
            </a:r>
            <a:r>
              <a:rPr lang="ru-RU" sz="2500" dirty="0" err="1">
                <a:solidFill>
                  <a:srgbClr val="000000"/>
                </a:solidFill>
                <a:latin typeface="Times New Roman Bold"/>
              </a:rPr>
              <a:t>чисельності</a:t>
            </a:r>
            <a:r>
              <a:rPr lang="ru-RU" sz="2500" dirty="0">
                <a:solidFill>
                  <a:srgbClr val="000000"/>
                </a:solidFill>
                <a:latin typeface="Times New Roman Bold"/>
              </a:rPr>
              <a:t> і </a:t>
            </a:r>
            <a:r>
              <a:rPr lang="ru-RU" sz="2500" dirty="0" err="1">
                <a:solidFill>
                  <a:srgbClr val="000000"/>
                </a:solidFill>
                <a:latin typeface="Times New Roman Bold"/>
              </a:rPr>
              <a:t>структури</a:t>
            </a:r>
            <a:r>
              <a:rPr lang="ru-RU" sz="2500" dirty="0">
                <a:solidFill>
                  <a:srgbClr val="000000"/>
                </a:solidFill>
                <a:latin typeface="Times New Roman Bold"/>
              </a:rPr>
              <a:t> персоналу </a:t>
            </a:r>
            <a:r>
              <a:rPr lang="ru-RU" sz="2500" dirty="0" err="1">
                <a:solidFill>
                  <a:srgbClr val="000000"/>
                </a:solidFill>
                <a:latin typeface="Times New Roman Bold"/>
              </a:rPr>
              <a:t>підприємства</a:t>
            </a:r>
            <a:r>
              <a:rPr lang="ru-RU" sz="2500" dirty="0">
                <a:solidFill>
                  <a:srgbClr val="000000"/>
                </a:solidFill>
                <a:latin typeface="Times New Roman Bold"/>
              </a:rPr>
              <a:t> у </a:t>
            </a:r>
            <a:r>
              <a:rPr lang="ru-RU" sz="2500" dirty="0" err="1">
                <a:solidFill>
                  <a:srgbClr val="000000"/>
                </a:solidFill>
                <a:latin typeface="Times New Roman Bold"/>
              </a:rPr>
              <a:t>період</a:t>
            </a:r>
            <a:r>
              <a:rPr lang="ru-RU" sz="2500" dirty="0">
                <a:solidFill>
                  <a:srgbClr val="000000"/>
                </a:solidFill>
                <a:latin typeface="Times New Roman Bold"/>
              </a:rPr>
              <a:t> 2020–2022 роки, </a:t>
            </a:r>
            <a:r>
              <a:rPr lang="ru-RU" sz="2500" dirty="0" err="1">
                <a:solidFill>
                  <a:srgbClr val="000000"/>
                </a:solidFill>
                <a:latin typeface="Times New Roman Bold"/>
              </a:rPr>
              <a:t>осіб</a:t>
            </a:r>
            <a:endParaRPr lang="ru-RU" sz="2500" dirty="0">
              <a:solidFill>
                <a:srgbClr val="000000"/>
              </a:solidFill>
              <a:latin typeface="Times New Roman Bold"/>
            </a:endParaRPr>
          </a:p>
        </p:txBody>
      </p:sp>
      <p:pic>
        <p:nvPicPr>
          <p:cNvPr id="5" name="Рисунок 4">
            <a:extLst>
              <a:ext uri="{FF2B5EF4-FFF2-40B4-BE49-F238E27FC236}">
                <a16:creationId xmlns:a16="http://schemas.microsoft.com/office/drawing/2014/main" id="{7CFC889F-1D96-C37B-023E-33ED388E01E1}"/>
              </a:ext>
            </a:extLst>
          </p:cNvPr>
          <p:cNvPicPr>
            <a:picLocks noChangeAspect="1"/>
          </p:cNvPicPr>
          <p:nvPr/>
        </p:nvPicPr>
        <p:blipFill>
          <a:blip r:embed="rId5"/>
          <a:stretch>
            <a:fillRect/>
          </a:stretch>
        </p:blipFill>
        <p:spPr>
          <a:xfrm>
            <a:off x="187452" y="2216262"/>
            <a:ext cx="10524849" cy="3580619"/>
          </a:xfrm>
          <a:prstGeom prst="rect">
            <a:avLst/>
          </a:prstGeom>
        </p:spPr>
      </p:pic>
      <p:pic>
        <p:nvPicPr>
          <p:cNvPr id="7" name="Рисунок 6">
            <a:extLst>
              <a:ext uri="{FF2B5EF4-FFF2-40B4-BE49-F238E27FC236}">
                <a16:creationId xmlns:a16="http://schemas.microsoft.com/office/drawing/2014/main" id="{A38DF525-A5AE-86BF-7E0C-1AC610A19039}"/>
              </a:ext>
            </a:extLst>
          </p:cNvPr>
          <p:cNvPicPr>
            <a:picLocks noChangeAspect="1"/>
          </p:cNvPicPr>
          <p:nvPr/>
        </p:nvPicPr>
        <p:blipFill>
          <a:blip r:embed="rId6"/>
          <a:stretch>
            <a:fillRect/>
          </a:stretch>
        </p:blipFill>
        <p:spPr>
          <a:xfrm>
            <a:off x="9319090" y="5877531"/>
            <a:ext cx="8674917" cy="3490167"/>
          </a:xfrm>
          <a:prstGeom prst="rect">
            <a:avLst/>
          </a:prstGeom>
        </p:spPr>
      </p:pic>
      <p:sp>
        <p:nvSpPr>
          <p:cNvPr id="8" name="TextBox 22">
            <a:extLst>
              <a:ext uri="{FF2B5EF4-FFF2-40B4-BE49-F238E27FC236}">
                <a16:creationId xmlns:a16="http://schemas.microsoft.com/office/drawing/2014/main" id="{2F623C72-0E65-E434-B889-DA0C228B2C26}"/>
              </a:ext>
            </a:extLst>
          </p:cNvPr>
          <p:cNvSpPr txBox="1"/>
          <p:nvPr/>
        </p:nvSpPr>
        <p:spPr>
          <a:xfrm>
            <a:off x="7198798" y="6749610"/>
            <a:ext cx="1945202" cy="555155"/>
          </a:xfrm>
          <a:prstGeom prst="rect">
            <a:avLst/>
          </a:prstGeom>
        </p:spPr>
        <p:txBody>
          <a:bodyPr wrap="square" lIns="0" tIns="0" rIns="0" bIns="0" rtlCol="0" anchor="t">
            <a:spAutoFit/>
          </a:bodyPr>
          <a:lstStyle/>
          <a:p>
            <a:pPr algn="r">
              <a:lnSpc>
                <a:spcPts val="4850"/>
              </a:lnSpc>
            </a:pPr>
            <a:r>
              <a:rPr lang="en-US" sz="2694" i="1" dirty="0" err="1">
                <a:solidFill>
                  <a:srgbClr val="000000"/>
                </a:solidFill>
                <a:latin typeface="Times New Roman" panose="02020603050405020304" pitchFamily="18" charset="0"/>
                <a:cs typeface="Times New Roman" panose="02020603050405020304" pitchFamily="18" charset="0"/>
              </a:rPr>
              <a:t>Таблиця</a:t>
            </a:r>
            <a:r>
              <a:rPr lang="en-US" sz="2694" i="1" dirty="0">
                <a:solidFill>
                  <a:srgbClr val="000000"/>
                </a:solidFill>
                <a:latin typeface="Times New Roman" panose="02020603050405020304" pitchFamily="18" charset="0"/>
                <a:cs typeface="Times New Roman" panose="02020603050405020304" pitchFamily="18" charset="0"/>
              </a:rPr>
              <a:t> 5</a:t>
            </a:r>
          </a:p>
        </p:txBody>
      </p:sp>
      <p:sp>
        <p:nvSpPr>
          <p:cNvPr id="9" name="TextBox 18">
            <a:extLst>
              <a:ext uri="{FF2B5EF4-FFF2-40B4-BE49-F238E27FC236}">
                <a16:creationId xmlns:a16="http://schemas.microsoft.com/office/drawing/2014/main" id="{BF2FC783-AAFC-7680-C12E-ECFBB387A3A1}"/>
              </a:ext>
            </a:extLst>
          </p:cNvPr>
          <p:cNvSpPr txBox="1"/>
          <p:nvPr/>
        </p:nvSpPr>
        <p:spPr>
          <a:xfrm>
            <a:off x="469085" y="7301297"/>
            <a:ext cx="8674916" cy="1154162"/>
          </a:xfrm>
          <a:prstGeom prst="rect">
            <a:avLst/>
          </a:prstGeom>
        </p:spPr>
        <p:txBody>
          <a:bodyPr wrap="square" lIns="0" tIns="0" rIns="0" bIns="0" rtlCol="0" anchor="t">
            <a:spAutoFit/>
          </a:bodyPr>
          <a:lstStyle/>
          <a:p>
            <a:pPr algn="r"/>
            <a:r>
              <a:rPr lang="ru-RU" sz="2500" dirty="0" err="1">
                <a:solidFill>
                  <a:srgbClr val="000000"/>
                </a:solidFill>
                <a:latin typeface="Times New Roman Bold"/>
              </a:rPr>
              <a:t>Вікова</a:t>
            </a:r>
            <a:r>
              <a:rPr lang="ru-RU" sz="2500" dirty="0">
                <a:solidFill>
                  <a:srgbClr val="000000"/>
                </a:solidFill>
                <a:latin typeface="Times New Roman Bold"/>
              </a:rPr>
              <a:t> структура персоналу </a:t>
            </a:r>
            <a:r>
              <a:rPr lang="ru-RU" sz="2500" dirty="0" err="1">
                <a:solidFill>
                  <a:srgbClr val="000000"/>
                </a:solidFill>
                <a:latin typeface="Times New Roman Bold"/>
              </a:rPr>
              <a:t>Комунального</a:t>
            </a:r>
            <a:r>
              <a:rPr lang="ru-RU" sz="2500" dirty="0">
                <a:solidFill>
                  <a:srgbClr val="000000"/>
                </a:solidFill>
                <a:latin typeface="Times New Roman Bold"/>
              </a:rPr>
              <a:t> </a:t>
            </a:r>
            <a:r>
              <a:rPr lang="ru-RU" sz="2500" dirty="0" err="1">
                <a:solidFill>
                  <a:srgbClr val="000000"/>
                </a:solidFill>
                <a:latin typeface="Times New Roman Bold"/>
              </a:rPr>
              <a:t>підприємства</a:t>
            </a:r>
            <a:r>
              <a:rPr lang="ru-RU" sz="2500" dirty="0">
                <a:solidFill>
                  <a:srgbClr val="000000"/>
                </a:solidFill>
                <a:latin typeface="Times New Roman Bold"/>
              </a:rPr>
              <a:t> «</a:t>
            </a:r>
            <a:r>
              <a:rPr lang="ru-RU" sz="2500" dirty="0" err="1">
                <a:solidFill>
                  <a:srgbClr val="000000"/>
                </a:solidFill>
                <a:latin typeface="Times New Roman Bold"/>
              </a:rPr>
              <a:t>Житомирське</a:t>
            </a:r>
            <a:r>
              <a:rPr lang="ru-RU" sz="2500" dirty="0">
                <a:solidFill>
                  <a:srgbClr val="000000"/>
                </a:solidFill>
                <a:latin typeface="Times New Roman Bold"/>
              </a:rPr>
              <a:t> трамвайно-</a:t>
            </a:r>
            <a:r>
              <a:rPr lang="ru-RU" sz="2500" dirty="0" err="1">
                <a:solidFill>
                  <a:srgbClr val="000000"/>
                </a:solidFill>
                <a:latin typeface="Times New Roman Bold"/>
              </a:rPr>
              <a:t>тролейбусне</a:t>
            </a:r>
            <a:r>
              <a:rPr lang="ru-RU" sz="2500" dirty="0">
                <a:solidFill>
                  <a:srgbClr val="000000"/>
                </a:solidFill>
                <a:latin typeface="Times New Roman Bold"/>
              </a:rPr>
              <a:t> </a:t>
            </a:r>
            <a:r>
              <a:rPr lang="ru-RU" sz="2500" dirty="0" err="1">
                <a:solidFill>
                  <a:srgbClr val="000000"/>
                </a:solidFill>
                <a:latin typeface="Times New Roman Bold"/>
              </a:rPr>
              <a:t>управління</a:t>
            </a:r>
            <a:r>
              <a:rPr lang="ru-RU" sz="2500" dirty="0">
                <a:solidFill>
                  <a:srgbClr val="000000"/>
                </a:solidFill>
                <a:latin typeface="Times New Roman Bold"/>
              </a:rPr>
              <a:t>»</a:t>
            </a:r>
            <a:r>
              <a:rPr lang="en-US" sz="2500" dirty="0">
                <a:solidFill>
                  <a:srgbClr val="000000"/>
                </a:solidFill>
                <a:latin typeface="Times New Roman Bold"/>
              </a:rPr>
              <a:t> </a:t>
            </a:r>
          </a:p>
          <a:p>
            <a:pPr algn="r"/>
            <a:r>
              <a:rPr lang="ru-RU" sz="2500" dirty="0">
                <a:solidFill>
                  <a:srgbClr val="000000"/>
                </a:solidFill>
                <a:latin typeface="Times New Roman Bold"/>
              </a:rPr>
              <a:t>у 2020–2022 роках, </a:t>
            </a:r>
            <a:r>
              <a:rPr lang="ru-RU" sz="2500" dirty="0" err="1">
                <a:solidFill>
                  <a:srgbClr val="000000"/>
                </a:solidFill>
                <a:latin typeface="Times New Roman Bold"/>
              </a:rPr>
              <a:t>осіб</a:t>
            </a:r>
            <a:endParaRPr lang="ru-RU" sz="2500" dirty="0">
              <a:solidFill>
                <a:srgbClr val="000000"/>
              </a:solidFill>
              <a:latin typeface="Times New Roman Bold"/>
            </a:endParaRPr>
          </a:p>
        </p:txBody>
      </p:sp>
    </p:spTree>
    <p:extLst>
      <p:ext uri="{BB962C8B-B14F-4D97-AF65-F5344CB8AC3E}">
        <p14:creationId xmlns:p14="http://schemas.microsoft.com/office/powerpoint/2010/main" val="263875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F586DCE8-3A94-D58A-8108-C94AFF7D65AF}"/>
              </a:ext>
            </a:extLst>
          </p:cNvPr>
          <p:cNvGrpSpPr/>
          <p:nvPr/>
        </p:nvGrpSpPr>
        <p:grpSpPr>
          <a:xfrm>
            <a:off x="4762" y="9601200"/>
            <a:ext cx="18283238" cy="685800"/>
            <a:chOff x="0" y="0"/>
            <a:chExt cx="24377650" cy="914400"/>
          </a:xfrm>
          <a:solidFill>
            <a:schemeClr val="accent4">
              <a:lumMod val="40000"/>
              <a:lumOff val="60000"/>
            </a:schemeClr>
          </a:solidFill>
        </p:grpSpPr>
        <p:sp>
          <p:nvSpPr>
            <p:cNvPr id="26" name="Freeform 8">
              <a:extLst>
                <a:ext uri="{FF2B5EF4-FFF2-40B4-BE49-F238E27FC236}">
                  <a16:creationId xmlns:a16="http://schemas.microsoft.com/office/drawing/2014/main" id="{1CCE37A3-6100-C21D-2937-1851DDFF3559}"/>
                </a:ext>
              </a:extLst>
            </p:cNvPr>
            <p:cNvSpPr/>
            <p:nvPr/>
          </p:nvSpPr>
          <p:spPr>
            <a:xfrm>
              <a:off x="0" y="0"/>
              <a:ext cx="24377650" cy="914400"/>
            </a:xfrm>
            <a:custGeom>
              <a:avLst/>
              <a:gdLst/>
              <a:ahLst/>
              <a:cxnLst/>
              <a:rect l="l" t="t" r="r" b="b"/>
              <a:pathLst>
                <a:path w="24377650" h="914400">
                  <a:moveTo>
                    <a:pt x="0" y="0"/>
                  </a:moveTo>
                  <a:lnTo>
                    <a:pt x="24377650" y="0"/>
                  </a:lnTo>
                  <a:lnTo>
                    <a:pt x="24377650" y="914400"/>
                  </a:lnTo>
                  <a:lnTo>
                    <a:pt x="0" y="914400"/>
                  </a:lnTo>
                  <a:close/>
                </a:path>
              </a:pathLst>
            </a:custGeom>
            <a:grpFill/>
          </p:spPr>
          <p:txBody>
            <a:bodyPr/>
            <a:lstStyle/>
            <a:p>
              <a:endParaRPr lang="uk-UA"/>
            </a:p>
          </p:txBody>
        </p:sp>
      </p:grpSp>
      <p:grpSp>
        <p:nvGrpSpPr>
          <p:cNvPr id="27" name="Group 9">
            <a:extLst>
              <a:ext uri="{FF2B5EF4-FFF2-40B4-BE49-F238E27FC236}">
                <a16:creationId xmlns:a16="http://schemas.microsoft.com/office/drawing/2014/main" id="{8D2B2546-0C3F-7322-4A2C-D54C45B29DCF}"/>
              </a:ext>
            </a:extLst>
          </p:cNvPr>
          <p:cNvGrpSpPr/>
          <p:nvPr/>
        </p:nvGrpSpPr>
        <p:grpSpPr>
          <a:xfrm>
            <a:off x="4762" y="9553194"/>
            <a:ext cx="18283238" cy="96012"/>
            <a:chOff x="0" y="0"/>
            <a:chExt cx="24377650" cy="128016"/>
          </a:xfrm>
          <a:solidFill>
            <a:schemeClr val="accent4">
              <a:lumMod val="20000"/>
              <a:lumOff val="80000"/>
            </a:schemeClr>
          </a:solidFill>
        </p:grpSpPr>
        <p:sp>
          <p:nvSpPr>
            <p:cNvPr id="28" name="Freeform 10">
              <a:extLst>
                <a:ext uri="{FF2B5EF4-FFF2-40B4-BE49-F238E27FC236}">
                  <a16:creationId xmlns:a16="http://schemas.microsoft.com/office/drawing/2014/main" id="{0D98219C-B6DE-F299-9733-DB346C214599}"/>
                </a:ext>
              </a:extLst>
            </p:cNvPr>
            <p:cNvSpPr/>
            <p:nvPr/>
          </p:nvSpPr>
          <p:spPr>
            <a:xfrm>
              <a:off x="0" y="0"/>
              <a:ext cx="24377650" cy="128016"/>
            </a:xfrm>
            <a:custGeom>
              <a:avLst/>
              <a:gdLst/>
              <a:ahLst/>
              <a:cxnLst/>
              <a:rect l="l" t="t" r="r" b="b"/>
              <a:pathLst>
                <a:path w="24377650" h="128016">
                  <a:moveTo>
                    <a:pt x="0" y="0"/>
                  </a:moveTo>
                  <a:lnTo>
                    <a:pt x="24377650" y="0"/>
                  </a:lnTo>
                  <a:lnTo>
                    <a:pt x="24377650" y="128016"/>
                  </a:lnTo>
                  <a:lnTo>
                    <a:pt x="0" y="128016"/>
                  </a:lnTo>
                  <a:close/>
                </a:path>
              </a:pathLst>
            </a:custGeom>
            <a:grpFill/>
          </p:spPr>
          <p:txBody>
            <a:bodyPr/>
            <a:lstStyle/>
            <a:p>
              <a:endParaRPr lang="uk-UA"/>
            </a:p>
          </p:txBody>
        </p:sp>
      </p:grpSp>
      <p:grpSp>
        <p:nvGrpSpPr>
          <p:cNvPr id="29" name="Group 12">
            <a:extLst>
              <a:ext uri="{FF2B5EF4-FFF2-40B4-BE49-F238E27FC236}">
                <a16:creationId xmlns:a16="http://schemas.microsoft.com/office/drawing/2014/main" id="{91DA8671-497F-3412-BD3C-843CC5E03655}"/>
              </a:ext>
            </a:extLst>
          </p:cNvPr>
          <p:cNvGrpSpPr/>
          <p:nvPr/>
        </p:nvGrpSpPr>
        <p:grpSpPr>
          <a:xfrm>
            <a:off x="0" y="0"/>
            <a:ext cx="18288000" cy="1697832"/>
            <a:chOff x="0" y="0"/>
            <a:chExt cx="24384000" cy="2263776"/>
          </a:xfrm>
          <a:solidFill>
            <a:schemeClr val="accent4">
              <a:lumMod val="40000"/>
              <a:lumOff val="60000"/>
            </a:schemeClr>
          </a:solidFill>
        </p:grpSpPr>
        <p:sp>
          <p:nvSpPr>
            <p:cNvPr id="30" name="Freeform 13">
              <a:extLst>
                <a:ext uri="{FF2B5EF4-FFF2-40B4-BE49-F238E27FC236}">
                  <a16:creationId xmlns:a16="http://schemas.microsoft.com/office/drawing/2014/main" id="{D435747C-31A4-201B-7D25-DED53712ED61}"/>
                </a:ext>
              </a:extLst>
            </p:cNvPr>
            <p:cNvSpPr/>
            <p:nvPr/>
          </p:nvSpPr>
          <p:spPr>
            <a:xfrm>
              <a:off x="0" y="0"/>
              <a:ext cx="24384000" cy="2263775"/>
            </a:xfrm>
            <a:custGeom>
              <a:avLst/>
              <a:gdLst/>
              <a:ahLst/>
              <a:cxnLst/>
              <a:rect l="l" t="t" r="r" b="b"/>
              <a:pathLst>
                <a:path w="24384000" h="2263775">
                  <a:moveTo>
                    <a:pt x="0" y="0"/>
                  </a:moveTo>
                  <a:lnTo>
                    <a:pt x="24384000" y="0"/>
                  </a:lnTo>
                  <a:lnTo>
                    <a:pt x="24384000" y="2263775"/>
                  </a:lnTo>
                  <a:lnTo>
                    <a:pt x="0" y="2263775"/>
                  </a:lnTo>
                  <a:close/>
                </a:path>
              </a:pathLst>
            </a:custGeom>
            <a:grpFill/>
          </p:spPr>
          <p:txBody>
            <a:bodyPr/>
            <a:lstStyle/>
            <a:p>
              <a:endParaRPr lang="uk-UA"/>
            </a:p>
          </p:txBody>
        </p:sp>
      </p:grpSp>
      <p:sp>
        <p:nvSpPr>
          <p:cNvPr id="18" name="TextBox 18"/>
          <p:cNvSpPr txBox="1"/>
          <p:nvPr/>
        </p:nvSpPr>
        <p:spPr>
          <a:xfrm>
            <a:off x="454840" y="8470943"/>
            <a:ext cx="17373600" cy="711157"/>
          </a:xfrm>
          <a:prstGeom prst="rect">
            <a:avLst/>
          </a:prstGeom>
        </p:spPr>
        <p:txBody>
          <a:bodyPr wrap="square" lIns="0" tIns="0" rIns="0" bIns="0" rtlCol="0" anchor="t">
            <a:spAutoFit/>
          </a:bodyPr>
          <a:lstStyle/>
          <a:p>
            <a:pPr algn="ctr">
              <a:lnSpc>
                <a:spcPct val="150000"/>
              </a:lnSpc>
            </a:pPr>
            <a:r>
              <a:rPr lang="en-US" sz="3500" i="1" dirty="0" err="1">
                <a:solidFill>
                  <a:srgbClr val="000000"/>
                </a:solidFill>
                <a:latin typeface="Times New Roman" panose="02020603050405020304" pitchFamily="18" charset="0"/>
                <a:cs typeface="Times New Roman" panose="02020603050405020304" pitchFamily="18" charset="0"/>
              </a:rPr>
              <a:t>Рис</a:t>
            </a:r>
            <a:r>
              <a:rPr lang="en-US" sz="3500" i="1" dirty="0">
                <a:solidFill>
                  <a:srgbClr val="000000"/>
                </a:solidFill>
                <a:latin typeface="Times New Roman" panose="02020603050405020304" pitchFamily="18" charset="0"/>
                <a:cs typeface="Times New Roman" panose="02020603050405020304" pitchFamily="18" charset="0"/>
              </a:rPr>
              <a:t>. 4</a:t>
            </a:r>
            <a:r>
              <a:rPr lang="uk-UA" sz="3500" i="1" dirty="0">
                <a:solidFill>
                  <a:srgbClr val="000000"/>
                </a:solidFill>
                <a:latin typeface="Times New Roman" panose="02020603050405020304" pitchFamily="18" charset="0"/>
                <a:cs typeface="Times New Roman" panose="02020603050405020304" pitchFamily="18" charset="0"/>
              </a:rPr>
              <a:t>.</a:t>
            </a:r>
            <a:r>
              <a:rPr lang="en-US"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Зразок</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зобов’язання</a:t>
            </a:r>
            <a:r>
              <a:rPr lang="ru-RU" sz="3500" i="1" dirty="0">
                <a:solidFill>
                  <a:srgbClr val="000000"/>
                </a:solidFill>
                <a:latin typeface="Times New Roman" panose="02020603050405020304" pitchFamily="18" charset="0"/>
                <a:cs typeface="Times New Roman" panose="02020603050405020304" pitchFamily="18" charset="0"/>
              </a:rPr>
              <a:t> про </a:t>
            </a:r>
            <a:r>
              <a:rPr lang="ru-RU" sz="3500" i="1" dirty="0" err="1">
                <a:solidFill>
                  <a:srgbClr val="000000"/>
                </a:solidFill>
                <a:latin typeface="Times New Roman" panose="02020603050405020304" pitchFamily="18" charset="0"/>
                <a:cs typeface="Times New Roman" panose="02020603050405020304" pitchFamily="18" charset="0"/>
              </a:rPr>
              <a:t>нерозголошення</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персональних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даних</a:t>
            </a:r>
            <a:r>
              <a:rPr lang="ru-RU" sz="3500" i="1" dirty="0">
                <a:solidFill>
                  <a:srgbClr val="000000"/>
                </a:solidFill>
                <a:latin typeface="Times New Roman" panose="02020603050405020304" pitchFamily="18" charset="0"/>
                <a:cs typeface="Times New Roman" panose="02020603050405020304" pitchFamily="18" charset="0"/>
              </a:rPr>
              <a:t> </a:t>
            </a:r>
            <a:r>
              <a:rPr lang="ru-RU" sz="3500" i="1" dirty="0" err="1">
                <a:solidFill>
                  <a:srgbClr val="000000"/>
                </a:solidFill>
                <a:latin typeface="Times New Roman" panose="02020603050405020304" pitchFamily="18" charset="0"/>
                <a:cs typeface="Times New Roman" panose="02020603050405020304" pitchFamily="18" charset="0"/>
              </a:rPr>
              <a:t>співробітників</a:t>
            </a:r>
            <a:endParaRPr lang="en-US" sz="3500" i="1" dirty="0">
              <a:solidFill>
                <a:srgbClr val="000000"/>
              </a:solidFill>
              <a:latin typeface="Times New Roman" panose="02020603050405020304" pitchFamily="18" charset="0"/>
              <a:cs typeface="Times New Roman" panose="02020603050405020304" pitchFamily="18" charset="0"/>
            </a:endParaRPr>
          </a:p>
        </p:txBody>
      </p:sp>
      <p:sp>
        <p:nvSpPr>
          <p:cNvPr id="21" name="Freeform 14">
            <a:extLst>
              <a:ext uri="{FF2B5EF4-FFF2-40B4-BE49-F238E27FC236}">
                <a16:creationId xmlns:a16="http://schemas.microsoft.com/office/drawing/2014/main" id="{8FEF5667-2D08-9F04-3812-167137EDB103}"/>
              </a:ext>
            </a:extLst>
          </p:cNvPr>
          <p:cNvSpPr/>
          <p:nvPr/>
        </p:nvSpPr>
        <p:spPr>
          <a:xfrm>
            <a:off x="5086350" y="207170"/>
            <a:ext cx="8763000" cy="1354931"/>
          </a:xfrm>
          <a:custGeom>
            <a:avLst/>
            <a:gdLst/>
            <a:ahLst/>
            <a:cxnLst/>
            <a:rect l="l" t="t" r="r" b="b"/>
            <a:pathLst>
              <a:path w="8763000" h="1354931">
                <a:moveTo>
                  <a:pt x="0" y="0"/>
                </a:moveTo>
                <a:lnTo>
                  <a:pt x="8763000" y="0"/>
                </a:lnTo>
                <a:lnTo>
                  <a:pt x="8763000" y="1354930"/>
                </a:lnTo>
                <a:lnTo>
                  <a:pt x="0" y="1354930"/>
                </a:lnTo>
                <a:lnTo>
                  <a:pt x="0" y="0"/>
                </a:lnTo>
                <a:close/>
              </a:path>
            </a:pathLst>
          </a:custGeom>
          <a:blipFill>
            <a:blip r:embed="rId2"/>
            <a:stretch>
              <a:fillRect r="-42"/>
            </a:stretch>
          </a:blipFill>
        </p:spPr>
        <p:txBody>
          <a:bodyPr/>
          <a:lstStyle/>
          <a:p>
            <a:endParaRPr lang="uk-UA"/>
          </a:p>
        </p:txBody>
      </p:sp>
      <p:sp>
        <p:nvSpPr>
          <p:cNvPr id="22" name="Freeform 15">
            <a:extLst>
              <a:ext uri="{FF2B5EF4-FFF2-40B4-BE49-F238E27FC236}">
                <a16:creationId xmlns:a16="http://schemas.microsoft.com/office/drawing/2014/main" id="{691D94A9-0C68-41DC-BE51-89D9D1E0260F}"/>
              </a:ext>
            </a:extLst>
          </p:cNvPr>
          <p:cNvSpPr/>
          <p:nvPr/>
        </p:nvSpPr>
        <p:spPr>
          <a:xfrm>
            <a:off x="269082" y="159544"/>
            <a:ext cx="4481512" cy="1354931"/>
          </a:xfrm>
          <a:custGeom>
            <a:avLst/>
            <a:gdLst/>
            <a:ahLst/>
            <a:cxnLst/>
            <a:rect l="l" t="t" r="r" b="b"/>
            <a:pathLst>
              <a:path w="4481512" h="1354931">
                <a:moveTo>
                  <a:pt x="0" y="0"/>
                </a:moveTo>
                <a:lnTo>
                  <a:pt x="4481512" y="0"/>
                </a:lnTo>
                <a:lnTo>
                  <a:pt x="4481512" y="1354931"/>
                </a:lnTo>
                <a:lnTo>
                  <a:pt x="0" y="1354931"/>
                </a:lnTo>
                <a:lnTo>
                  <a:pt x="0" y="0"/>
                </a:lnTo>
                <a:close/>
              </a:path>
            </a:pathLst>
          </a:custGeom>
          <a:blipFill>
            <a:blip r:embed="rId3"/>
            <a:stretch>
              <a:fillRect r="-175"/>
            </a:stretch>
          </a:blipFill>
        </p:spPr>
        <p:txBody>
          <a:bodyPr/>
          <a:lstStyle/>
          <a:p>
            <a:endParaRPr lang="uk-UA"/>
          </a:p>
        </p:txBody>
      </p:sp>
      <p:sp>
        <p:nvSpPr>
          <p:cNvPr id="23" name="Freeform 16">
            <a:extLst>
              <a:ext uri="{FF2B5EF4-FFF2-40B4-BE49-F238E27FC236}">
                <a16:creationId xmlns:a16="http://schemas.microsoft.com/office/drawing/2014/main" id="{899C26FD-42AB-1012-BDE7-B845D583DA9D}"/>
              </a:ext>
            </a:extLst>
          </p:cNvPr>
          <p:cNvSpPr/>
          <p:nvPr/>
        </p:nvSpPr>
        <p:spPr>
          <a:xfrm>
            <a:off x="16764000" y="266700"/>
            <a:ext cx="1331119" cy="1257300"/>
          </a:xfrm>
          <a:custGeom>
            <a:avLst/>
            <a:gdLst/>
            <a:ahLst/>
            <a:cxnLst/>
            <a:rect l="l" t="t" r="r" b="b"/>
            <a:pathLst>
              <a:path w="1331119" h="1257300">
                <a:moveTo>
                  <a:pt x="0" y="0"/>
                </a:moveTo>
                <a:lnTo>
                  <a:pt x="1331120" y="0"/>
                </a:lnTo>
                <a:lnTo>
                  <a:pt x="1331120" y="1257300"/>
                </a:lnTo>
                <a:lnTo>
                  <a:pt x="0" y="1257300"/>
                </a:lnTo>
                <a:lnTo>
                  <a:pt x="0" y="0"/>
                </a:lnTo>
                <a:close/>
              </a:path>
            </a:pathLst>
          </a:custGeom>
          <a:blipFill>
            <a:blip r:embed="rId4"/>
            <a:stretch>
              <a:fillRect r="-202576" b="-31116"/>
            </a:stretch>
          </a:blipFill>
        </p:spPr>
        <p:txBody>
          <a:bodyPr/>
          <a:lstStyle/>
          <a:p>
            <a:endParaRPr lang="uk-UA"/>
          </a:p>
        </p:txBody>
      </p:sp>
      <p:sp>
        <p:nvSpPr>
          <p:cNvPr id="24" name="TextBox 17">
            <a:extLst>
              <a:ext uri="{FF2B5EF4-FFF2-40B4-BE49-F238E27FC236}">
                <a16:creationId xmlns:a16="http://schemas.microsoft.com/office/drawing/2014/main" id="{A9492D98-0CBE-F623-32CF-CE7D55417A45}"/>
              </a:ext>
            </a:extLst>
          </p:cNvPr>
          <p:cNvSpPr txBox="1"/>
          <p:nvPr/>
        </p:nvSpPr>
        <p:spPr>
          <a:xfrm>
            <a:off x="13781247" y="350520"/>
            <a:ext cx="3155632" cy="1108710"/>
          </a:xfrm>
          <a:prstGeom prst="rect">
            <a:avLst/>
          </a:prstGeom>
        </p:spPr>
        <p:txBody>
          <a:bodyPr lIns="0" tIns="0" rIns="0" bIns="0" rtlCol="0" anchor="t">
            <a:spAutoFit/>
          </a:bodyPr>
          <a:lstStyle/>
          <a:p>
            <a:pPr algn="ctr">
              <a:lnSpc>
                <a:spcPts val="2520"/>
              </a:lnSpc>
            </a:pPr>
            <a:r>
              <a:rPr lang="en-US" sz="2100" spc="-69">
                <a:solidFill>
                  <a:srgbClr val="2D4BA5"/>
                </a:solidFill>
                <a:latin typeface="Carlito Bold"/>
              </a:rPr>
              <a:t>ФАКУЛЬТЕТ БІЗНЕСУ </a:t>
            </a:r>
          </a:p>
          <a:p>
            <a:pPr algn="ctr">
              <a:lnSpc>
                <a:spcPts val="2520"/>
              </a:lnSpc>
            </a:pPr>
            <a:r>
              <a:rPr lang="en-US" sz="2100" spc="-69">
                <a:solidFill>
                  <a:srgbClr val="2D4BA5"/>
                </a:solidFill>
                <a:latin typeface="Carlito Bold"/>
              </a:rPr>
              <a:t>ТА СФЕРИ</a:t>
            </a:r>
          </a:p>
          <a:p>
            <a:pPr algn="ctr">
              <a:lnSpc>
                <a:spcPts val="2520"/>
              </a:lnSpc>
            </a:pPr>
            <a:r>
              <a:rPr lang="en-US" sz="2100" spc="-69">
                <a:solidFill>
                  <a:srgbClr val="2D4BA5"/>
                </a:solidFill>
                <a:latin typeface="Carlito Bold"/>
              </a:rPr>
              <a:t>ОБСЛУГОВУВАННЯ</a:t>
            </a:r>
          </a:p>
        </p:txBody>
      </p:sp>
      <p:pic>
        <p:nvPicPr>
          <p:cNvPr id="5" name="Рисунок 4">
            <a:extLst>
              <a:ext uri="{FF2B5EF4-FFF2-40B4-BE49-F238E27FC236}">
                <a16:creationId xmlns:a16="http://schemas.microsoft.com/office/drawing/2014/main" id="{902168C1-5C25-13BA-3BA1-23348FB8F5E8}"/>
              </a:ext>
            </a:extLst>
          </p:cNvPr>
          <p:cNvPicPr>
            <a:picLocks noChangeAspect="1"/>
          </p:cNvPicPr>
          <p:nvPr/>
        </p:nvPicPr>
        <p:blipFill>
          <a:blip r:embed="rId5"/>
          <a:stretch>
            <a:fillRect/>
          </a:stretch>
        </p:blipFill>
        <p:spPr>
          <a:xfrm>
            <a:off x="3099948" y="1956069"/>
            <a:ext cx="12083384" cy="6387831"/>
          </a:xfrm>
          <a:prstGeom prst="rect">
            <a:avLst/>
          </a:prstGeom>
        </p:spPr>
      </p:pic>
    </p:spTree>
    <p:extLst>
      <p:ext uri="{BB962C8B-B14F-4D97-AF65-F5344CB8AC3E}">
        <p14:creationId xmlns:p14="http://schemas.microsoft.com/office/powerpoint/2010/main" val="3234650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171</TotalTime>
  <Words>507</Words>
  <Application>Microsoft Office PowerPoint</Application>
  <PresentationFormat>Произвольный</PresentationFormat>
  <Paragraphs>93</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Times New Roman Italics</vt:lpstr>
      <vt:lpstr>Times New Roman Bold</vt:lpstr>
      <vt:lpstr>Times New Roman</vt:lpstr>
      <vt:lpstr>Calibri</vt:lpstr>
      <vt:lpstr>Arial</vt:lpstr>
      <vt:lpstr>Carlito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Kalenskiy_Master's presentation.pptx</dc:title>
  <dc:creator>Світлана Обіход</dc:creator>
  <cp:lastModifiedBy>Світлана Обіход</cp:lastModifiedBy>
  <cp:revision>8</cp:revision>
  <dcterms:created xsi:type="dcterms:W3CDTF">2006-08-16T00:00:00Z</dcterms:created>
  <dcterms:modified xsi:type="dcterms:W3CDTF">2023-12-29T18:05:05Z</dcterms:modified>
  <dc:identifier>DAF37L9_Txc</dc:identifier>
</cp:coreProperties>
</file>