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73" r:id="rId5"/>
    <p:sldId id="272" r:id="rId6"/>
    <p:sldId id="270" r:id="rId7"/>
    <p:sldId id="269" r:id="rId8"/>
    <p:sldId id="274" r:id="rId9"/>
    <p:sldId id="276" r:id="rId10"/>
    <p:sldId id="275" r:id="rId11"/>
    <p:sldId id="277" r:id="rId12"/>
    <p:sldId id="278" r:id="rId13"/>
    <p:sldId id="279" r:id="rId14"/>
    <p:sldId id="282" r:id="rId15"/>
    <p:sldId id="281" r:id="rId16"/>
    <p:sldId id="280" r:id="rId17"/>
    <p:sldId id="283" r:id="rId18"/>
    <p:sldId id="284" r:id="rId19"/>
    <p:sldId id="263" r:id="rId2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ma" initials="a" lastIdx="1" clrIdx="0">
    <p:extLst>
      <p:ext uri="{19B8F6BF-5375-455C-9EA6-DF929625EA0E}">
        <p15:presenceInfo xmlns:p15="http://schemas.microsoft.com/office/powerpoint/2012/main" userId="art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E13BD-C09F-4E88-AE8C-6A93C537F5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xmlns="" id="{38B123CB-4FCA-4235-8F54-6301F22A1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xmlns="" id="{32173D2A-B469-44AD-8AEC-C83DDB22BA39}"/>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5" name="Footer Placeholder 4">
            <a:extLst>
              <a:ext uri="{FF2B5EF4-FFF2-40B4-BE49-F238E27FC236}">
                <a16:creationId xmlns:a16="http://schemas.microsoft.com/office/drawing/2014/main" xmlns="" id="{52777907-73B0-487E-BE88-C280427ED14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9878511D-9B2C-4EFF-9BB4-B73F40334591}"/>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207596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2412B4-5359-412D-8906-3B1B8CAE7FFD}"/>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xmlns="" id="{E71291F4-4E20-4BFA-9DB8-7ACA72EE63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AC6EE4D0-8CC7-4DE4-AF7A-1B08D38823FE}"/>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5" name="Footer Placeholder 4">
            <a:extLst>
              <a:ext uri="{FF2B5EF4-FFF2-40B4-BE49-F238E27FC236}">
                <a16:creationId xmlns:a16="http://schemas.microsoft.com/office/drawing/2014/main" xmlns="" id="{039C3ADD-A30E-4144-9972-1683E129296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8BB16D76-C6D0-4E61-9276-C9F9C2522FAA}"/>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24654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AC374C-28DD-49F7-8D1D-59FADB5BA0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xmlns="" id="{CCB2BE28-D4F7-4700-83FD-42A66B7130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39350E19-D80C-4282-92EB-46CE1A3BF79D}"/>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5" name="Footer Placeholder 4">
            <a:extLst>
              <a:ext uri="{FF2B5EF4-FFF2-40B4-BE49-F238E27FC236}">
                <a16:creationId xmlns:a16="http://schemas.microsoft.com/office/drawing/2014/main" xmlns="" id="{D3830B2C-0E10-4A46-849B-7808B4802A85}"/>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24E9B076-38C6-46EC-ADCC-1F630DEDDB4C}"/>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89542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80418-5782-499B-ABC0-81FE3F13E9F1}"/>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C24B5681-97AC-4181-AF53-F90CC04A88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3448149C-E5C3-4DDA-A625-83BEA74416F1}"/>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5" name="Footer Placeholder 4">
            <a:extLst>
              <a:ext uri="{FF2B5EF4-FFF2-40B4-BE49-F238E27FC236}">
                <a16:creationId xmlns:a16="http://schemas.microsoft.com/office/drawing/2014/main" xmlns="" id="{5C9896DF-A62E-40D6-A9FE-B7838ECC7D1E}"/>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B430A543-4D8D-4467-8F8B-BA9C65FC3730}"/>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40921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EFD04-4B70-4A11-8228-F112E52464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xmlns="" id="{BF236A43-3B31-4D2B-B01E-D132EE530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B360949-7F54-442C-8691-36FD52F3C69F}"/>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5" name="Footer Placeholder 4">
            <a:extLst>
              <a:ext uri="{FF2B5EF4-FFF2-40B4-BE49-F238E27FC236}">
                <a16:creationId xmlns:a16="http://schemas.microsoft.com/office/drawing/2014/main" xmlns="" id="{B8061B72-A9B5-47B8-8473-2B5CEC3E7E8C}"/>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xmlns="" id="{FAD6C9AE-6157-4BEE-90AB-F5ED39967277}"/>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278963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A0054-2565-4B20-88A4-C4089EBDFABA}"/>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C59E1EBD-CD4A-4976-B57C-3E68EC1F6E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xmlns="" id="{AE39B23F-8EAF-4B3F-BBDE-FD06535A15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xmlns="" id="{5D7D00BA-C295-4090-B0A9-5CF21C39FC3C}"/>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6" name="Footer Placeholder 5">
            <a:extLst>
              <a:ext uri="{FF2B5EF4-FFF2-40B4-BE49-F238E27FC236}">
                <a16:creationId xmlns:a16="http://schemas.microsoft.com/office/drawing/2014/main" xmlns="" id="{7CA29B12-DD93-4E6F-9822-D4A8D3D1347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601B3D32-AA50-4E28-ABEB-DDC6DE5F57C6}"/>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290729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171EB-9DC5-4088-A515-37F4F599C25F}"/>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xmlns="" id="{B600F510-662C-4FA7-A1C5-06BE4F1BA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C4FA0CA-042D-473B-9C22-44B1A264BA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xmlns="" id="{452E5C7C-98A0-4ABF-A726-26F5BB7CE8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59E4652-ED45-4F04-B0C5-0DCB265B95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xmlns="" id="{2957E454-6E07-4982-BD2F-88328E782A09}"/>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8" name="Footer Placeholder 7">
            <a:extLst>
              <a:ext uri="{FF2B5EF4-FFF2-40B4-BE49-F238E27FC236}">
                <a16:creationId xmlns:a16="http://schemas.microsoft.com/office/drawing/2014/main" xmlns="" id="{04CB8642-E164-454B-A74C-BC0FFC68A34A}"/>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xmlns="" id="{3AFE424C-2C4B-4112-96B5-1BB9FE93A403}"/>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171861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11A99-237F-49D2-B24A-BFE4A17334C8}"/>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xmlns="" id="{8305A78C-C117-42DF-AAC6-37E9ACD91501}"/>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4" name="Footer Placeholder 3">
            <a:extLst>
              <a:ext uri="{FF2B5EF4-FFF2-40B4-BE49-F238E27FC236}">
                <a16:creationId xmlns:a16="http://schemas.microsoft.com/office/drawing/2014/main" xmlns="" id="{EDBC44FC-30CD-40BB-9D20-C5D212786D22}"/>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xmlns="" id="{FA2143D0-C7C0-4EA0-9A8D-42AE2010225A}"/>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194396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9886E7-321C-4BDF-9464-B8F03DAB0AE5}"/>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3" name="Footer Placeholder 2">
            <a:extLst>
              <a:ext uri="{FF2B5EF4-FFF2-40B4-BE49-F238E27FC236}">
                <a16:creationId xmlns:a16="http://schemas.microsoft.com/office/drawing/2014/main" xmlns="" id="{C2B58E80-DE52-4F4D-B084-17484822049D}"/>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xmlns="" id="{A86847FC-3FA2-4D4A-A786-A09785AB3B26}"/>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384313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771EE-3E03-48AE-B9F0-08275C75A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xmlns="" id="{E6013E59-42A0-4E59-9CA3-6A518102E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xmlns="" id="{38AB21AA-6A67-44FA-B237-17B6E8CE2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21AFDF7-890B-4453-AA77-E4B6F64FBE0D}"/>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6" name="Footer Placeholder 5">
            <a:extLst>
              <a:ext uri="{FF2B5EF4-FFF2-40B4-BE49-F238E27FC236}">
                <a16:creationId xmlns:a16="http://schemas.microsoft.com/office/drawing/2014/main" xmlns="" id="{BF324F84-5EB7-4E21-9126-76CE25CB6C2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559862F1-CB37-4C3E-8747-5BBE54744887}"/>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241927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9AA27-F8DC-4B6D-9DC6-8F6128CDB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xmlns="" id="{2E4E64AB-175A-49F0-BE67-1E1974107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xmlns="" id="{7C98C213-727D-4DBF-8C81-304378810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D44E3B0-B91D-4EF3-A267-0886BADF61E3}"/>
              </a:ext>
            </a:extLst>
          </p:cNvPr>
          <p:cNvSpPr>
            <a:spLocks noGrp="1"/>
          </p:cNvSpPr>
          <p:nvPr>
            <p:ph type="dt" sz="half" idx="10"/>
          </p:nvPr>
        </p:nvSpPr>
        <p:spPr/>
        <p:txBody>
          <a:bodyPr/>
          <a:lstStyle/>
          <a:p>
            <a:fld id="{17969140-DB0B-421D-9A96-EDFC28A0C7BE}" type="datetimeFigureOut">
              <a:rPr lang="lt-LT" smtClean="0"/>
              <a:t>2024-01-07</a:t>
            </a:fld>
            <a:endParaRPr lang="lt-LT"/>
          </a:p>
        </p:txBody>
      </p:sp>
      <p:sp>
        <p:nvSpPr>
          <p:cNvPr id="6" name="Footer Placeholder 5">
            <a:extLst>
              <a:ext uri="{FF2B5EF4-FFF2-40B4-BE49-F238E27FC236}">
                <a16:creationId xmlns:a16="http://schemas.microsoft.com/office/drawing/2014/main" xmlns="" id="{95FBD275-B8F4-4DFA-9CD6-E65B46D3ECC4}"/>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xmlns="" id="{A3F9EA99-9B29-4D9F-AF53-17C39EEB9A71}"/>
              </a:ext>
            </a:extLst>
          </p:cNvPr>
          <p:cNvSpPr>
            <a:spLocks noGrp="1"/>
          </p:cNvSpPr>
          <p:nvPr>
            <p:ph type="sldNum" sz="quarter" idx="12"/>
          </p:nvPr>
        </p:nvSpPr>
        <p:spPr/>
        <p:txBody>
          <a:bodyPr/>
          <a:lstStyle/>
          <a:p>
            <a:fld id="{C6BB5012-9653-4C8B-A1B5-E12F66568842}" type="slidenum">
              <a:rPr lang="lt-LT" smtClean="0"/>
              <a:t>‹#›</a:t>
            </a:fld>
            <a:endParaRPr lang="lt-LT"/>
          </a:p>
        </p:txBody>
      </p:sp>
    </p:spTree>
    <p:extLst>
      <p:ext uri="{BB962C8B-B14F-4D97-AF65-F5344CB8AC3E}">
        <p14:creationId xmlns:p14="http://schemas.microsoft.com/office/powerpoint/2010/main" val="148448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9A8679-0503-452D-B72A-EA7BB3872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xmlns="" id="{3457C595-10C8-4374-9D6E-B68717452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xmlns="" id="{EC1F8F67-09FC-4DDA-99FB-E3A6AE103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69140-DB0B-421D-9A96-EDFC28A0C7BE}" type="datetimeFigureOut">
              <a:rPr lang="lt-LT" smtClean="0"/>
              <a:t>2024-01-07</a:t>
            </a:fld>
            <a:endParaRPr lang="lt-LT"/>
          </a:p>
        </p:txBody>
      </p:sp>
      <p:sp>
        <p:nvSpPr>
          <p:cNvPr id="5" name="Footer Placeholder 4">
            <a:extLst>
              <a:ext uri="{FF2B5EF4-FFF2-40B4-BE49-F238E27FC236}">
                <a16:creationId xmlns:a16="http://schemas.microsoft.com/office/drawing/2014/main" xmlns="" id="{F9C923E8-4A29-4A12-914F-8241B967C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xmlns="" id="{FA6C0503-0EF9-4908-BFFB-F706DB122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B5012-9653-4C8B-A1B5-E12F66568842}" type="slidenum">
              <a:rPr lang="lt-LT" smtClean="0"/>
              <a:t>‹#›</a:t>
            </a:fld>
            <a:endParaRPr lang="lt-LT"/>
          </a:p>
        </p:txBody>
      </p:sp>
    </p:spTree>
    <p:extLst>
      <p:ext uri="{BB962C8B-B14F-4D97-AF65-F5344CB8AC3E}">
        <p14:creationId xmlns:p14="http://schemas.microsoft.com/office/powerpoint/2010/main" val="196880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dig2eco.ztu.edu.ua/results/" TargetMode="Externa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dig2eco.ztu.edu.ua/results/"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dig2eco.ztu.edu.ua/qa/" TargetMode="External"/><Relationship Id="rId5" Type="http://schemas.openxmlformats.org/officeDocument/2006/relationships/image" Target="../media/image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sp>
        <p:nvSpPr>
          <p:cNvPr id="9" name="TextBox 8">
            <a:extLst>
              <a:ext uri="{FF2B5EF4-FFF2-40B4-BE49-F238E27FC236}">
                <a16:creationId xmlns:a16="http://schemas.microsoft.com/office/drawing/2014/main" xmlns="" id="{370A89B6-1B3D-4FDF-BBFF-04601BF4B1BC}"/>
              </a:ext>
            </a:extLst>
          </p:cNvPr>
          <p:cNvSpPr txBox="1"/>
          <p:nvPr/>
        </p:nvSpPr>
        <p:spPr>
          <a:xfrm>
            <a:off x="2016709" y="1347523"/>
            <a:ext cx="7767961" cy="461665"/>
          </a:xfrm>
          <a:prstGeom prst="rect">
            <a:avLst/>
          </a:prstGeom>
          <a:noFill/>
        </p:spPr>
        <p:txBody>
          <a:bodyPr wrap="square" rtlCol="0">
            <a:spAutoFit/>
          </a:bodyPr>
          <a:lstStyle/>
          <a:p>
            <a:pPr algn="ctr"/>
            <a:r>
              <a:rPr lang="en-US" sz="2400" b="1" dirty="0" smtClean="0"/>
              <a:t>P6 Zhytomyr Polytechnic State University</a:t>
            </a:r>
            <a:endParaRPr lang="lt-LT" sz="2400" b="1" dirty="0"/>
          </a:p>
        </p:txBody>
      </p:sp>
      <p:sp>
        <p:nvSpPr>
          <p:cNvPr id="10" name="Rectangle 9">
            <a:extLst>
              <a:ext uri="{FF2B5EF4-FFF2-40B4-BE49-F238E27FC236}">
                <a16:creationId xmlns:a16="http://schemas.microsoft.com/office/drawing/2014/main" xmlns="" id="{47ADDBDD-780B-4E10-AB10-FC4D0D390862}"/>
              </a:ext>
            </a:extLst>
          </p:cNvPr>
          <p:cNvSpPr/>
          <p:nvPr/>
        </p:nvSpPr>
        <p:spPr>
          <a:xfrm>
            <a:off x="525262" y="2507316"/>
            <a:ext cx="11141475" cy="3147015"/>
          </a:xfrm>
          <a:prstGeom prst="rect">
            <a:avLst/>
          </a:prstGeom>
        </p:spPr>
        <p:txBody>
          <a:bodyPr wrap="square">
            <a:spAutoFit/>
          </a:bodyPr>
          <a:lstStyle/>
          <a:p>
            <a:pPr algn="ctr"/>
            <a:r>
              <a:rPr lang="lt-LT" sz="2400" dirty="0" smtClean="0">
                <a:latin typeface="Arial" panose="020B0604020202020204" pitchFamily="34" charset="0"/>
                <a:cs typeface="Arial" panose="020B0604020202020204" pitchFamily="34" charset="0"/>
              </a:rPr>
              <a:t>Erasmus+</a:t>
            </a:r>
            <a:r>
              <a:rPr lang="uk-UA"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KA2</a:t>
            </a:r>
            <a:r>
              <a:rPr lang="uk-UA" sz="2400" dirty="0" smtClean="0">
                <a:latin typeface="Arial" panose="020B0604020202020204" pitchFamily="34" charset="0"/>
                <a:cs typeface="Arial" panose="020B0604020202020204" pitchFamily="34" charset="0"/>
              </a:rPr>
              <a:t> </a:t>
            </a:r>
            <a:r>
              <a:rPr lang="lt-LT" sz="2400" dirty="0" smtClean="0">
                <a:latin typeface="Arial" panose="020B0604020202020204" pitchFamily="34" charset="0"/>
                <a:cs typeface="Arial" panose="020B0604020202020204" pitchFamily="34" charset="0"/>
              </a:rPr>
              <a:t>CBHE </a:t>
            </a:r>
            <a:r>
              <a:rPr lang="uk-UA" sz="2400" dirty="0" smtClean="0">
                <a:latin typeface="Arial" panose="020B0604020202020204" pitchFamily="34" charset="0"/>
                <a:cs typeface="Arial" panose="020B0604020202020204" pitchFamily="34" charset="0"/>
              </a:rPr>
              <a:t>«</a:t>
            </a:r>
            <a:r>
              <a:rPr lang="lt-LT" sz="2400" dirty="0" smtClean="0">
                <a:latin typeface="Arial" panose="020B0604020202020204" pitchFamily="34" charset="0"/>
                <a:cs typeface="Arial" panose="020B0604020202020204" pitchFamily="34" charset="0"/>
              </a:rPr>
              <a:t>Digitalization </a:t>
            </a:r>
            <a:r>
              <a:rPr lang="lt-LT" sz="2400" dirty="0">
                <a:latin typeface="Arial" panose="020B0604020202020204" pitchFamily="34" charset="0"/>
                <a:cs typeface="Arial" panose="020B0604020202020204" pitchFamily="34" charset="0"/>
              </a:rPr>
              <a:t>of economic as an element of sustainable development of Ukraine and Tajikistan / DigEco </a:t>
            </a:r>
            <a:r>
              <a:rPr lang="lt-LT" sz="2400" dirty="0" smtClean="0">
                <a:latin typeface="Arial" panose="020B0604020202020204" pitchFamily="34" charset="0"/>
                <a:cs typeface="Arial" panose="020B0604020202020204" pitchFamily="34" charset="0"/>
              </a:rPr>
              <a:t>618270-EPP-1-2020-1-LT-EPPKA2-CBHE-JP</a:t>
            </a:r>
            <a:r>
              <a:rPr lang="uk-UA"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spcAft>
                <a:spcPts val="300"/>
              </a:spcAft>
            </a:pPr>
            <a:r>
              <a:rPr lang="lt-LT" sz="1200" dirty="0" smtClean="0">
                <a:latin typeface="Arial" panose="020B0604020202020204" pitchFamily="34" charset="0"/>
                <a:cs typeface="Arial" panose="020B0604020202020204" pitchFamily="34" charset="0"/>
              </a:rPr>
              <a:t>Project </a:t>
            </a:r>
            <a:r>
              <a:rPr lang="lt-LT" sz="1200" dirty="0">
                <a:latin typeface="Arial" panose="020B0604020202020204" pitchFamily="34" charset="0"/>
                <a:cs typeface="Arial" panose="020B0604020202020204" pitchFamily="34" charset="0"/>
              </a:rPr>
              <a:t>acronym: </a:t>
            </a:r>
            <a:r>
              <a:rPr lang="lt-LT" sz="1200" b="1" dirty="0">
                <a:latin typeface="Arial" panose="020B0604020202020204" pitchFamily="34" charset="0"/>
                <a:cs typeface="Arial" panose="020B0604020202020204" pitchFamily="34" charset="0"/>
              </a:rPr>
              <a:t>DigEco</a:t>
            </a:r>
            <a:r>
              <a:rPr lang="lt-LT" sz="1200" dirty="0">
                <a:latin typeface="Arial" panose="020B0604020202020204" pitchFamily="34" charset="0"/>
                <a:cs typeface="Arial" panose="020B0604020202020204" pitchFamily="34" charset="0"/>
              </a:rPr>
              <a:t>, </a:t>
            </a:r>
            <a:r>
              <a:rPr lang="lt-LT" sz="1200" b="1" dirty="0">
                <a:latin typeface="Arial" panose="020B0604020202020204" pitchFamily="34" charset="0"/>
                <a:cs typeface="Arial" panose="020B0604020202020204" pitchFamily="34" charset="0"/>
              </a:rPr>
              <a:t>Priority: Social and behavioural science (Economics)</a:t>
            </a:r>
            <a:endParaRPr lang="lt-LT" sz="1200" dirty="0">
              <a:latin typeface="Arial" panose="020B0604020202020204" pitchFamily="34" charset="0"/>
              <a:cs typeface="Arial" panose="020B0604020202020204" pitchFamily="34" charset="0"/>
            </a:endParaRPr>
          </a:p>
          <a:p>
            <a:pPr>
              <a:spcAft>
                <a:spcPts val="300"/>
              </a:spcAft>
            </a:pPr>
            <a:r>
              <a:rPr lang="lt-LT" sz="1200" dirty="0">
                <a:latin typeface="Arial" panose="020B0604020202020204" pitchFamily="34" charset="0"/>
                <a:cs typeface="Arial" panose="020B0604020202020204" pitchFamily="34" charset="0"/>
              </a:rPr>
              <a:t>Project duration</a:t>
            </a:r>
            <a:r>
              <a:rPr lang="lt-LT" sz="1200" b="1" dirty="0">
                <a:latin typeface="Arial" panose="020B0604020202020204" pitchFamily="34" charset="0"/>
                <a:cs typeface="Arial" panose="020B0604020202020204" pitchFamily="34" charset="0"/>
              </a:rPr>
              <a:t>: Nov.15, </a:t>
            </a:r>
            <a:r>
              <a:rPr lang="lt-LT" sz="1200" b="1" dirty="0" smtClean="0">
                <a:latin typeface="Arial" panose="020B0604020202020204" pitchFamily="34" charset="0"/>
                <a:cs typeface="Arial" panose="020B0604020202020204" pitchFamily="34" charset="0"/>
              </a:rPr>
              <a:t>2020</a:t>
            </a:r>
            <a:r>
              <a:rPr lang="en-US" sz="1200" b="1" dirty="0" smtClean="0">
                <a:latin typeface="Arial" panose="020B0604020202020204" pitchFamily="34" charset="0"/>
                <a:cs typeface="Arial" panose="020B0604020202020204" pitchFamily="34" charset="0"/>
              </a:rPr>
              <a:t> </a:t>
            </a:r>
            <a:r>
              <a:rPr lang="lt-LT" sz="1200" b="1" dirty="0" smtClean="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 </a:t>
            </a:r>
            <a:r>
              <a:rPr lang="lt-LT" sz="1200" b="1" dirty="0" smtClean="0">
                <a:latin typeface="Arial" panose="020B0604020202020204" pitchFamily="34" charset="0"/>
                <a:cs typeface="Arial" panose="020B0604020202020204" pitchFamily="34" charset="0"/>
              </a:rPr>
              <a:t>Nov.14</a:t>
            </a:r>
            <a:r>
              <a:rPr lang="lt-LT" sz="1200" b="1" dirty="0">
                <a:latin typeface="Arial" panose="020B0604020202020204" pitchFamily="34" charset="0"/>
                <a:cs typeface="Arial" panose="020B0604020202020204" pitchFamily="34" charset="0"/>
              </a:rPr>
              <a:t>, 2023</a:t>
            </a:r>
            <a:endParaRPr lang="lt-LT" sz="1200" dirty="0">
              <a:latin typeface="Arial" panose="020B0604020202020204" pitchFamily="34" charset="0"/>
              <a:cs typeface="Arial" panose="020B0604020202020204" pitchFamily="34" charset="0"/>
            </a:endParaRPr>
          </a:p>
          <a:p>
            <a:pPr>
              <a:spcAft>
                <a:spcPts val="300"/>
              </a:spcAft>
            </a:pPr>
            <a:r>
              <a:rPr lang="lt-LT" sz="1200" dirty="0">
                <a:latin typeface="Arial" panose="020B0604020202020204" pitchFamily="34" charset="0"/>
                <a:cs typeface="Arial" panose="020B0604020202020204" pitchFamily="34" charset="0"/>
              </a:rPr>
              <a:t>EU </a:t>
            </a:r>
            <a:r>
              <a:rPr lang="lt-LT" sz="1200" dirty="0" err="1">
                <a:latin typeface="Arial" panose="020B0604020202020204" pitchFamily="34" charset="0"/>
                <a:cs typeface="Arial" panose="020B0604020202020204" pitchFamily="34" charset="0"/>
              </a:rPr>
              <a:t>funding</a:t>
            </a:r>
            <a:r>
              <a:rPr lang="lt-LT" sz="1200" dirty="0">
                <a:latin typeface="Arial" panose="020B0604020202020204" pitchFamily="34" charset="0"/>
                <a:cs typeface="Arial" panose="020B0604020202020204" pitchFamily="34" charset="0"/>
              </a:rPr>
              <a:t> </a:t>
            </a:r>
            <a:r>
              <a:rPr lang="lt-LT" sz="1200" dirty="0" err="1">
                <a:latin typeface="Arial" panose="020B0604020202020204" pitchFamily="34" charset="0"/>
                <a:cs typeface="Arial" panose="020B0604020202020204" pitchFamily="34" charset="0"/>
              </a:rPr>
              <a:t>instrument</a:t>
            </a:r>
            <a:r>
              <a:rPr lang="lt-LT" sz="1200"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European</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Neighbourhood</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Instrument</a:t>
            </a:r>
            <a:r>
              <a:rPr lang="lt-LT" sz="1200" b="1" dirty="0">
                <a:latin typeface="Arial" panose="020B0604020202020204" pitchFamily="34" charset="0"/>
                <a:cs typeface="Arial" panose="020B0604020202020204" pitchFamily="34" charset="0"/>
              </a:rPr>
              <a:t> (Erasmus+: </a:t>
            </a:r>
            <a:r>
              <a:rPr lang="ru-RU" sz="1200" b="1" dirty="0">
                <a:latin typeface="Arial" panose="020B0604020202020204" pitchFamily="34" charset="0"/>
                <a:cs typeface="Arial" panose="020B0604020202020204" pitchFamily="34" charset="0"/>
              </a:rPr>
              <a:t>КА2 </a:t>
            </a:r>
            <a:r>
              <a:rPr lang="lt-LT" sz="1200" b="1" dirty="0">
                <a:latin typeface="Arial" panose="020B0604020202020204" pitchFamily="34" charset="0"/>
                <a:cs typeface="Arial" panose="020B0604020202020204" pitchFamily="34" charset="0"/>
              </a:rPr>
              <a:t>CBHE)</a:t>
            </a:r>
            <a:endParaRPr lang="lt-LT" sz="1200" dirty="0">
              <a:latin typeface="Arial" panose="020B0604020202020204" pitchFamily="34" charset="0"/>
              <a:cs typeface="Arial" panose="020B0604020202020204" pitchFamily="34" charset="0"/>
            </a:endParaRPr>
          </a:p>
          <a:p>
            <a:pPr>
              <a:spcAft>
                <a:spcPts val="300"/>
              </a:spcAft>
            </a:pPr>
            <a:r>
              <a:rPr lang="lt-LT" sz="1200" dirty="0">
                <a:latin typeface="Arial" panose="020B0604020202020204" pitchFamily="34" charset="0"/>
                <a:cs typeface="Arial" panose="020B0604020202020204" pitchFamily="34" charset="0"/>
              </a:rPr>
              <a:t>Erasmus+ (CBHE) </a:t>
            </a:r>
            <a:r>
              <a:rPr lang="lt-LT" sz="1200" dirty="0" err="1">
                <a:latin typeface="Arial" panose="020B0604020202020204" pitchFamily="34" charset="0"/>
                <a:cs typeface="Arial" panose="020B0604020202020204" pitchFamily="34" charset="0"/>
              </a:rPr>
              <a:t>grant</a:t>
            </a:r>
            <a:r>
              <a:rPr lang="lt-LT" sz="1200" dirty="0">
                <a:latin typeface="Arial" panose="020B0604020202020204" pitchFamily="34" charset="0"/>
                <a:cs typeface="Arial" panose="020B0604020202020204" pitchFamily="34" charset="0"/>
              </a:rPr>
              <a:t> </a:t>
            </a:r>
            <a:r>
              <a:rPr lang="lt-LT" sz="1200" dirty="0" err="1">
                <a:latin typeface="Arial" panose="020B0604020202020204" pitchFamily="34" charset="0"/>
                <a:cs typeface="Arial" panose="020B0604020202020204" pitchFamily="34" charset="0"/>
              </a:rPr>
              <a:t>amount</a:t>
            </a:r>
            <a:r>
              <a:rPr lang="lt-LT" sz="1200" dirty="0">
                <a:latin typeface="Arial" panose="020B0604020202020204" pitchFamily="34" charset="0"/>
                <a:cs typeface="Arial" panose="020B0604020202020204" pitchFamily="34" charset="0"/>
              </a:rPr>
              <a:t>:</a:t>
            </a:r>
            <a:r>
              <a:rPr lang="lt-LT" sz="1200" b="1" dirty="0">
                <a:latin typeface="Arial" panose="020B0604020202020204" pitchFamily="34" charset="0"/>
                <a:cs typeface="Arial" panose="020B0604020202020204" pitchFamily="34" charset="0"/>
              </a:rPr>
              <a:t> 995 404,00 euro</a:t>
            </a:r>
            <a:endParaRPr lang="lt-LT" sz="1200" dirty="0">
              <a:latin typeface="Arial" panose="020B0604020202020204" pitchFamily="34" charset="0"/>
              <a:cs typeface="Arial" panose="020B0604020202020204" pitchFamily="34" charset="0"/>
            </a:endParaRPr>
          </a:p>
          <a:p>
            <a:pPr>
              <a:spcAft>
                <a:spcPts val="300"/>
              </a:spcAft>
            </a:pPr>
            <a:r>
              <a:rPr lang="lt-LT" sz="1200" dirty="0" err="1">
                <a:latin typeface="Arial" panose="020B0604020202020204" pitchFamily="34" charset="0"/>
                <a:cs typeface="Arial" panose="020B0604020202020204" pitchFamily="34" charset="0"/>
              </a:rPr>
              <a:t>Target</a:t>
            </a:r>
            <a:r>
              <a:rPr lang="lt-LT" sz="1200" dirty="0">
                <a:latin typeface="Arial" panose="020B0604020202020204" pitchFamily="34" charset="0"/>
                <a:cs typeface="Arial" panose="020B0604020202020204" pitchFamily="34" charset="0"/>
              </a:rPr>
              <a:t> </a:t>
            </a:r>
            <a:r>
              <a:rPr lang="lt-LT" sz="1200" dirty="0" err="1">
                <a:latin typeface="Arial" panose="020B0604020202020204" pitchFamily="34" charset="0"/>
                <a:cs typeface="Arial" panose="020B0604020202020204" pitchFamily="34" charset="0"/>
              </a:rPr>
              <a:t>groups</a:t>
            </a:r>
            <a:r>
              <a:rPr lang="lt-LT" sz="1200" dirty="0">
                <a:latin typeface="Arial" panose="020B0604020202020204" pitchFamily="34" charset="0"/>
                <a:cs typeface="Arial" panose="020B0604020202020204" pitchFamily="34" charset="0"/>
              </a:rPr>
              <a:t>:</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students</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teachers</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people</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with</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disabilities</a:t>
            </a:r>
            <a:r>
              <a:rPr lang="lt-LT" sz="1200" b="1" dirty="0">
                <a:latin typeface="Arial" panose="020B0604020202020204" pitchFamily="34" charset="0"/>
                <a:cs typeface="Arial" panose="020B0604020202020204" pitchFamily="34" charset="0"/>
              </a:rPr>
              <a:t>, </a:t>
            </a:r>
            <a:r>
              <a:rPr lang="lt-LT" sz="1200" b="1" dirty="0" err="1">
                <a:latin typeface="Arial" panose="020B0604020202020204" pitchFamily="34" charset="0"/>
                <a:cs typeface="Arial" panose="020B0604020202020204" pitchFamily="34" charset="0"/>
              </a:rPr>
              <a:t>Government</a:t>
            </a:r>
            <a:endParaRPr lang="lt-LT" sz="1200" dirty="0">
              <a:latin typeface="Arial" panose="020B0604020202020204" pitchFamily="34" charset="0"/>
              <a:cs typeface="Arial" panose="020B0604020202020204" pitchFamily="34" charset="0"/>
            </a:endParaRPr>
          </a:p>
          <a:p>
            <a:pPr algn="ctr"/>
            <a:endParaRPr lang="lt-LT" dirty="0"/>
          </a:p>
        </p:txBody>
      </p:sp>
      <p:sp>
        <p:nvSpPr>
          <p:cNvPr id="11" name="TextBox 10">
            <a:extLst>
              <a:ext uri="{FF2B5EF4-FFF2-40B4-BE49-F238E27FC236}">
                <a16:creationId xmlns:a16="http://schemas.microsoft.com/office/drawing/2014/main" xmlns="" id="{3B4B59AB-4C05-4BA9-9A3F-DB42DD8391EB}"/>
              </a:ext>
            </a:extLst>
          </p:cNvPr>
          <p:cNvSpPr txBox="1"/>
          <p:nvPr/>
        </p:nvSpPr>
        <p:spPr>
          <a:xfrm>
            <a:off x="9196618" y="5211147"/>
            <a:ext cx="2240134" cy="646331"/>
          </a:xfrm>
          <a:prstGeom prst="rect">
            <a:avLst/>
          </a:prstGeom>
          <a:noFill/>
        </p:spPr>
        <p:txBody>
          <a:bodyPr wrap="square" rtlCol="0">
            <a:spAutoFit/>
          </a:bodyPr>
          <a:lstStyle/>
          <a:p>
            <a:r>
              <a:rPr lang="en-US" dirty="0"/>
              <a:t>Final meeting</a:t>
            </a:r>
            <a:endParaRPr lang="uk-UA" dirty="0"/>
          </a:p>
          <a:p>
            <a:r>
              <a:rPr lang="en-US" dirty="0"/>
              <a:t>Kaunas Oct 2-6, 2023</a:t>
            </a:r>
            <a:endParaRPr lang="lt-LT" dirty="0"/>
          </a:p>
        </p:txBody>
      </p:sp>
      <p:pic>
        <p:nvPicPr>
          <p:cNvPr id="13"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779" y="366918"/>
            <a:ext cx="2043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logo-digeco-official-300x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6" y="77063"/>
            <a:ext cx="29051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xmlns="" id="{1821EDFB-76F9-4907-BF3B-16921B2B2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Tree>
    <p:extLst>
      <p:ext uri="{BB962C8B-B14F-4D97-AF65-F5344CB8AC3E}">
        <p14:creationId xmlns:p14="http://schemas.microsoft.com/office/powerpoint/2010/main" val="1961088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Rectangle 1">
            <a:extLst>
              <a:ext uri="{FF2B5EF4-FFF2-40B4-BE49-F238E27FC236}">
                <a16:creationId xmlns:a16="http://schemas.microsoft.com/office/drawing/2014/main" xmlns="" id="{1994FADA-C7E1-4FC2-A71B-67C925210E1F}"/>
              </a:ext>
            </a:extLst>
          </p:cNvPr>
          <p:cNvSpPr/>
          <p:nvPr/>
        </p:nvSpPr>
        <p:spPr>
          <a:xfrm>
            <a:off x="3429736" y="526610"/>
            <a:ext cx="7032053" cy="461665"/>
          </a:xfrm>
          <a:prstGeom prst="rect">
            <a:avLst/>
          </a:prstGeom>
        </p:spPr>
        <p:txBody>
          <a:bodyPr wrap="none">
            <a:spAutoFit/>
          </a:bodyPr>
          <a:lstStyle/>
          <a:p>
            <a:r>
              <a:rPr lang="en-US" sz="2400" b="1" dirty="0" smtClean="0"/>
              <a:t>P6. INVOLVEMENT OF PARTNERS AND STAKEHOLDERS</a:t>
            </a:r>
            <a:endParaRPr lang="lt-LT" sz="2400" b="1"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37523" y="1132073"/>
            <a:ext cx="10581423" cy="5016758"/>
          </a:xfrm>
          <a:prstGeom prst="rect">
            <a:avLst/>
          </a:prstGeom>
          <a:noFill/>
        </p:spPr>
        <p:txBody>
          <a:bodyPr wrap="none" rtlCol="0">
            <a:spAutoFit/>
          </a:bodyPr>
          <a:lstStyle/>
          <a:p>
            <a:r>
              <a:rPr lang="en-US" sz="2000" dirty="0">
                <a:ea typeface="Times New Roman" panose="02020603050405020304" pitchFamily="18" charset="0"/>
              </a:rPr>
              <a:t>During DigEco Project Lifetime there were </a:t>
            </a:r>
            <a:r>
              <a:rPr lang="en-US" sz="2000" dirty="0" smtClean="0">
                <a:ea typeface="Times New Roman" panose="02020603050405020304" pitchFamily="18" charset="0"/>
              </a:rPr>
              <a:t>organized 8 round table meetings with Stakeholders: </a:t>
            </a:r>
          </a:p>
          <a:p>
            <a:r>
              <a:rPr lang="en-US" sz="2000" dirty="0" smtClean="0">
                <a:ea typeface="Times New Roman" panose="02020603050405020304" pitchFamily="18" charset="0"/>
              </a:rPr>
              <a:t>NGO, business and regional public authorities representatives.</a:t>
            </a:r>
            <a:endParaRPr lang="uk-UA" sz="2000" dirty="0" smtClean="0">
              <a:ea typeface="Times New Roman" panose="02020603050405020304" pitchFamily="18" charset="0"/>
            </a:endParaRPr>
          </a:p>
          <a:p>
            <a:r>
              <a:rPr lang="en-US" sz="2000" dirty="0" smtClean="0"/>
              <a:t>Several Partnership Agreements with NGO and Local Business Companies were signed:</a:t>
            </a:r>
            <a:endParaRPr lang="uk-UA" sz="2000" dirty="0" smtClean="0"/>
          </a:p>
          <a:p>
            <a:r>
              <a:rPr lang="en-US" sz="2000" dirty="0">
                <a:hlinkClick r:id="rId5"/>
              </a:rPr>
              <a:t>https://dig2eco.ztu.edu.ua/results</a:t>
            </a:r>
            <a:r>
              <a:rPr lang="en-US" sz="2000" dirty="0" smtClean="0">
                <a:hlinkClick r:id="rId5"/>
              </a:rPr>
              <a:t>/</a:t>
            </a:r>
            <a:endParaRPr lang="uk-UA" sz="2000" dirty="0" smtClean="0"/>
          </a:p>
          <a:p>
            <a:endParaRPr lang="en-US" sz="2000" dirty="0" smtClean="0"/>
          </a:p>
          <a:p>
            <a:pPr marL="342900" indent="-342900">
              <a:buFont typeface="Wingdings" panose="05000000000000000000" pitchFamily="2" charset="2"/>
              <a:buChar char="Ø"/>
            </a:pPr>
            <a:r>
              <a:rPr lang="en-GB" sz="2000" dirty="0"/>
              <a:t>Agreements with </a:t>
            </a:r>
            <a:r>
              <a:rPr lang="en-GB" sz="2000" dirty="0" smtClean="0"/>
              <a:t>stakeholders:</a:t>
            </a:r>
          </a:p>
          <a:p>
            <a:r>
              <a:rPr lang="en-US" sz="2000" dirty="0" smtClean="0"/>
              <a:t>Public </a:t>
            </a:r>
            <a:r>
              <a:rPr lang="en-US" sz="2000" dirty="0"/>
              <a:t>organization "Zhytomyr Regional Student Innovative Business </a:t>
            </a:r>
            <a:r>
              <a:rPr lang="en-US" sz="2000" dirty="0" smtClean="0"/>
              <a:t>Incubator“</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GB" sz="2000" dirty="0"/>
              <a:t>Agreements with </a:t>
            </a:r>
            <a:r>
              <a:rPr lang="en-GB" sz="2000" dirty="0" smtClean="0"/>
              <a:t>stakeholders: “</a:t>
            </a:r>
            <a:r>
              <a:rPr lang="en-US" sz="2000" dirty="0" smtClean="0"/>
              <a:t>PJSC</a:t>
            </a:r>
            <a:r>
              <a:rPr lang="uk-UA" sz="2000" dirty="0" smtClean="0"/>
              <a:t> </a:t>
            </a:r>
            <a:r>
              <a:rPr lang="en-US" sz="2000" dirty="0" err="1" smtClean="0"/>
              <a:t>Mebli</a:t>
            </a:r>
            <a:r>
              <a:rPr lang="en-US" sz="2000" dirty="0" smtClean="0"/>
              <a:t>”</a:t>
            </a:r>
            <a:endParaRPr lang="uk-UA" sz="2000" dirty="0"/>
          </a:p>
          <a:p>
            <a:endParaRPr lang="uk-UA" sz="2000" dirty="0"/>
          </a:p>
          <a:p>
            <a:pPr marL="342900" indent="-342900">
              <a:buFont typeface="Wingdings" panose="05000000000000000000" pitchFamily="2" charset="2"/>
              <a:buChar char="Ø"/>
            </a:pPr>
            <a:r>
              <a:rPr lang="en-GB" sz="2000" dirty="0"/>
              <a:t>Agreements with stakeholders: </a:t>
            </a:r>
            <a:r>
              <a:rPr lang="en-GB" sz="2000" dirty="0" smtClean="0"/>
              <a:t>“</a:t>
            </a:r>
            <a:r>
              <a:rPr lang="en-US" sz="2000" dirty="0" smtClean="0"/>
              <a:t>FOP </a:t>
            </a:r>
            <a:r>
              <a:rPr lang="en-US" sz="2000" dirty="0" err="1" smtClean="0"/>
              <a:t>Polchanov</a:t>
            </a:r>
            <a:r>
              <a:rPr lang="en-US" sz="2000" dirty="0" smtClean="0"/>
              <a:t>”</a:t>
            </a:r>
            <a:endParaRPr lang="uk-UA" sz="2000" dirty="0"/>
          </a:p>
          <a:p>
            <a:endParaRPr lang="uk-UA" sz="2000" dirty="0"/>
          </a:p>
          <a:p>
            <a:pPr marL="342900" indent="-342900">
              <a:buFont typeface="Wingdings" panose="05000000000000000000" pitchFamily="2" charset="2"/>
              <a:buChar char="Ø"/>
            </a:pPr>
            <a:r>
              <a:rPr lang="en-GB" sz="2000" dirty="0"/>
              <a:t>Agreements with stakeholders: </a:t>
            </a:r>
            <a:r>
              <a:rPr lang="en-US" sz="2000" dirty="0"/>
              <a:t>Zhytomyr Regional Public Organization of People with </a:t>
            </a:r>
            <a:r>
              <a:rPr lang="en-US" sz="2000" dirty="0" smtClean="0"/>
              <a:t>Disabilities</a:t>
            </a:r>
            <a:endParaRPr lang="uk-UA" sz="2000" dirty="0" smtClean="0"/>
          </a:p>
          <a:p>
            <a:r>
              <a:rPr lang="en-US" sz="2000" dirty="0" smtClean="0"/>
              <a:t> </a:t>
            </a:r>
            <a:r>
              <a:rPr lang="en-US" sz="2000" dirty="0"/>
              <a:t>"Youth, Woman, </a:t>
            </a:r>
            <a:r>
              <a:rPr lang="en-US" sz="2000" dirty="0" smtClean="0"/>
              <a:t>Family”</a:t>
            </a:r>
          </a:p>
          <a:p>
            <a:endParaRPr lang="uk-UA" sz="2000" dirty="0"/>
          </a:p>
          <a:p>
            <a:pPr marL="342900" indent="-342900">
              <a:buFont typeface="Wingdings" panose="05000000000000000000" pitchFamily="2" charset="2"/>
              <a:buChar char="Ø"/>
            </a:pPr>
            <a:r>
              <a:rPr lang="en-GB" sz="2000" dirty="0"/>
              <a:t>Agreements with stakeholders: </a:t>
            </a:r>
            <a:r>
              <a:rPr lang="uk-UA" sz="2000" dirty="0" smtClean="0"/>
              <a:t> </a:t>
            </a:r>
            <a:r>
              <a:rPr lang="en-US" sz="2000" dirty="0" smtClean="0"/>
              <a:t>“</a:t>
            </a:r>
            <a:r>
              <a:rPr lang="en-GB" sz="2000" dirty="0" smtClean="0"/>
              <a:t>Advertising </a:t>
            </a:r>
            <a:r>
              <a:rPr lang="en-US" sz="2000" dirty="0" smtClean="0"/>
              <a:t>A</a:t>
            </a:r>
            <a:r>
              <a:rPr lang="en-GB" sz="2000" dirty="0" err="1" smtClean="0"/>
              <a:t>gency</a:t>
            </a:r>
            <a:r>
              <a:rPr lang="uk-UA" sz="2000" dirty="0" smtClean="0"/>
              <a:t> </a:t>
            </a:r>
            <a:r>
              <a:rPr lang="en-GB" sz="2000" dirty="0" smtClean="0"/>
              <a:t>KRAN”</a:t>
            </a:r>
            <a:endParaRPr lang="uk-UA" sz="2000" dirty="0"/>
          </a:p>
        </p:txBody>
      </p:sp>
    </p:spTree>
    <p:extLst>
      <p:ext uri="{BB962C8B-B14F-4D97-AF65-F5344CB8AC3E}">
        <p14:creationId xmlns:p14="http://schemas.microsoft.com/office/powerpoint/2010/main" val="274304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Rectangle 1">
            <a:extLst>
              <a:ext uri="{FF2B5EF4-FFF2-40B4-BE49-F238E27FC236}">
                <a16:creationId xmlns:a16="http://schemas.microsoft.com/office/drawing/2014/main" xmlns="" id="{49039848-BE16-4AC6-85F7-BF126CCF5475}"/>
              </a:ext>
            </a:extLst>
          </p:cNvPr>
          <p:cNvSpPr/>
          <p:nvPr/>
        </p:nvSpPr>
        <p:spPr>
          <a:xfrm>
            <a:off x="2612824" y="413388"/>
            <a:ext cx="9652130" cy="1107996"/>
          </a:xfrm>
          <a:prstGeom prst="rect">
            <a:avLst/>
          </a:prstGeom>
        </p:spPr>
        <p:txBody>
          <a:bodyPr wrap="none">
            <a:spAutoFit/>
          </a:bodyPr>
          <a:lstStyle/>
          <a:p>
            <a:pPr algn="ctr"/>
            <a:r>
              <a:rPr lang="en-US" sz="2400" b="1" dirty="0" smtClean="0"/>
              <a:t>P6. </a:t>
            </a:r>
            <a:r>
              <a:rPr lang="lt-LT" sz="2400" b="1" dirty="0" smtClean="0"/>
              <a:t>IMPACT AND SUSTAINABILITY</a:t>
            </a:r>
            <a:r>
              <a:rPr lang="en-US" sz="2400" b="1" dirty="0" smtClean="0"/>
              <a:t>: AWARENESS RAISING, DISSEMINATION, </a:t>
            </a:r>
          </a:p>
          <a:p>
            <a:pPr algn="ctr"/>
            <a:r>
              <a:rPr lang="en-US" sz="2400" b="1" dirty="0" smtClean="0"/>
              <a:t>SUSTAINABILITY AND EXPLOITATION OF THE PROJECT RESULTS</a:t>
            </a:r>
            <a:endParaRPr lang="lt-LT" sz="2400" b="1" dirty="0" smtClean="0"/>
          </a:p>
          <a:p>
            <a:endParaRPr lang="lt-LT" b="1" dirty="0">
              <a:solidFill>
                <a:srgbClr val="FF0000"/>
              </a:solidFill>
            </a:endParaRPr>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xmlns="" id="{8AB9CD94-B274-4239-A92F-7646536977B6}"/>
              </a:ext>
            </a:extLst>
          </p:cNvPr>
          <p:cNvSpPr>
            <a:spLocks noChangeArrowheads="1"/>
          </p:cNvSpPr>
          <p:nvPr/>
        </p:nvSpPr>
        <p:spPr bwMode="auto">
          <a:xfrm>
            <a:off x="1654768" y="1521384"/>
            <a:ext cx="947947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indent="180975" algn="just"/>
            <a:r>
              <a:rPr lang="en-US" sz="2000" dirty="0" smtClean="0">
                <a:ea typeface="Times New Roman" panose="02020603050405020304" pitchFamily="18" charset="0"/>
              </a:rPr>
              <a:t>Main DigEco </a:t>
            </a:r>
            <a:r>
              <a:rPr lang="en-GB" sz="2000" dirty="0">
                <a:ea typeface="Times New Roman" panose="02020603050405020304" pitchFamily="18" charset="0"/>
              </a:rPr>
              <a:t>Dissemination &amp; Exploitation</a:t>
            </a:r>
            <a:r>
              <a:rPr lang="uk-UA" sz="2000" dirty="0">
                <a:ea typeface="Times New Roman" panose="02020603050405020304" pitchFamily="18" charset="0"/>
              </a:rPr>
              <a:t> </a:t>
            </a:r>
            <a:r>
              <a:rPr lang="en-US" sz="2000" dirty="0" smtClean="0">
                <a:ea typeface="Times New Roman" panose="02020603050405020304" pitchFamily="18" charset="0"/>
              </a:rPr>
              <a:t>Activities that were realized </a:t>
            </a:r>
            <a:r>
              <a:rPr lang="en-US" altLang="uk-UA" sz="2000" dirty="0" smtClean="0">
                <a:ea typeface="Times New Roman" panose="02020603050405020304" pitchFamily="18" charset="0"/>
              </a:rPr>
              <a:t>at ZPSU:</a:t>
            </a:r>
            <a:endParaRPr lang="uk-UA" altLang="uk-UA" sz="2000" dirty="0" smtClean="0">
              <a:ea typeface="Times New Roman" panose="02020603050405020304" pitchFamily="18" charset="0"/>
            </a:endParaRPr>
          </a:p>
          <a:p>
            <a:pPr lvl="0" indent="180975" algn="ctr"/>
            <a:r>
              <a:rPr lang="en-US" altLang="uk-UA" sz="2000" b="1" dirty="0">
                <a:hlinkClick r:id="rId5"/>
              </a:rPr>
              <a:t>https://dig2eco.ztu.edu.ua/results</a:t>
            </a:r>
            <a:r>
              <a:rPr lang="en-US" altLang="uk-UA" sz="2000" b="1" dirty="0" smtClean="0">
                <a:hlinkClick r:id="rId5"/>
              </a:rPr>
              <a:t>/</a:t>
            </a:r>
            <a:endParaRPr lang="uk-UA" altLang="uk-UA" sz="2000" b="1" dirty="0" smtClean="0"/>
          </a:p>
          <a:p>
            <a:pPr lvl="0" indent="180975" algn="just"/>
            <a:endParaRPr kumimoji="0" lang="uk-UA" altLang="uk-UA" sz="2000" b="1" i="0" u="none" strike="noStrike" cap="none" normalizeH="0" baseline="0" dirty="0" smtClean="0">
              <a:ln>
                <a:noFill/>
              </a:ln>
              <a:solidFill>
                <a:schemeClr val="tx1"/>
              </a:solidFill>
              <a:effectLst/>
              <a:latin typeface="Arial" panose="020B0604020202020204" pitchFamily="34" charset="0"/>
            </a:endParaRPr>
          </a:p>
          <a:p>
            <a:pPr marL="342900" lvl="0" indent="-342900" algn="just">
              <a:buFont typeface="Wingdings" panose="05000000000000000000" pitchFamily="2" charset="2"/>
              <a:buChar char="Ø"/>
            </a:pPr>
            <a:r>
              <a:rPr lang="en-US" sz="2000" dirty="0" smtClean="0"/>
              <a:t>Open lectures</a:t>
            </a:r>
            <a:r>
              <a:rPr lang="ru-RU" sz="2000" dirty="0" smtClean="0"/>
              <a:t>: </a:t>
            </a:r>
            <a:r>
              <a:rPr lang="en-GB" sz="2000" dirty="0"/>
              <a:t>"Digital Business </a:t>
            </a:r>
            <a:r>
              <a:rPr lang="en-GB" sz="2000" dirty="0" smtClean="0"/>
              <a:t>Models</a:t>
            </a:r>
            <a:r>
              <a:rPr lang="en-GB" sz="2000" dirty="0"/>
              <a:t>“, "Design </a:t>
            </a:r>
            <a:r>
              <a:rPr lang="en-GB" sz="2000" dirty="0" smtClean="0"/>
              <a:t>thinking“,</a:t>
            </a:r>
            <a:r>
              <a:rPr lang="en-US" sz="2000" dirty="0"/>
              <a:t> "Digital services of Ukraine. </a:t>
            </a:r>
            <a:r>
              <a:rPr lang="en-US" sz="2000" dirty="0" smtClean="0"/>
              <a:t>“Diya“;</a:t>
            </a:r>
          </a:p>
          <a:p>
            <a:pPr marL="342900" lvl="0" indent="-342900" algn="just">
              <a:buFont typeface="Wingdings" panose="05000000000000000000" pitchFamily="2" charset="2"/>
              <a:buChar char="Ø"/>
            </a:pPr>
            <a:r>
              <a:rPr lang="en-US" sz="2000" dirty="0" smtClean="0"/>
              <a:t>Students’ </a:t>
            </a:r>
            <a:r>
              <a:rPr lang="en-US" sz="2000" dirty="0"/>
              <a:t>Master </a:t>
            </a:r>
            <a:r>
              <a:rPr lang="en-US" sz="2000" dirty="0" smtClean="0"/>
              <a:t>Diploma Theses Defense;</a:t>
            </a:r>
          </a:p>
          <a:p>
            <a:pPr marL="342900" lvl="0" indent="-342900" algn="just">
              <a:buFont typeface="Wingdings" panose="05000000000000000000" pitchFamily="2" charset="2"/>
              <a:buChar char="Ø"/>
            </a:pPr>
            <a:r>
              <a:rPr lang="en-US" sz="2000" dirty="0" smtClean="0"/>
              <a:t>Scientific Theses and </a:t>
            </a:r>
            <a:r>
              <a:rPr lang="en-US" sz="2000" dirty="0"/>
              <a:t>Scientific </a:t>
            </a:r>
            <a:r>
              <a:rPr lang="en-US" sz="2000" dirty="0" smtClean="0"/>
              <a:t>Articles Publications;</a:t>
            </a:r>
          </a:p>
          <a:p>
            <a:pPr marL="342900" lvl="0" indent="-342900" algn="just">
              <a:buFont typeface="Wingdings" panose="05000000000000000000" pitchFamily="2" charset="2"/>
              <a:buChar char="Ø"/>
            </a:pPr>
            <a:r>
              <a:rPr lang="en-US" sz="2000" dirty="0" smtClean="0"/>
              <a:t>DigEco Project Web-site, DigEco Facebook page, YouTube Promo Videos, etc.</a:t>
            </a:r>
          </a:p>
          <a:p>
            <a:pPr marL="342900" lvl="0" indent="-342900" algn="just">
              <a:buFont typeface="Wingdings" panose="05000000000000000000" pitchFamily="2" charset="2"/>
              <a:buChar char="Ø"/>
            </a:pPr>
            <a:r>
              <a:rPr lang="en-US" sz="2000" dirty="0" smtClean="0"/>
              <a:t>Advertisement Campaign for potential University entrances;</a:t>
            </a:r>
          </a:p>
          <a:p>
            <a:pPr marL="342900" lvl="0" indent="-342900" algn="just">
              <a:buFont typeface="Wingdings" panose="05000000000000000000" pitchFamily="2" charset="2"/>
              <a:buChar char="Ø"/>
            </a:pPr>
            <a:r>
              <a:rPr lang="en-US" sz="2000" dirty="0" smtClean="0"/>
              <a:t>Conferences;</a:t>
            </a:r>
          </a:p>
          <a:p>
            <a:pPr marL="342900" lvl="0" indent="-342900" algn="just">
              <a:buFont typeface="Wingdings" panose="05000000000000000000" pitchFamily="2" charset="2"/>
              <a:buChar char="Ø"/>
            </a:pPr>
            <a:r>
              <a:rPr lang="en-US" sz="2000" dirty="0" smtClean="0"/>
              <a:t>Meetings and Roundtables with DigEco Stakeholders and Public Authorities.</a:t>
            </a:r>
          </a:p>
          <a:p>
            <a:pPr marL="342900" lvl="0" indent="-342900" algn="just">
              <a:buFont typeface="Wingdings" panose="05000000000000000000" pitchFamily="2" charset="2"/>
              <a:buChar char="Ø"/>
            </a:pPr>
            <a:endParaRPr lang="en-US" sz="2000" dirty="0" smtClean="0"/>
          </a:p>
          <a:p>
            <a:pPr marL="342900" lvl="0" indent="-342900" algn="just">
              <a:buFont typeface="Wingdings" panose="05000000000000000000" pitchFamily="2" charset="2"/>
              <a:buChar char="Ø"/>
            </a:pPr>
            <a:endParaRPr kumimoji="0" lang="en-US" altLang="uk-UA"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7552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4" name="TextBox 3">
            <a:extLst>
              <a:ext uri="{FF2B5EF4-FFF2-40B4-BE49-F238E27FC236}">
                <a16:creationId xmlns:a16="http://schemas.microsoft.com/office/drawing/2014/main" xmlns="" id="{C280EAB6-99D4-4691-BDB1-AB12D1097DF4}"/>
              </a:ext>
            </a:extLst>
          </p:cNvPr>
          <p:cNvSpPr txBox="1"/>
          <p:nvPr/>
        </p:nvSpPr>
        <p:spPr>
          <a:xfrm>
            <a:off x="4086688" y="526610"/>
            <a:ext cx="4513026" cy="461665"/>
          </a:xfrm>
          <a:prstGeom prst="rect">
            <a:avLst/>
          </a:prstGeom>
          <a:noFill/>
        </p:spPr>
        <p:txBody>
          <a:bodyPr wrap="square" rtlCol="0">
            <a:spAutoFit/>
          </a:bodyPr>
          <a:lstStyle/>
          <a:p>
            <a:r>
              <a:rPr lang="en-US" sz="2400" b="1" dirty="0" smtClean="0"/>
              <a:t>P6. CURRICULUM DEVELOPMENT</a:t>
            </a:r>
            <a:endParaRPr lang="lt-LT" sz="2400" b="1" dirty="0"/>
          </a:p>
        </p:txBody>
      </p:sp>
      <p:graphicFrame>
        <p:nvGraphicFramePr>
          <p:cNvPr id="5" name="Table 4">
            <a:extLst>
              <a:ext uri="{FF2B5EF4-FFF2-40B4-BE49-F238E27FC236}">
                <a16:creationId xmlns:a16="http://schemas.microsoft.com/office/drawing/2014/main" xmlns="" id="{07C1FA59-F693-4294-A296-21E485F6D92A}"/>
              </a:ext>
            </a:extLst>
          </p:cNvPr>
          <p:cNvGraphicFramePr>
            <a:graphicFrameLocks noGrp="1"/>
          </p:cNvGraphicFramePr>
          <p:nvPr>
            <p:extLst>
              <p:ext uri="{D42A27DB-BD31-4B8C-83A1-F6EECF244321}">
                <p14:modId xmlns:p14="http://schemas.microsoft.com/office/powerpoint/2010/main" val="1625868014"/>
              </p:ext>
            </p:extLst>
          </p:nvPr>
        </p:nvGraphicFramePr>
        <p:xfrm>
          <a:off x="2038377" y="1680146"/>
          <a:ext cx="7896198" cy="3662680"/>
        </p:xfrm>
        <a:graphic>
          <a:graphicData uri="http://schemas.openxmlformats.org/drawingml/2006/table">
            <a:tbl>
              <a:tblPr firstRow="1" bandRow="1">
                <a:tableStyleId>{5C22544A-7EE6-4342-B048-85BDC9FD1C3A}</a:tableStyleId>
              </a:tblPr>
              <a:tblGrid>
                <a:gridCol w="6045692">
                  <a:extLst>
                    <a:ext uri="{9D8B030D-6E8A-4147-A177-3AD203B41FA5}">
                      <a16:colId xmlns:a16="http://schemas.microsoft.com/office/drawing/2014/main" xmlns="" val="1337017449"/>
                    </a:ext>
                  </a:extLst>
                </a:gridCol>
                <a:gridCol w="1850506">
                  <a:extLst>
                    <a:ext uri="{9D8B030D-6E8A-4147-A177-3AD203B41FA5}">
                      <a16:colId xmlns:a16="http://schemas.microsoft.com/office/drawing/2014/main" xmlns="" val="3074861375"/>
                    </a:ext>
                  </a:extLst>
                </a:gridCol>
              </a:tblGrid>
              <a:tr h="370840">
                <a:tc>
                  <a:txBody>
                    <a:bodyPr/>
                    <a:lstStyle/>
                    <a:p>
                      <a:r>
                        <a:rPr lang="en-US" dirty="0"/>
                        <a:t>action</a:t>
                      </a:r>
                      <a:endParaRPr lang="lt-LT" dirty="0"/>
                    </a:p>
                  </a:txBody>
                  <a:tcPr/>
                </a:tc>
                <a:tc>
                  <a:txBody>
                    <a:bodyPr/>
                    <a:lstStyle/>
                    <a:p>
                      <a:endParaRPr lang="lt-LT" dirty="0"/>
                    </a:p>
                  </a:txBody>
                  <a:tcPr/>
                </a:tc>
                <a:extLst>
                  <a:ext uri="{0D108BD9-81ED-4DB2-BD59-A6C34878D82A}">
                    <a16:rowId xmlns:a16="http://schemas.microsoft.com/office/drawing/2014/main" xmlns="" val="1220387303"/>
                  </a:ext>
                </a:extLst>
              </a:tr>
              <a:tr h="370840">
                <a:tc>
                  <a:txBody>
                    <a:bodyPr/>
                    <a:lstStyle/>
                    <a:p>
                      <a:r>
                        <a:rPr lang="en-US" dirty="0"/>
                        <a:t>Courses </a:t>
                      </a:r>
                      <a:r>
                        <a:rPr lang="en-US" dirty="0" smtClean="0"/>
                        <a:t>(updated /</a:t>
                      </a:r>
                      <a:r>
                        <a:rPr lang="en-US" dirty="0"/>
                        <a:t>developed/accredited) in line with Bologna principles. </a:t>
                      </a:r>
                    </a:p>
                  </a:txBody>
                  <a:tcPr/>
                </a:tc>
                <a:tc>
                  <a:txBody>
                    <a:bodyPr/>
                    <a:lstStyle/>
                    <a:p>
                      <a:pPr algn="ctr"/>
                      <a:r>
                        <a:rPr lang="en-US" sz="2400" dirty="0" smtClean="0">
                          <a:solidFill>
                            <a:srgbClr val="00B050"/>
                          </a:solidFill>
                        </a:rPr>
                        <a:t>All 13</a:t>
                      </a:r>
                      <a:endParaRPr lang="lt-LT" sz="2400" dirty="0">
                        <a:solidFill>
                          <a:srgbClr val="00B050"/>
                        </a:solidFill>
                      </a:endParaRPr>
                    </a:p>
                  </a:txBody>
                  <a:tcPr/>
                </a:tc>
                <a:extLst>
                  <a:ext uri="{0D108BD9-81ED-4DB2-BD59-A6C34878D82A}">
                    <a16:rowId xmlns:a16="http://schemas.microsoft.com/office/drawing/2014/main" xmlns="" val="901471285"/>
                  </a:ext>
                </a:extLst>
              </a:tr>
              <a:tr h="0">
                <a:tc>
                  <a:txBody>
                    <a:bodyPr/>
                    <a:lstStyle/>
                    <a:p>
                      <a:r>
                        <a:rPr lang="en-US" dirty="0"/>
                        <a:t>Number of new/updated courses DEVELOPED</a:t>
                      </a:r>
                    </a:p>
                    <a:p>
                      <a:endParaRPr lang="en-US" dirty="0"/>
                    </a:p>
                    <a:p>
                      <a:endParaRPr lang="lt-LT" dirty="0"/>
                    </a:p>
                  </a:txBody>
                  <a:tcPr/>
                </a:tc>
                <a:tc>
                  <a:txBody>
                    <a:bodyPr/>
                    <a:lstStyle/>
                    <a:p>
                      <a:pPr algn="ctr"/>
                      <a:r>
                        <a:rPr lang="en-US" sz="2400" dirty="0" smtClean="0">
                          <a:solidFill>
                            <a:srgbClr val="00B050"/>
                          </a:solidFill>
                        </a:rPr>
                        <a:t>All 13</a:t>
                      </a:r>
                      <a:endParaRPr lang="lt-LT" sz="2400" dirty="0">
                        <a:solidFill>
                          <a:srgbClr val="00B050"/>
                        </a:solidFill>
                      </a:endParaRPr>
                    </a:p>
                  </a:txBody>
                  <a:tcPr/>
                </a:tc>
                <a:extLst>
                  <a:ext uri="{0D108BD9-81ED-4DB2-BD59-A6C34878D82A}">
                    <a16:rowId xmlns:a16="http://schemas.microsoft.com/office/drawing/2014/main" xmlns="" val="2200250701"/>
                  </a:ext>
                </a:extLst>
              </a:tr>
              <a:tr h="370840">
                <a:tc>
                  <a:txBody>
                    <a:bodyPr/>
                    <a:lstStyle/>
                    <a:p>
                      <a:r>
                        <a:rPr lang="en-US" dirty="0"/>
                        <a:t>Number of new/updated courses</a:t>
                      </a:r>
                    </a:p>
                    <a:p>
                      <a:endParaRPr lang="lt-LT" dirty="0"/>
                    </a:p>
                  </a:txBody>
                  <a:tcPr/>
                </a:tc>
                <a:tc>
                  <a:txBody>
                    <a:bodyPr/>
                    <a:lstStyle/>
                    <a:p>
                      <a:pPr algn="ctr"/>
                      <a:r>
                        <a:rPr lang="en-US" sz="2400" dirty="0" smtClean="0">
                          <a:solidFill>
                            <a:srgbClr val="00B050"/>
                          </a:solidFill>
                        </a:rPr>
                        <a:t>All 13</a:t>
                      </a:r>
                      <a:endParaRPr lang="lt-LT" sz="2400" dirty="0">
                        <a:solidFill>
                          <a:srgbClr val="00B050"/>
                        </a:solidFill>
                      </a:endParaRPr>
                    </a:p>
                  </a:txBody>
                  <a:tcPr/>
                </a:tc>
                <a:extLst>
                  <a:ext uri="{0D108BD9-81ED-4DB2-BD59-A6C34878D82A}">
                    <a16:rowId xmlns:a16="http://schemas.microsoft.com/office/drawing/2014/main" xmlns="" val="4238950417"/>
                  </a:ext>
                </a:extLst>
              </a:tr>
              <a:tr h="370840">
                <a:tc>
                  <a:txBody>
                    <a:bodyPr/>
                    <a:lstStyle/>
                    <a:p>
                      <a:r>
                        <a:rPr lang="lt-LT" dirty="0"/>
                        <a:t>RECOGNISED/ACCREDITED</a:t>
                      </a:r>
                    </a:p>
                  </a:txBody>
                  <a:tcPr/>
                </a:tc>
                <a:tc>
                  <a:txBody>
                    <a:bodyPr/>
                    <a:lstStyle/>
                    <a:p>
                      <a:pPr algn="ctr"/>
                      <a:r>
                        <a:rPr lang="en-US" sz="2400" dirty="0" smtClean="0">
                          <a:solidFill>
                            <a:srgbClr val="00B050"/>
                          </a:solidFill>
                        </a:rPr>
                        <a:t>13/7</a:t>
                      </a:r>
                      <a:endParaRPr lang="lt-LT" sz="2400" dirty="0">
                        <a:solidFill>
                          <a:srgbClr val="00B050"/>
                        </a:solidFill>
                      </a:endParaRPr>
                    </a:p>
                  </a:txBody>
                  <a:tcPr/>
                </a:tc>
                <a:extLst>
                  <a:ext uri="{0D108BD9-81ED-4DB2-BD59-A6C34878D82A}">
                    <a16:rowId xmlns:a16="http://schemas.microsoft.com/office/drawing/2014/main" xmlns="" val="1060104328"/>
                  </a:ext>
                </a:extLst>
              </a:tr>
              <a:tr h="370840">
                <a:tc>
                  <a:txBody>
                    <a:bodyPr/>
                    <a:lstStyle/>
                    <a:p>
                      <a:r>
                        <a:rPr lang="en-US" dirty="0"/>
                        <a:t>Number of new/updated courses</a:t>
                      </a:r>
                    </a:p>
                    <a:p>
                      <a:r>
                        <a:rPr lang="en-US" dirty="0"/>
                        <a:t>IMPLEMENTED/DELIVERED</a:t>
                      </a:r>
                      <a:endParaRPr lang="lt-LT" dirty="0"/>
                    </a:p>
                  </a:txBody>
                  <a:tcPr/>
                </a:tc>
                <a:tc>
                  <a:txBody>
                    <a:bodyPr/>
                    <a:lstStyle/>
                    <a:p>
                      <a:pPr algn="ctr"/>
                      <a:r>
                        <a:rPr lang="en-US" sz="2400" dirty="0" smtClean="0">
                          <a:solidFill>
                            <a:srgbClr val="00B050"/>
                          </a:solidFill>
                        </a:rPr>
                        <a:t>All 13</a:t>
                      </a:r>
                      <a:endParaRPr lang="lt-LT" sz="2400" dirty="0">
                        <a:solidFill>
                          <a:srgbClr val="00B050"/>
                        </a:solidFill>
                      </a:endParaRPr>
                    </a:p>
                  </a:txBody>
                  <a:tcPr/>
                </a:tc>
                <a:extLst>
                  <a:ext uri="{0D108BD9-81ED-4DB2-BD59-A6C34878D82A}">
                    <a16:rowId xmlns:a16="http://schemas.microsoft.com/office/drawing/2014/main" xmlns="" val="3409188701"/>
                  </a:ext>
                </a:extLst>
              </a:tr>
            </a:tbl>
          </a:graphicData>
        </a:graphic>
      </p:graphicFrame>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044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Rectangle 1">
            <a:extLst>
              <a:ext uri="{FF2B5EF4-FFF2-40B4-BE49-F238E27FC236}">
                <a16:creationId xmlns:a16="http://schemas.microsoft.com/office/drawing/2014/main" xmlns="" id="{ADC31E6D-D1F4-4680-8AFA-9BDE9A34CC83}"/>
              </a:ext>
            </a:extLst>
          </p:cNvPr>
          <p:cNvSpPr/>
          <p:nvPr/>
        </p:nvSpPr>
        <p:spPr>
          <a:xfrm>
            <a:off x="3156857" y="388111"/>
            <a:ext cx="8697686" cy="369332"/>
          </a:xfrm>
          <a:prstGeom prst="rect">
            <a:avLst/>
          </a:prstGeom>
        </p:spPr>
        <p:txBody>
          <a:bodyPr wrap="square">
            <a:spAutoFit/>
          </a:bodyPr>
          <a:lstStyle/>
          <a:p>
            <a:r>
              <a:rPr lang="en-US" b="1" dirty="0"/>
              <a:t>Volume (in ECTS) of new/updated  </a:t>
            </a:r>
            <a:r>
              <a:rPr lang="en-US" b="1" dirty="0" smtClean="0"/>
              <a:t>courses:  </a:t>
            </a:r>
            <a:r>
              <a:rPr lang="en-US" b="1" dirty="0"/>
              <a:t>54 ECTS (TOTAL)</a:t>
            </a:r>
            <a:endParaRPr lang="lt-LT" b="1"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Таблиця 1">
            <a:extLst>
              <a:ext uri="{FF2B5EF4-FFF2-40B4-BE49-F238E27FC236}">
                <a16:creationId xmlns:a16="http://schemas.microsoft.com/office/drawing/2014/main" xmlns="" id="{E68F7571-DA0D-4EF8-987F-F0303E69EC3F}"/>
              </a:ext>
            </a:extLst>
          </p:cNvPr>
          <p:cNvGraphicFramePr>
            <a:graphicFrameLocks noGrp="1"/>
          </p:cNvGraphicFramePr>
          <p:nvPr>
            <p:extLst>
              <p:ext uri="{D42A27DB-BD31-4B8C-83A1-F6EECF244321}">
                <p14:modId xmlns:p14="http://schemas.microsoft.com/office/powerpoint/2010/main" val="2666867729"/>
              </p:ext>
            </p:extLst>
          </p:nvPr>
        </p:nvGraphicFramePr>
        <p:xfrm>
          <a:off x="1863850" y="1348063"/>
          <a:ext cx="8499967" cy="5210821"/>
        </p:xfrm>
        <a:graphic>
          <a:graphicData uri="http://schemas.openxmlformats.org/drawingml/2006/table">
            <a:tbl>
              <a:tblPr firstRow="1" firstCol="1" lastRow="1" lastCol="1" bandRow="1" bandCol="1">
                <a:tableStyleId>{5C22544A-7EE6-4342-B048-85BDC9FD1C3A}</a:tableStyleId>
              </a:tblPr>
              <a:tblGrid>
                <a:gridCol w="805630">
                  <a:extLst>
                    <a:ext uri="{9D8B030D-6E8A-4147-A177-3AD203B41FA5}">
                      <a16:colId xmlns:a16="http://schemas.microsoft.com/office/drawing/2014/main" xmlns="" val="608614649"/>
                    </a:ext>
                  </a:extLst>
                </a:gridCol>
                <a:gridCol w="5553867">
                  <a:extLst>
                    <a:ext uri="{9D8B030D-6E8A-4147-A177-3AD203B41FA5}">
                      <a16:colId xmlns:a16="http://schemas.microsoft.com/office/drawing/2014/main" xmlns="" val="3816398300"/>
                    </a:ext>
                  </a:extLst>
                </a:gridCol>
                <a:gridCol w="856188"/>
                <a:gridCol w="1284282"/>
              </a:tblGrid>
              <a:tr h="517378">
                <a:tc>
                  <a:txBody>
                    <a:bodyPr/>
                    <a:lstStyle/>
                    <a:p>
                      <a:pPr marL="0" marR="0" algn="ctr">
                        <a:lnSpc>
                          <a:spcPct val="150000"/>
                        </a:lnSpc>
                        <a:spcBef>
                          <a:spcPts val="0"/>
                        </a:spcBef>
                        <a:spcAft>
                          <a:spcPts val="0"/>
                        </a:spcAft>
                      </a:pPr>
                      <a:r>
                        <a:rPr lang="en-US" sz="1200" b="0" dirty="0" smtClean="0">
                          <a:effectLst/>
                        </a:rPr>
                        <a:t>Code</a:t>
                      </a:r>
                      <a:endParaRPr lang="uk-UA"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200" b="0" dirty="0">
                          <a:effectLst/>
                        </a:rPr>
                        <a:t>Components of the educational program (training courses, course papers, practical trainings, qualification work)</a:t>
                      </a:r>
                      <a:endParaRPr lang="uk-UA"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100" b="0" dirty="0">
                          <a:effectLst/>
                        </a:rPr>
                        <a:t>ECTS credits</a:t>
                      </a:r>
                      <a:endParaRPr lang="uk-UA"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100" b="0" dirty="0">
                          <a:effectLst/>
                        </a:rPr>
                        <a:t>Form of final control</a:t>
                      </a:r>
                      <a:endParaRPr lang="uk-UA"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3830417632"/>
                  </a:ext>
                </a:extLst>
              </a:tr>
              <a:tr h="301804">
                <a:tc>
                  <a:txBody>
                    <a:bodyPr/>
                    <a:lstStyle/>
                    <a:p>
                      <a:pPr marL="0" marR="0" algn="ctr">
                        <a:lnSpc>
                          <a:spcPct val="150000"/>
                        </a:lnSpc>
                        <a:spcBef>
                          <a:spcPts val="0"/>
                        </a:spcBef>
                        <a:spcAft>
                          <a:spcPts val="0"/>
                        </a:spcAft>
                      </a:pPr>
                      <a:r>
                        <a:rPr lang="en-US"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l">
                        <a:lnSpc>
                          <a:spcPct val="150000"/>
                        </a:lnSpc>
                        <a:spcBef>
                          <a:spcPts val="0"/>
                        </a:spcBef>
                        <a:spcAft>
                          <a:spcPts val="0"/>
                        </a:spcAft>
                      </a:pPr>
                      <a:r>
                        <a:rPr lang="en-US" sz="1400" b="1" dirty="0" smtClean="0">
                          <a:effectLst/>
                        </a:rPr>
                        <a:t>Agile project management </a:t>
                      </a:r>
                      <a:r>
                        <a:rPr lang="en-US" sz="1400" b="1" i="1" dirty="0" smtClean="0">
                          <a:solidFill>
                            <a:srgbClr val="00B050"/>
                          </a:solidFill>
                          <a:effectLst/>
                        </a:rPr>
                        <a:t>new</a:t>
                      </a:r>
                      <a:endParaRPr lang="uk-UA" sz="1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rPr>
                        <a:t>Test</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2000175609"/>
                  </a:ext>
                </a:extLst>
              </a:tr>
              <a:tr h="353557">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Big data analytics and business intelligence </a:t>
                      </a:r>
                      <a:r>
                        <a:rPr lang="en-US" sz="1400" b="1" i="1" dirty="0" smtClean="0">
                          <a:solidFill>
                            <a:srgbClr val="00B050"/>
                          </a:solidFill>
                          <a:effectLst/>
                        </a:rPr>
                        <a:t>new</a:t>
                      </a:r>
                      <a:endParaRPr lang="uk-UA" sz="1400" b="1" kern="1200" dirty="0">
                        <a:solidFill>
                          <a:schemeClr val="dk1"/>
                        </a:solidFill>
                        <a:effectLst/>
                        <a:latin typeface="+mn-lt"/>
                        <a:ea typeface="+mn-ea"/>
                        <a:cs typeface="+mn-cs"/>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rPr>
                        <a:t>Exam</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1480442137"/>
                  </a:ext>
                </a:extLst>
              </a:tr>
              <a:tr h="301804">
                <a:tc>
                  <a:txBody>
                    <a:bodyPr/>
                    <a:lstStyle/>
                    <a:p>
                      <a:pPr marL="0" marR="0" algn="ctr">
                        <a:lnSpc>
                          <a:spcPct val="150000"/>
                        </a:lnSpc>
                        <a:spcBef>
                          <a:spcPts val="0"/>
                        </a:spcBef>
                        <a:spcAft>
                          <a:spcPts val="0"/>
                        </a:spcAft>
                      </a:pPr>
                      <a:r>
                        <a:rPr lang="ru-RU" sz="1400" b="1" dirty="0" smtClean="0">
                          <a:effectLst/>
                        </a:rPr>
                        <a:t>SC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dirty="0" smtClean="0">
                          <a:effectLst/>
                        </a:rPr>
                        <a:t>Big Data Analytics in Finance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dirty="0" smtClean="0">
                          <a:effectLst/>
                        </a:rPr>
                        <a:t>Exam</a:t>
                      </a:r>
                      <a:endParaRPr lang="uk-UA" sz="14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1450880184"/>
                  </a:ext>
                </a:extLst>
              </a:tr>
              <a:tr h="301804">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dirty="0" smtClean="0">
                          <a:effectLst/>
                        </a:rPr>
                        <a:t>Big Data Management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dirty="0" smtClean="0">
                          <a:effectLst/>
                        </a:rPr>
                        <a:t>Exam</a:t>
                      </a:r>
                      <a:endParaRPr lang="uk-UA" sz="14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3036812697"/>
                  </a:ext>
                </a:extLst>
              </a:tr>
              <a:tr h="383020">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Blockchain, Innovation management and Disruptive technology </a:t>
                      </a:r>
                      <a:r>
                        <a:rPr lang="en-US" sz="1400" b="1" i="1" dirty="0" smtClean="0">
                          <a:solidFill>
                            <a:srgbClr val="00B050"/>
                          </a:solidFill>
                          <a:effectLst/>
                        </a:rPr>
                        <a:t>new</a:t>
                      </a:r>
                      <a:endParaRPr lang="uk-UA" sz="1400" b="1" kern="1200" dirty="0">
                        <a:solidFill>
                          <a:schemeClr val="dk1"/>
                        </a:solidFill>
                        <a:effectLst/>
                        <a:latin typeface="+mn-lt"/>
                        <a:ea typeface="+mn-ea"/>
                        <a:cs typeface="+mn-cs"/>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rPr>
                        <a:t>Test</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418885603"/>
                  </a:ext>
                </a:extLst>
              </a:tr>
              <a:tr h="343600">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dirty="0" smtClean="0">
                          <a:effectLst/>
                        </a:rPr>
                        <a:t>Data Analytics for Marketing </a:t>
                      </a:r>
                      <a:r>
                        <a:rPr lang="en-US" sz="1400" b="1" i="1" dirty="0" smtClean="0">
                          <a:solidFill>
                            <a:srgbClr val="00B050"/>
                          </a:solidFill>
                          <a:effectLst/>
                        </a:rPr>
                        <a:t>new</a:t>
                      </a:r>
                      <a:endParaRPr lang="uk-UA" sz="1400" b="1"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dirty="0" smtClean="0">
                          <a:effectLst/>
                        </a:rPr>
                        <a:t>Exam</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2526116913"/>
                  </a:ext>
                </a:extLst>
              </a:tr>
              <a:tr h="331830">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400" b="1" dirty="0" smtClean="0">
                          <a:effectLst/>
                        </a:rPr>
                        <a:t>Data Entrepreneurship in </a:t>
                      </a:r>
                      <a:r>
                        <a:rPr lang="en-US" sz="1400" b="1" smtClean="0">
                          <a:effectLst/>
                        </a:rPr>
                        <a:t>Action </a:t>
                      </a:r>
                      <a:r>
                        <a:rPr lang="en-US" sz="1400" b="1" i="1"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dirty="0" smtClean="0">
                          <a:effectLst/>
                        </a:rPr>
                        <a:t>Exam</a:t>
                      </a:r>
                      <a:endParaRPr lang="uk-UA" sz="14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extLst>
                  <a:ext uri="{0D108BD9-81ED-4DB2-BD59-A6C34878D82A}">
                    <a16:rowId xmlns:a16="http://schemas.microsoft.com/office/drawing/2014/main" xmlns="" val="3158818292"/>
                  </a:ext>
                </a:extLst>
              </a:tr>
              <a:tr h="301804">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400" b="1" dirty="0" smtClean="0">
                          <a:effectLst/>
                        </a:rPr>
                        <a:t>Design thinking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a:txBody>
                    <a:bodyPr/>
                    <a:lstStyle/>
                    <a:p>
                      <a:pPr marL="0" marR="0" algn="ctr">
                        <a:lnSpc>
                          <a:spcPct val="150000"/>
                        </a:lnSpc>
                        <a:spcBef>
                          <a:spcPts val="0"/>
                        </a:spcBef>
                        <a:spcAft>
                          <a:spcPts val="0"/>
                        </a:spcAft>
                      </a:pPr>
                      <a:r>
                        <a:rPr lang="en-US" sz="1400" b="0" dirty="0" smtClean="0">
                          <a:effectLst/>
                        </a:rPr>
                        <a:t>Test</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extLst>
                  <a:ext uri="{0D108BD9-81ED-4DB2-BD59-A6C34878D82A}">
                    <a16:rowId xmlns:a16="http://schemas.microsoft.com/office/drawing/2014/main" xmlns="" val="1015522390"/>
                  </a:ext>
                </a:extLst>
              </a:tr>
              <a:tr h="324094">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400" b="1" kern="1200" dirty="0" smtClean="0">
                          <a:solidFill>
                            <a:schemeClr val="dk1"/>
                          </a:solidFill>
                          <a:effectLst/>
                          <a:latin typeface="+mn-lt"/>
                          <a:ea typeface="+mn-ea"/>
                          <a:cs typeface="+mn-cs"/>
                        </a:rPr>
                        <a:t>Digital Business Models </a:t>
                      </a:r>
                      <a:r>
                        <a:rPr lang="en-US" sz="1400" b="1" i="1" dirty="0" smtClean="0">
                          <a:solidFill>
                            <a:srgbClr val="00B050"/>
                          </a:solidFill>
                          <a:effectLst/>
                        </a:rPr>
                        <a:t>new</a:t>
                      </a:r>
                      <a:endParaRPr lang="uk-UA" sz="1400" b="1" kern="1200" dirty="0">
                        <a:solidFill>
                          <a:schemeClr val="dk1"/>
                        </a:solidFill>
                        <a:effectLst/>
                        <a:latin typeface="+mn-lt"/>
                        <a:ea typeface="+mn-ea"/>
                        <a:cs typeface="+mn-cs"/>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dirty="0" smtClean="0">
                          <a:effectLst/>
                        </a:rPr>
                        <a:t>Exam</a:t>
                      </a:r>
                      <a:endParaRPr lang="uk-UA" sz="14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1276698639"/>
                  </a:ext>
                </a:extLst>
              </a:tr>
              <a:tr h="301804">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l">
                        <a:lnSpc>
                          <a:spcPct val="150000"/>
                        </a:lnSpc>
                        <a:spcBef>
                          <a:spcPts val="0"/>
                        </a:spcBef>
                        <a:spcAft>
                          <a:spcPts val="0"/>
                        </a:spcAft>
                      </a:pPr>
                      <a:r>
                        <a:rPr lang="en-US" sz="1400" b="1" dirty="0" smtClean="0">
                          <a:effectLst/>
                        </a:rPr>
                        <a:t>Digital Literacy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rPr>
                        <a:t>Test</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3165976221"/>
                  </a:ext>
                </a:extLst>
              </a:tr>
              <a:tr h="301804">
                <a:tc>
                  <a:txBody>
                    <a:bodyPr/>
                    <a:lstStyle/>
                    <a:p>
                      <a:pPr marL="0" marR="0" algn="ctr">
                        <a:lnSpc>
                          <a:spcPct val="150000"/>
                        </a:lnSpc>
                        <a:spcBef>
                          <a:spcPts val="0"/>
                        </a:spcBef>
                        <a:spcAft>
                          <a:spcPts val="0"/>
                        </a:spcAft>
                      </a:pPr>
                      <a:r>
                        <a:rPr lang="ru-RU" sz="1400" b="1" dirty="0" smtClean="0">
                          <a:effectLst/>
                        </a:rPr>
                        <a:t>SC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l">
                        <a:lnSpc>
                          <a:spcPct val="150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Digital Marketing in Action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a:effectLst/>
                        </a:rPr>
                        <a:t>Test</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2501347088"/>
                  </a:ext>
                </a:extLst>
              </a:tr>
              <a:tr h="301804">
                <a:tc>
                  <a:txBody>
                    <a:bodyPr/>
                    <a:lstStyle/>
                    <a:p>
                      <a:pPr marL="0" marR="0" algn="ctr">
                        <a:lnSpc>
                          <a:spcPct val="150000"/>
                        </a:lnSpc>
                        <a:spcBef>
                          <a:spcPts val="0"/>
                        </a:spcBef>
                        <a:spcAft>
                          <a:spcPts val="0"/>
                        </a:spcAft>
                      </a:pPr>
                      <a:r>
                        <a:rPr lang="ru-RU" sz="1400" b="1" dirty="0" smtClean="0">
                          <a:effectLst/>
                        </a:rPr>
                        <a:t>OC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l">
                        <a:lnSpc>
                          <a:spcPct val="150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Digital Performance in Business and Economics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ctr">
                        <a:lnSpc>
                          <a:spcPct val="150000"/>
                        </a:lnSpc>
                        <a:spcBef>
                          <a:spcPts val="0"/>
                        </a:spcBef>
                        <a:spcAft>
                          <a:spcPts val="0"/>
                        </a:spcAft>
                      </a:pPr>
                      <a:r>
                        <a:rPr lang="en-US" sz="1400" b="0"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b="0" dirty="0">
                          <a:effectLst/>
                          <a:highlight>
                            <a:srgbClr val="FFFF00"/>
                          </a:highlight>
                        </a:rPr>
                        <a:t> </a:t>
                      </a:r>
                      <a:r>
                        <a:rPr lang="en-US" sz="1400" b="0" dirty="0" smtClean="0">
                          <a:effectLst/>
                        </a:rPr>
                        <a:t>Exam</a:t>
                      </a:r>
                      <a:endParaRPr lang="uk-UA" sz="14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extLst>
                  <a:ext uri="{0D108BD9-81ED-4DB2-BD59-A6C34878D82A}">
                    <a16:rowId xmlns:a16="http://schemas.microsoft.com/office/drawing/2014/main" xmlns="" val="1463818675"/>
                  </a:ext>
                </a:extLst>
              </a:tr>
              <a:tr h="301804">
                <a:tc>
                  <a:txBody>
                    <a:bodyPr/>
                    <a:lstStyle/>
                    <a:p>
                      <a:pPr marL="0" marR="0" algn="ctr">
                        <a:lnSpc>
                          <a:spcPct val="150000"/>
                        </a:lnSpc>
                        <a:spcBef>
                          <a:spcPts val="0"/>
                        </a:spcBef>
                        <a:spcAft>
                          <a:spcPts val="0"/>
                        </a:spcAft>
                      </a:pPr>
                      <a:r>
                        <a:rPr lang="ru-RU" sz="1400" b="1" dirty="0" smtClean="0">
                          <a:effectLst/>
                        </a:rPr>
                        <a:t>SC</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marL="0" marR="0" algn="l">
                        <a:lnSpc>
                          <a:spcPct val="150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Fintech in banking, insurance and asset management </a:t>
                      </a:r>
                      <a:r>
                        <a:rPr lang="en-US" sz="1400" b="1" i="1" dirty="0" smtClean="0">
                          <a:solidFill>
                            <a:srgbClr val="00B050"/>
                          </a:solidFill>
                          <a:effectLst/>
                        </a:rPr>
                        <a:t>new</a:t>
                      </a:r>
                      <a:endParaRPr lang="uk-UA"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nchor="ctr"/>
                </a:tc>
                <a:tc>
                  <a:txBody>
                    <a:bodyPr/>
                    <a:lstStyle/>
                    <a:p>
                      <a:pPr algn="ctr"/>
                      <a:r>
                        <a:rPr lang="en-US" sz="1400" dirty="0" smtClean="0"/>
                        <a:t>4</a:t>
                      </a:r>
                      <a:endParaRPr lang="en-US" sz="1400" dirty="0"/>
                    </a:p>
                  </a:txBody>
                  <a:tcPr marL="40358" marR="4035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lt1"/>
                          </a:solidFill>
                          <a:effectLst/>
                          <a:latin typeface="+mn-lt"/>
                          <a:ea typeface="+mn-ea"/>
                          <a:cs typeface="+mn-cs"/>
                        </a:rPr>
                        <a:t>Exam</a:t>
                      </a:r>
                      <a:endParaRPr lang="uk-UA" sz="1400" b="0" kern="1200" dirty="0" smtClean="0">
                        <a:solidFill>
                          <a:schemeClr val="lt1"/>
                        </a:solidFill>
                        <a:effectLst/>
                        <a:latin typeface="+mn-lt"/>
                        <a:ea typeface="+mn-ea"/>
                        <a:cs typeface="+mn-cs"/>
                      </a:endParaRPr>
                    </a:p>
                  </a:txBody>
                  <a:tcPr marL="40358" marR="40358" marT="0" marB="0" anchor="ctr"/>
                </a:tc>
              </a:tr>
              <a:tr h="258689">
                <a:tc gridSpan="2">
                  <a:txBody>
                    <a:bodyPr/>
                    <a:lstStyle/>
                    <a:p>
                      <a:pPr marL="0" marR="0" algn="r">
                        <a:lnSpc>
                          <a:spcPct val="150000"/>
                        </a:lnSpc>
                        <a:spcBef>
                          <a:spcPts val="0"/>
                        </a:spcBef>
                        <a:spcAft>
                          <a:spcPts val="0"/>
                        </a:spcAft>
                      </a:pPr>
                      <a:r>
                        <a:rPr lang="en-US" sz="1600" b="1" dirty="0" smtClean="0">
                          <a:effectLst/>
                        </a:rPr>
                        <a:t>Total </a:t>
                      </a:r>
                      <a:r>
                        <a:rPr lang="en-US" sz="1600" b="1" dirty="0">
                          <a:effectLst/>
                        </a:rPr>
                        <a:t>amount </a:t>
                      </a:r>
                      <a:r>
                        <a:rPr lang="en-US" sz="1600" b="1" dirty="0" smtClean="0">
                          <a:effectLst/>
                        </a:rPr>
                        <a:t>of</a:t>
                      </a:r>
                      <a:r>
                        <a:rPr lang="en-US" sz="1600" b="1" baseline="0" dirty="0" smtClean="0">
                          <a:effectLst/>
                        </a:rPr>
                        <a:t> ECTS credits</a:t>
                      </a:r>
                      <a:r>
                        <a:rPr lang="en-US" sz="1600" b="1" dirty="0" smtClean="0">
                          <a:effectLst/>
                        </a:rPr>
                        <a:t>:</a:t>
                      </a:r>
                      <a:endParaRPr lang="uk-UA"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hMerge="1">
                  <a:txBody>
                    <a:bodyPr/>
                    <a:lstStyle/>
                    <a:p>
                      <a:endParaRPr lang="uk-UA"/>
                    </a:p>
                  </a:txBody>
                  <a:tcPr/>
                </a:tc>
                <a:tc gridSpan="2">
                  <a:txBody>
                    <a:bodyPr/>
                    <a:lstStyle/>
                    <a:p>
                      <a:pPr marL="0" marR="0" algn="ctr">
                        <a:lnSpc>
                          <a:spcPct val="150000"/>
                        </a:lnSpc>
                        <a:spcBef>
                          <a:spcPts val="0"/>
                        </a:spcBef>
                        <a:spcAft>
                          <a:spcPts val="0"/>
                        </a:spcAft>
                      </a:pPr>
                      <a:r>
                        <a:rPr lang="en-US" sz="1600" b="1" dirty="0" smtClean="0">
                          <a:effectLst/>
                          <a:latin typeface="+mn-lt"/>
                          <a:ea typeface="+mn-ea"/>
                          <a:cs typeface="+mn-cs"/>
                        </a:rPr>
                        <a:t>54</a:t>
                      </a:r>
                      <a:endParaRPr lang="uk-UA"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358" marR="40358" marT="0" marB="0"/>
                </a:tc>
                <a:tc hMerge="1">
                  <a:txBody>
                    <a:bodyPr/>
                    <a:lstStyle/>
                    <a:p>
                      <a:endParaRPr lang="en-US"/>
                    </a:p>
                  </a:txBody>
                  <a:tcPr/>
                </a:tc>
                <a:extLst>
                  <a:ext uri="{0D108BD9-81ED-4DB2-BD59-A6C34878D82A}">
                    <a16:rowId xmlns:a16="http://schemas.microsoft.com/office/drawing/2014/main" xmlns="" val="3098183938"/>
                  </a:ext>
                </a:extLst>
              </a:tr>
            </a:tbl>
          </a:graphicData>
        </a:graphic>
      </p:graphicFrame>
      <p:sp>
        <p:nvSpPr>
          <p:cNvPr id="10" name="Rectangle 1">
            <a:extLst>
              <a:ext uri="{FF2B5EF4-FFF2-40B4-BE49-F238E27FC236}">
                <a16:creationId xmlns:a16="http://schemas.microsoft.com/office/drawing/2014/main" xmlns="" id="{3AE041DB-9680-4489-AE03-6C335F30A5B0}"/>
              </a:ext>
            </a:extLst>
          </p:cNvPr>
          <p:cNvSpPr>
            <a:spLocks noChangeArrowheads="1"/>
          </p:cNvSpPr>
          <p:nvPr/>
        </p:nvSpPr>
        <p:spPr bwMode="auto">
          <a:xfrm>
            <a:off x="-930529" y="769709"/>
            <a:ext cx="13394672" cy="76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25392" rIns="0" bIns="0" numCol="1" anchor="ctr" anchorCtr="0" compatLnSpc="1">
            <a:prstTxWarp prst="textNoShape">
              <a:avLst/>
            </a:prstTxWarp>
            <a:spAutoFit/>
          </a:bodyPr>
          <a:lstStyle/>
          <a:p>
            <a:pPr marL="1828800" marR="0" lvl="4" indent="0" algn="ctr" defTabSz="914400" rtl="0" eaLnBrk="0" fontAlgn="base" latinLnBrk="0" hangingPunct="0">
              <a:lnSpc>
                <a:spcPct val="100000"/>
              </a:lnSpc>
              <a:spcBef>
                <a:spcPct val="0"/>
              </a:spcBef>
              <a:spcAft>
                <a:spcPct val="0"/>
              </a:spcAft>
              <a:buClr>
                <a:schemeClr val="tx1"/>
              </a:buClr>
              <a:buSzPct val="100000"/>
              <a:tabLst/>
            </a:pPr>
            <a:r>
              <a:rPr lang="en-US" altLang="uk-UA" b="1" dirty="0" smtClean="0" bmk="">
                <a:solidFill>
                  <a:srgbClr val="FF0000"/>
                </a:solidFill>
                <a:latin typeface="Arial" panose="020B0604020202020204" pitchFamily="34" charset="0"/>
                <a:ea typeface="Times New Roman" panose="02020603050405020304" pitchFamily="18" charset="0"/>
              </a:rPr>
              <a:t>ECTS credits c</a:t>
            </a:r>
            <a:r>
              <a:rPr kumimoji="0" lang="en-US" altLang="uk-UA" b="1" i="0" u="none" strike="noStrike" cap="none" normalizeH="0" baseline="0" dirty="0" smtClean="0" bmk="">
                <a:ln>
                  <a:noFill/>
                </a:ln>
                <a:solidFill>
                  <a:srgbClr val="FF0000"/>
                </a:solidFill>
                <a:effectLst/>
                <a:latin typeface="Arial" panose="020B0604020202020204" pitchFamily="34" charset="0"/>
                <a:ea typeface="Times New Roman" panose="02020603050405020304" pitchFamily="18" charset="0"/>
              </a:rPr>
              <a:t>ontribution of DigEco disciplines at ZPSU </a:t>
            </a:r>
          </a:p>
          <a:p>
            <a:pPr lvl="4" algn="ctr" eaLnBrk="0" fontAlgn="base" hangingPunct="0">
              <a:spcBef>
                <a:spcPct val="0"/>
              </a:spcBef>
              <a:spcAft>
                <a:spcPct val="0"/>
              </a:spcAft>
              <a:buClr>
                <a:schemeClr val="tx1"/>
              </a:buClr>
              <a:buSzPct val="100000"/>
            </a:pPr>
            <a:r>
              <a:rPr lang="en-US" altLang="uk-UA" sz="1200" b="1" i="1" dirty="0" smtClean="0" bmk="">
                <a:latin typeface="Arial" panose="020B0604020202020204" pitchFamily="34" charset="0"/>
                <a:ea typeface="Times New Roman" panose="02020603050405020304" pitchFamily="18" charset="0"/>
              </a:rPr>
              <a:t>(OC - </a:t>
            </a:r>
            <a:r>
              <a:rPr kumimoji="0" lang="en-US" altLang="uk-UA"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rPr>
              <a:t>obligatory </a:t>
            </a:r>
            <a:r>
              <a:rPr lang="en-GB" altLang="uk-UA" sz="1200" b="1" i="1" dirty="0" bmk="">
                <a:latin typeface="Arial" panose="020B0604020202020204" pitchFamily="34" charset="0"/>
                <a:ea typeface="Times New Roman" panose="02020603050405020304" pitchFamily="18" charset="0"/>
              </a:rPr>
              <a:t>component</a:t>
            </a:r>
            <a:r>
              <a:rPr lang="en-GB" altLang="uk-UA" sz="1200" b="1" i="1" dirty="0" smtClean="0" bmk="">
                <a:latin typeface="Arial" panose="020B0604020202020204" pitchFamily="34" charset="0"/>
                <a:ea typeface="Times New Roman" panose="02020603050405020304" pitchFamily="18" charset="0"/>
              </a:rPr>
              <a:t>; SC –selective component)</a:t>
            </a:r>
            <a:endParaRPr kumimoji="0" lang="uk-UA" altLang="uk-UA" sz="600" b="1" i="1" u="none" strike="noStrike" cap="none" normalizeH="0" baseline="0" dirty="0" bmk="">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5718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Rectangle 1">
            <a:extLst>
              <a:ext uri="{FF2B5EF4-FFF2-40B4-BE49-F238E27FC236}">
                <a16:creationId xmlns:a16="http://schemas.microsoft.com/office/drawing/2014/main" xmlns="" id="{ADC31E6D-D1F4-4680-8AFA-9BDE9A34CC83}"/>
              </a:ext>
            </a:extLst>
          </p:cNvPr>
          <p:cNvSpPr/>
          <p:nvPr/>
        </p:nvSpPr>
        <p:spPr>
          <a:xfrm>
            <a:off x="2914648" y="513875"/>
            <a:ext cx="7772402" cy="4185761"/>
          </a:xfrm>
          <a:prstGeom prst="rect">
            <a:avLst/>
          </a:prstGeom>
        </p:spPr>
        <p:txBody>
          <a:bodyPr wrap="square">
            <a:spAutoFit/>
          </a:bodyPr>
          <a:lstStyle/>
          <a:p>
            <a:r>
              <a:rPr lang="en-US" sz="2400" b="1" dirty="0" smtClean="0"/>
              <a:t>P6. THE NEW STUDY PROGRAMME INCLUDES: YES OR NO</a:t>
            </a:r>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smtClean="0"/>
              <a:t>Placements/internships </a:t>
            </a:r>
            <a:r>
              <a:rPr lang="en-US" sz="2400" dirty="0"/>
              <a:t>for students </a:t>
            </a:r>
            <a:r>
              <a:rPr lang="en-US" sz="2400" dirty="0" smtClean="0"/>
              <a:t>? </a:t>
            </a:r>
            <a:r>
              <a:rPr lang="en-US" sz="2400" b="1" dirty="0"/>
              <a:t>YES</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Career orientation service</a:t>
            </a:r>
            <a:r>
              <a:rPr lang="en-US" sz="2400" dirty="0" smtClean="0"/>
              <a:t>? </a:t>
            </a:r>
            <a:r>
              <a:rPr lang="en-US" sz="2400" b="1" dirty="0"/>
              <a:t>YES</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Career development measures? </a:t>
            </a:r>
            <a:r>
              <a:rPr lang="en-US" sz="2400" b="1" dirty="0"/>
              <a:t>YES</a:t>
            </a:r>
            <a:endParaRPr lang="lt-LT" sz="2400"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40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4" name="Rectangle 3">
            <a:extLst>
              <a:ext uri="{FF2B5EF4-FFF2-40B4-BE49-F238E27FC236}">
                <a16:creationId xmlns:a16="http://schemas.microsoft.com/office/drawing/2014/main" xmlns="" id="{62E6B504-2CF4-47B5-93A5-95A83D7DCE7A}"/>
              </a:ext>
            </a:extLst>
          </p:cNvPr>
          <p:cNvSpPr/>
          <p:nvPr/>
        </p:nvSpPr>
        <p:spPr>
          <a:xfrm>
            <a:off x="2932908" y="593193"/>
            <a:ext cx="7767750" cy="4062651"/>
          </a:xfrm>
          <a:prstGeom prst="rect">
            <a:avLst/>
          </a:prstGeom>
        </p:spPr>
        <p:txBody>
          <a:bodyPr wrap="square">
            <a:spAutoFit/>
          </a:bodyPr>
          <a:lstStyle/>
          <a:p>
            <a:r>
              <a:rPr lang="en-US" sz="2400" b="1" dirty="0" smtClean="0"/>
              <a:t>P6. TYPE OF SKILLS/COMPETENCE DEVELOPED: YES OR NO</a:t>
            </a:r>
          </a:p>
          <a:p>
            <a:endParaRPr lang="en-US" sz="2400" b="1" dirty="0"/>
          </a:p>
          <a:p>
            <a:endParaRPr lang="en-US" sz="2400" b="1" dirty="0" smtClean="0"/>
          </a:p>
          <a:p>
            <a:endParaRPr lang="en-US" dirty="0"/>
          </a:p>
          <a:p>
            <a:pPr marL="285750" indent="-285750">
              <a:buFont typeface="Arial" panose="020B0604020202020204" pitchFamily="34" charset="0"/>
              <a:buChar char="•"/>
            </a:pPr>
            <a:r>
              <a:rPr lang="en-US" sz="2400" dirty="0" smtClean="0"/>
              <a:t>Transversal / </a:t>
            </a:r>
            <a:r>
              <a:rPr lang="en-US" sz="2400" dirty="0" err="1" smtClean="0"/>
              <a:t>behavioural</a:t>
            </a:r>
            <a:r>
              <a:rPr lang="en-US" sz="2400" dirty="0" smtClean="0"/>
              <a:t> </a:t>
            </a:r>
            <a:r>
              <a:rPr lang="en-US" sz="2400" dirty="0"/>
              <a:t>skills </a:t>
            </a:r>
            <a:r>
              <a:rPr lang="en-US" sz="2400" dirty="0" smtClean="0"/>
              <a:t>? </a:t>
            </a:r>
            <a:r>
              <a:rPr lang="en-US" sz="2400" b="1" dirty="0"/>
              <a:t>YES</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Technical /academic /scientific / research skills</a:t>
            </a:r>
            <a:r>
              <a:rPr lang="en-US" sz="2400" dirty="0" smtClean="0"/>
              <a:t>? </a:t>
            </a:r>
            <a:r>
              <a:rPr lang="en-US" sz="2400" b="1" dirty="0"/>
              <a:t>YES</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lt-LT" sz="2400" dirty="0"/>
              <a:t>Linguistic competences</a:t>
            </a:r>
            <a:r>
              <a:rPr lang="en-US" sz="2400" dirty="0" smtClean="0"/>
              <a:t>? </a:t>
            </a:r>
            <a:r>
              <a:rPr lang="en-US" sz="2400" b="1" dirty="0"/>
              <a:t>YES</a:t>
            </a:r>
            <a:endParaRPr lang="lt-LT" sz="2400"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4" name="Rectangle 3">
            <a:extLst>
              <a:ext uri="{FF2B5EF4-FFF2-40B4-BE49-F238E27FC236}">
                <a16:creationId xmlns:a16="http://schemas.microsoft.com/office/drawing/2014/main" xmlns="" id="{517C9F52-D433-4D35-92AB-77EC8524FE0B}"/>
              </a:ext>
            </a:extLst>
          </p:cNvPr>
          <p:cNvSpPr/>
          <p:nvPr/>
        </p:nvSpPr>
        <p:spPr>
          <a:xfrm>
            <a:off x="3944265" y="526610"/>
            <a:ext cx="4141839" cy="461665"/>
          </a:xfrm>
          <a:prstGeom prst="rect">
            <a:avLst/>
          </a:prstGeom>
        </p:spPr>
        <p:txBody>
          <a:bodyPr wrap="none">
            <a:spAutoFit/>
          </a:bodyPr>
          <a:lstStyle/>
          <a:p>
            <a:r>
              <a:rPr lang="en-US" sz="2400" b="1" dirty="0"/>
              <a:t>P6. </a:t>
            </a:r>
            <a:r>
              <a:rPr lang="lt-LT" sz="2400" b="1" dirty="0" smtClean="0"/>
              <a:t>Training/Mobility </a:t>
            </a:r>
            <a:r>
              <a:rPr lang="lt-LT" sz="2400" b="1" dirty="0"/>
              <a:t>Activities</a:t>
            </a:r>
          </a:p>
        </p:txBody>
      </p:sp>
      <p:graphicFrame>
        <p:nvGraphicFramePr>
          <p:cNvPr id="5" name="Table 4">
            <a:extLst>
              <a:ext uri="{FF2B5EF4-FFF2-40B4-BE49-F238E27FC236}">
                <a16:creationId xmlns:a16="http://schemas.microsoft.com/office/drawing/2014/main" xmlns="" id="{0A927CB1-1466-4BB0-882B-70BADD384318}"/>
              </a:ext>
            </a:extLst>
          </p:cNvPr>
          <p:cNvGraphicFramePr>
            <a:graphicFrameLocks noGrp="1"/>
          </p:cNvGraphicFramePr>
          <p:nvPr>
            <p:extLst>
              <p:ext uri="{D42A27DB-BD31-4B8C-83A1-F6EECF244321}">
                <p14:modId xmlns:p14="http://schemas.microsoft.com/office/powerpoint/2010/main" val="3010362169"/>
              </p:ext>
            </p:extLst>
          </p:nvPr>
        </p:nvGraphicFramePr>
        <p:xfrm>
          <a:off x="2024109" y="1574800"/>
          <a:ext cx="7940583" cy="3571240"/>
        </p:xfrm>
        <a:graphic>
          <a:graphicData uri="http://schemas.openxmlformats.org/drawingml/2006/table">
            <a:tbl>
              <a:tblPr firstRow="1" bandRow="1">
                <a:tableStyleId>{5C22544A-7EE6-4342-B048-85BDC9FD1C3A}</a:tableStyleId>
              </a:tblPr>
              <a:tblGrid>
                <a:gridCol w="3876583">
                  <a:extLst>
                    <a:ext uri="{9D8B030D-6E8A-4147-A177-3AD203B41FA5}">
                      <a16:colId xmlns:a16="http://schemas.microsoft.com/office/drawing/2014/main" xmlns="" val="3118554749"/>
                    </a:ext>
                  </a:extLst>
                </a:gridCol>
                <a:gridCol w="4064000">
                  <a:extLst>
                    <a:ext uri="{9D8B030D-6E8A-4147-A177-3AD203B41FA5}">
                      <a16:colId xmlns:a16="http://schemas.microsoft.com/office/drawing/2014/main" xmlns="" val="441777613"/>
                    </a:ext>
                  </a:extLst>
                </a:gridCol>
              </a:tblGrid>
              <a:tr h="370840">
                <a:tc>
                  <a:txBody>
                    <a:bodyPr/>
                    <a:lstStyle/>
                    <a:p>
                      <a:endParaRPr lang="lt-LT" dirty="0"/>
                    </a:p>
                  </a:txBody>
                  <a:tcPr/>
                </a:tc>
                <a:tc>
                  <a:txBody>
                    <a:bodyPr/>
                    <a:lstStyle/>
                    <a:p>
                      <a:endParaRPr lang="lt-LT"/>
                    </a:p>
                  </a:txBody>
                  <a:tcPr/>
                </a:tc>
                <a:extLst>
                  <a:ext uri="{0D108BD9-81ED-4DB2-BD59-A6C34878D82A}">
                    <a16:rowId xmlns:a16="http://schemas.microsoft.com/office/drawing/2014/main" xmlns="" val="807612419"/>
                  </a:ext>
                </a:extLst>
              </a:tr>
              <a:tr h="370840">
                <a:tc>
                  <a:txBody>
                    <a:bodyPr/>
                    <a:lstStyle/>
                    <a:p>
                      <a:r>
                        <a:rPr lang="en-US" dirty="0"/>
                        <a:t>Number of "HEI’ students" trained</a:t>
                      </a:r>
                    </a:p>
                  </a:txBody>
                  <a:tcPr/>
                </a:tc>
                <a:tc>
                  <a:txBody>
                    <a:bodyPr/>
                    <a:lstStyle/>
                    <a:p>
                      <a:pPr algn="ctr"/>
                      <a:r>
                        <a:rPr lang="en-US" sz="2400" dirty="0" smtClean="0">
                          <a:solidFill>
                            <a:schemeClr val="tx1"/>
                          </a:solidFill>
                        </a:rPr>
                        <a:t>360</a:t>
                      </a:r>
                      <a:endParaRPr lang="lt-LT" sz="2400" dirty="0">
                        <a:solidFill>
                          <a:schemeClr val="tx1"/>
                        </a:solidFill>
                      </a:endParaRPr>
                    </a:p>
                  </a:txBody>
                  <a:tcPr/>
                </a:tc>
                <a:extLst>
                  <a:ext uri="{0D108BD9-81ED-4DB2-BD59-A6C34878D82A}">
                    <a16:rowId xmlns:a16="http://schemas.microsoft.com/office/drawing/2014/main" xmlns="" val="4087075237"/>
                  </a:ext>
                </a:extLst>
              </a:tr>
              <a:tr h="370840">
                <a:tc>
                  <a:txBody>
                    <a:bodyPr/>
                    <a:lstStyle/>
                    <a:p>
                      <a:r>
                        <a:rPr lang="en-US" dirty="0"/>
                        <a:t>Number of "HEI’ academic staff" trained</a:t>
                      </a:r>
                    </a:p>
                    <a:p>
                      <a:endParaRPr lang="lt-LT" dirty="0"/>
                    </a:p>
                  </a:txBody>
                  <a:tcPr/>
                </a:tc>
                <a:tc>
                  <a:txBody>
                    <a:bodyPr/>
                    <a:lstStyle/>
                    <a:p>
                      <a:pPr algn="ctr"/>
                      <a:endParaRPr lang="en-US" sz="2400" dirty="0" smtClean="0">
                        <a:solidFill>
                          <a:schemeClr val="tx1"/>
                        </a:solidFill>
                      </a:endParaRPr>
                    </a:p>
                    <a:p>
                      <a:pPr algn="ctr"/>
                      <a:r>
                        <a:rPr lang="en-US" sz="2400" dirty="0" smtClean="0">
                          <a:solidFill>
                            <a:schemeClr val="tx1"/>
                          </a:solidFill>
                        </a:rPr>
                        <a:t>49</a:t>
                      </a:r>
                      <a:endParaRPr lang="lt-LT" sz="2400" dirty="0">
                        <a:solidFill>
                          <a:schemeClr val="tx1"/>
                        </a:solidFill>
                      </a:endParaRPr>
                    </a:p>
                  </a:txBody>
                  <a:tcPr/>
                </a:tc>
                <a:extLst>
                  <a:ext uri="{0D108BD9-81ED-4DB2-BD59-A6C34878D82A}">
                    <a16:rowId xmlns:a16="http://schemas.microsoft.com/office/drawing/2014/main" xmlns="" val="442046658"/>
                  </a:ext>
                </a:extLst>
              </a:tr>
              <a:tr h="370840">
                <a:tc>
                  <a:txBody>
                    <a:bodyPr/>
                    <a:lstStyle/>
                    <a:p>
                      <a:r>
                        <a:rPr lang="en-US" dirty="0"/>
                        <a:t>Number of "HEI’ administrative staff" trained</a:t>
                      </a:r>
                    </a:p>
                    <a:p>
                      <a:endParaRPr lang="lt-LT" dirty="0"/>
                    </a:p>
                  </a:txBody>
                  <a:tcPr/>
                </a:tc>
                <a:tc>
                  <a:txBody>
                    <a:bodyPr/>
                    <a:lstStyle/>
                    <a:p>
                      <a:pPr algn="ctr"/>
                      <a:endParaRPr lang="en-US" sz="2400" dirty="0" smtClean="0">
                        <a:solidFill>
                          <a:schemeClr val="tx1"/>
                        </a:solidFill>
                      </a:endParaRPr>
                    </a:p>
                    <a:p>
                      <a:pPr algn="ctr"/>
                      <a:r>
                        <a:rPr lang="en-US" sz="2400" dirty="0" smtClean="0">
                          <a:solidFill>
                            <a:schemeClr val="tx1"/>
                          </a:solidFill>
                        </a:rPr>
                        <a:t>15</a:t>
                      </a:r>
                      <a:endParaRPr lang="lt-LT" sz="2400" dirty="0">
                        <a:solidFill>
                          <a:schemeClr val="tx1"/>
                        </a:solidFill>
                      </a:endParaRPr>
                    </a:p>
                  </a:txBody>
                  <a:tcPr/>
                </a:tc>
                <a:extLst>
                  <a:ext uri="{0D108BD9-81ED-4DB2-BD59-A6C34878D82A}">
                    <a16:rowId xmlns:a16="http://schemas.microsoft.com/office/drawing/2014/main" xmlns="" val="1135822286"/>
                  </a:ext>
                </a:extLst>
              </a:tr>
              <a:tr h="370840">
                <a:tc>
                  <a:txBody>
                    <a:bodyPr/>
                    <a:lstStyle/>
                    <a:p>
                      <a:r>
                        <a:rPr lang="en-US" dirty="0"/>
                        <a:t>Number "non-HEI individuals" trained (priv. </a:t>
                      </a:r>
                      <a:r>
                        <a:rPr lang="en-US" dirty="0" smtClean="0"/>
                        <a:t>sector, NGOs</a:t>
                      </a:r>
                      <a:r>
                        <a:rPr lang="en-US" dirty="0"/>
                        <a:t>, civil servants, etc.)</a:t>
                      </a:r>
                      <a:endParaRPr lang="lt-LT" dirty="0"/>
                    </a:p>
                    <a:p>
                      <a:endParaRPr lang="lt-LT" dirty="0"/>
                    </a:p>
                  </a:txBody>
                  <a:tcPr/>
                </a:tc>
                <a:tc>
                  <a:txBody>
                    <a:bodyPr/>
                    <a:lstStyle/>
                    <a:p>
                      <a:pPr algn="ctr"/>
                      <a:endParaRPr lang="en-US" i="1" dirty="0" smtClean="0"/>
                    </a:p>
                    <a:p>
                      <a:pPr algn="ctr"/>
                      <a:r>
                        <a:rPr lang="en-US" i="1" dirty="0" smtClean="0"/>
                        <a:t>Only </a:t>
                      </a:r>
                      <a:r>
                        <a:rPr lang="en-US" i="1" dirty="0"/>
                        <a:t>for </a:t>
                      </a:r>
                      <a:r>
                        <a:rPr lang="en-US" i="1" dirty="0" err="1" smtClean="0"/>
                        <a:t>Parostok</a:t>
                      </a:r>
                      <a:endParaRPr lang="lt-LT" i="1" dirty="0"/>
                    </a:p>
                  </a:txBody>
                  <a:tcPr/>
                </a:tc>
                <a:extLst>
                  <a:ext uri="{0D108BD9-81ED-4DB2-BD59-A6C34878D82A}">
                    <a16:rowId xmlns:a16="http://schemas.microsoft.com/office/drawing/2014/main" xmlns="" val="1965558223"/>
                  </a:ext>
                </a:extLst>
              </a:tr>
            </a:tbl>
          </a:graphicData>
        </a:graphic>
      </p:graphicFrame>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910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4" name="Rectangle 3">
            <a:extLst>
              <a:ext uri="{FF2B5EF4-FFF2-40B4-BE49-F238E27FC236}">
                <a16:creationId xmlns:a16="http://schemas.microsoft.com/office/drawing/2014/main" xmlns="" id="{517C9F52-D433-4D35-92AB-77EC8524FE0B}"/>
              </a:ext>
            </a:extLst>
          </p:cNvPr>
          <p:cNvSpPr/>
          <p:nvPr/>
        </p:nvSpPr>
        <p:spPr>
          <a:xfrm>
            <a:off x="4061163" y="450559"/>
            <a:ext cx="4419287" cy="830997"/>
          </a:xfrm>
          <a:prstGeom prst="rect">
            <a:avLst/>
          </a:prstGeom>
        </p:spPr>
        <p:txBody>
          <a:bodyPr wrap="none">
            <a:spAutoFit/>
          </a:bodyPr>
          <a:lstStyle/>
          <a:p>
            <a:r>
              <a:rPr lang="en-US" sz="2400" b="1" dirty="0"/>
              <a:t>P6. </a:t>
            </a:r>
            <a:r>
              <a:rPr lang="lt-LT" sz="2400" b="1" dirty="0"/>
              <a:t>IMPACT AND </a:t>
            </a:r>
            <a:r>
              <a:rPr lang="lt-LT" sz="2400" b="1" dirty="0" smtClean="0"/>
              <a:t>SUSTAINABILITY</a:t>
            </a:r>
            <a:endParaRPr lang="en-US" sz="2400" b="1" dirty="0"/>
          </a:p>
          <a:p>
            <a:pPr algn="ctr"/>
            <a:r>
              <a:rPr lang="lt-LT" sz="2400" dirty="0" smtClean="0"/>
              <a:t>Impact </a:t>
            </a:r>
            <a:r>
              <a:rPr lang="lt-LT" sz="2400" dirty="0"/>
              <a:t>at individual level</a:t>
            </a:r>
          </a:p>
        </p:txBody>
      </p:sp>
      <p:graphicFrame>
        <p:nvGraphicFramePr>
          <p:cNvPr id="5" name="Table 4">
            <a:extLst>
              <a:ext uri="{FF2B5EF4-FFF2-40B4-BE49-F238E27FC236}">
                <a16:creationId xmlns:a16="http://schemas.microsoft.com/office/drawing/2014/main" xmlns="" id="{0A927CB1-1466-4BB0-882B-70BADD384318}"/>
              </a:ext>
            </a:extLst>
          </p:cNvPr>
          <p:cNvGraphicFramePr>
            <a:graphicFrameLocks noGrp="1"/>
          </p:cNvGraphicFramePr>
          <p:nvPr>
            <p:extLst>
              <p:ext uri="{D42A27DB-BD31-4B8C-83A1-F6EECF244321}">
                <p14:modId xmlns:p14="http://schemas.microsoft.com/office/powerpoint/2010/main" val="3246217527"/>
              </p:ext>
            </p:extLst>
          </p:nvPr>
        </p:nvGraphicFramePr>
        <p:xfrm>
          <a:off x="2001834" y="1765993"/>
          <a:ext cx="8029360" cy="2931160"/>
        </p:xfrm>
        <a:graphic>
          <a:graphicData uri="http://schemas.openxmlformats.org/drawingml/2006/table">
            <a:tbl>
              <a:tblPr firstRow="1" bandRow="1">
                <a:tableStyleId>{5C22544A-7EE6-4342-B048-85BDC9FD1C3A}</a:tableStyleId>
              </a:tblPr>
              <a:tblGrid>
                <a:gridCol w="3965360">
                  <a:extLst>
                    <a:ext uri="{9D8B030D-6E8A-4147-A177-3AD203B41FA5}">
                      <a16:colId xmlns:a16="http://schemas.microsoft.com/office/drawing/2014/main" xmlns="" val="3118554749"/>
                    </a:ext>
                  </a:extLst>
                </a:gridCol>
                <a:gridCol w="4064000">
                  <a:extLst>
                    <a:ext uri="{9D8B030D-6E8A-4147-A177-3AD203B41FA5}">
                      <a16:colId xmlns:a16="http://schemas.microsoft.com/office/drawing/2014/main" xmlns="" val="441777613"/>
                    </a:ext>
                  </a:extLst>
                </a:gridCol>
              </a:tblGrid>
              <a:tr h="370840">
                <a:tc>
                  <a:txBody>
                    <a:bodyPr/>
                    <a:lstStyle/>
                    <a:p>
                      <a:r>
                        <a:rPr lang="en-US" dirty="0"/>
                        <a:t>Extent </a:t>
                      </a:r>
                      <a:r>
                        <a:rPr lang="lt-LT" dirty="0" err="1"/>
                        <a:t>given</a:t>
                      </a:r>
                      <a:r>
                        <a:rPr lang="lt-LT" dirty="0"/>
                        <a:t> to</a:t>
                      </a:r>
                      <a:r>
                        <a:rPr lang="en-US" dirty="0"/>
                        <a:t> </a:t>
                      </a:r>
                      <a:r>
                        <a:rPr lang="lt-LT" dirty="0" err="1"/>
                        <a:t>vulnerable</a:t>
                      </a:r>
                      <a:r>
                        <a:rPr lang="lt-LT" dirty="0"/>
                        <a:t> </a:t>
                      </a:r>
                      <a:r>
                        <a:rPr lang="lt-LT" dirty="0" err="1"/>
                        <a:t>groups</a:t>
                      </a:r>
                      <a:endParaRPr lang="lt-LT" dirty="0"/>
                    </a:p>
                  </a:txBody>
                  <a:tcPr/>
                </a:tc>
                <a:tc>
                  <a:txBody>
                    <a:bodyPr/>
                    <a:lstStyle/>
                    <a:p>
                      <a:pPr algn="ctr"/>
                      <a:r>
                        <a:rPr lang="en-US" dirty="0" smtClean="0"/>
                        <a:t>Impact at individual level</a:t>
                      </a:r>
                      <a:endParaRPr lang="en-US" dirty="0"/>
                    </a:p>
                  </a:txBody>
                  <a:tcPr/>
                </a:tc>
                <a:extLst>
                  <a:ext uri="{0D108BD9-81ED-4DB2-BD59-A6C34878D82A}">
                    <a16:rowId xmlns:a16="http://schemas.microsoft.com/office/drawing/2014/main" xmlns="" val="807612419"/>
                  </a:ext>
                </a:extLst>
              </a:tr>
              <a:tr h="370840">
                <a:tc>
                  <a:txBody>
                    <a:bodyPr/>
                    <a:lstStyle/>
                    <a:p>
                      <a:r>
                        <a:rPr lang="en-US" dirty="0"/>
                        <a:t>Number of direct </a:t>
                      </a:r>
                      <a:r>
                        <a:rPr lang="en-US" dirty="0" smtClean="0"/>
                        <a:t>beneficiaries</a:t>
                      </a:r>
                      <a:endParaRPr lang="en-US" dirty="0"/>
                    </a:p>
                    <a:p>
                      <a:r>
                        <a:rPr lang="en-US" dirty="0"/>
                        <a:t>academic staff from HEI</a:t>
                      </a:r>
                    </a:p>
                  </a:txBody>
                  <a:tcPr/>
                </a:tc>
                <a:tc>
                  <a:txBody>
                    <a:bodyPr/>
                    <a:lstStyle/>
                    <a:p>
                      <a:pPr algn="ctr"/>
                      <a:r>
                        <a:rPr lang="uk-UA" sz="2000" b="1" dirty="0" smtClean="0"/>
                        <a:t>49</a:t>
                      </a:r>
                      <a:endParaRPr lang="lt-LT" sz="2000" b="1" dirty="0"/>
                    </a:p>
                  </a:txBody>
                  <a:tcPr/>
                </a:tc>
                <a:extLst>
                  <a:ext uri="{0D108BD9-81ED-4DB2-BD59-A6C34878D82A}">
                    <a16:rowId xmlns:a16="http://schemas.microsoft.com/office/drawing/2014/main" xmlns="" val="4087075237"/>
                  </a:ext>
                </a:extLst>
              </a:tr>
              <a:tr h="370840">
                <a:tc>
                  <a:txBody>
                    <a:bodyPr/>
                    <a:lstStyle/>
                    <a:p>
                      <a:r>
                        <a:rPr lang="en-US" dirty="0"/>
                        <a:t>Number of direct beneficiaries </a:t>
                      </a:r>
                    </a:p>
                    <a:p>
                      <a:r>
                        <a:rPr lang="en-US" dirty="0"/>
                        <a:t>administrative staff from </a:t>
                      </a:r>
                      <a:r>
                        <a:rPr lang="en-US" dirty="0" smtClean="0"/>
                        <a:t>HEI</a:t>
                      </a:r>
                      <a:endParaRPr lang="lt-LT" dirty="0"/>
                    </a:p>
                  </a:txBody>
                  <a:tcPr/>
                </a:tc>
                <a:tc>
                  <a:txBody>
                    <a:bodyPr/>
                    <a:lstStyle/>
                    <a:p>
                      <a:pPr algn="ctr"/>
                      <a:r>
                        <a:rPr lang="uk-UA" sz="2000" b="1" dirty="0" smtClean="0"/>
                        <a:t>15</a:t>
                      </a:r>
                      <a:endParaRPr lang="lt-LT" sz="2000" b="1" dirty="0"/>
                    </a:p>
                  </a:txBody>
                  <a:tcPr/>
                </a:tc>
                <a:extLst>
                  <a:ext uri="{0D108BD9-81ED-4DB2-BD59-A6C34878D82A}">
                    <a16:rowId xmlns:a16="http://schemas.microsoft.com/office/drawing/2014/main" xmlns="" val="442046658"/>
                  </a:ext>
                </a:extLst>
              </a:tr>
              <a:tr h="370840">
                <a:tc>
                  <a:txBody>
                    <a:bodyPr/>
                    <a:lstStyle/>
                    <a:p>
                      <a:r>
                        <a:rPr lang="en-US" dirty="0"/>
                        <a:t>Number of direct </a:t>
                      </a:r>
                      <a:r>
                        <a:rPr lang="en-US" dirty="0" smtClean="0"/>
                        <a:t>beneficiaries: </a:t>
                      </a:r>
                    </a:p>
                    <a:p>
                      <a:r>
                        <a:rPr lang="en-US" dirty="0" smtClean="0"/>
                        <a:t>HEI </a:t>
                      </a:r>
                      <a:r>
                        <a:rPr lang="en-US" dirty="0"/>
                        <a:t>students</a:t>
                      </a:r>
                      <a:endParaRPr lang="lt-LT" dirty="0"/>
                    </a:p>
                  </a:txBody>
                  <a:tcPr/>
                </a:tc>
                <a:tc>
                  <a:txBody>
                    <a:bodyPr/>
                    <a:lstStyle/>
                    <a:p>
                      <a:pPr algn="ctr"/>
                      <a:r>
                        <a:rPr lang="uk-UA" sz="2000" b="1" dirty="0" smtClean="0"/>
                        <a:t>360</a:t>
                      </a:r>
                      <a:endParaRPr lang="lt-LT" sz="2000" b="1" dirty="0"/>
                    </a:p>
                  </a:txBody>
                  <a:tcPr/>
                </a:tc>
                <a:extLst>
                  <a:ext uri="{0D108BD9-81ED-4DB2-BD59-A6C34878D82A}">
                    <a16:rowId xmlns:a16="http://schemas.microsoft.com/office/drawing/2014/main" xmlns="" val="1135822286"/>
                  </a:ext>
                </a:extLst>
              </a:tr>
              <a:tr h="370840">
                <a:tc>
                  <a:txBody>
                    <a:bodyPr/>
                    <a:lstStyle/>
                    <a:p>
                      <a:r>
                        <a:rPr lang="en-US" dirty="0"/>
                        <a:t>Number of direct beneficiaries: </a:t>
                      </a:r>
                    </a:p>
                    <a:p>
                      <a:r>
                        <a:rPr lang="en-US" dirty="0"/>
                        <a:t>non HE individuals</a:t>
                      </a:r>
                      <a:endParaRPr lang="lt-LT" dirty="0"/>
                    </a:p>
                  </a:txBody>
                  <a:tcPr/>
                </a:tc>
                <a:tc>
                  <a:txBody>
                    <a:bodyPr/>
                    <a:lstStyle/>
                    <a:p>
                      <a:pPr algn="ctr"/>
                      <a:r>
                        <a:rPr lang="uk-UA" sz="2000" b="1" i="1" dirty="0" smtClean="0"/>
                        <a:t>10</a:t>
                      </a:r>
                      <a:endParaRPr lang="lt-LT" sz="2000" b="1" i="1" dirty="0"/>
                    </a:p>
                  </a:txBody>
                  <a:tcPr/>
                </a:tc>
                <a:extLst>
                  <a:ext uri="{0D108BD9-81ED-4DB2-BD59-A6C34878D82A}">
                    <a16:rowId xmlns:a16="http://schemas.microsoft.com/office/drawing/2014/main" xmlns="" val="1965558223"/>
                  </a:ext>
                </a:extLst>
              </a:tr>
            </a:tbl>
          </a:graphicData>
        </a:graphic>
      </p:graphicFrame>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831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graphicFrame>
        <p:nvGraphicFramePr>
          <p:cNvPr id="5" name="Table 4">
            <a:extLst>
              <a:ext uri="{FF2B5EF4-FFF2-40B4-BE49-F238E27FC236}">
                <a16:creationId xmlns:a16="http://schemas.microsoft.com/office/drawing/2014/main" xmlns="" id="{0A927CB1-1466-4BB0-882B-70BADD384318}"/>
              </a:ext>
            </a:extLst>
          </p:cNvPr>
          <p:cNvGraphicFramePr>
            <a:graphicFrameLocks noGrp="1"/>
          </p:cNvGraphicFramePr>
          <p:nvPr>
            <p:extLst>
              <p:ext uri="{D42A27DB-BD31-4B8C-83A1-F6EECF244321}">
                <p14:modId xmlns:p14="http://schemas.microsoft.com/office/powerpoint/2010/main" val="4096845480"/>
              </p:ext>
            </p:extLst>
          </p:nvPr>
        </p:nvGraphicFramePr>
        <p:xfrm>
          <a:off x="1492614" y="1612554"/>
          <a:ext cx="9840404" cy="3840480"/>
        </p:xfrm>
        <a:graphic>
          <a:graphicData uri="http://schemas.openxmlformats.org/drawingml/2006/table">
            <a:tbl>
              <a:tblPr firstRow="1" bandRow="1">
                <a:tableStyleId>{5C22544A-7EE6-4342-B048-85BDC9FD1C3A}</a:tableStyleId>
              </a:tblPr>
              <a:tblGrid>
                <a:gridCol w="6544861">
                  <a:extLst>
                    <a:ext uri="{9D8B030D-6E8A-4147-A177-3AD203B41FA5}">
                      <a16:colId xmlns:a16="http://schemas.microsoft.com/office/drawing/2014/main" xmlns="" val="3118554749"/>
                    </a:ext>
                  </a:extLst>
                </a:gridCol>
                <a:gridCol w="3295543">
                  <a:extLst>
                    <a:ext uri="{9D8B030D-6E8A-4147-A177-3AD203B41FA5}">
                      <a16:colId xmlns:a16="http://schemas.microsoft.com/office/drawing/2014/main" xmlns="" val="441777613"/>
                    </a:ext>
                  </a:extLst>
                </a:gridCol>
              </a:tblGrid>
              <a:tr h="370840">
                <a:tc>
                  <a:txBody>
                    <a:bodyPr/>
                    <a:lstStyle/>
                    <a:p>
                      <a:r>
                        <a:rPr lang="en-US" dirty="0"/>
                        <a:t>Extent of impact at institutional level: for instance new courses / strategies (policies, regulations) / services (units, centres</a:t>
                      </a:r>
                    </a:p>
                  </a:txBody>
                  <a:tcPr/>
                </a:tc>
                <a:tc>
                  <a:txBody>
                    <a:bodyPr/>
                    <a:lstStyle/>
                    <a:p>
                      <a:r>
                        <a:rPr lang="lt-LT" dirty="0" smtClean="0"/>
                        <a:t>Impact at institutional level</a:t>
                      </a:r>
                    </a:p>
                    <a:p>
                      <a:endParaRPr lang="lt-LT" dirty="0"/>
                    </a:p>
                  </a:txBody>
                  <a:tcPr/>
                </a:tc>
                <a:extLst>
                  <a:ext uri="{0D108BD9-81ED-4DB2-BD59-A6C34878D82A}">
                    <a16:rowId xmlns:a16="http://schemas.microsoft.com/office/drawing/2014/main" xmlns="" val="4087075237"/>
                  </a:ext>
                </a:extLst>
              </a:tr>
              <a:tr h="370840">
                <a:tc>
                  <a:txBody>
                    <a:bodyPr/>
                    <a:lstStyle/>
                    <a:p>
                      <a:r>
                        <a:rPr lang="en-US" dirty="0"/>
                        <a:t>Potential of planned project measures to contribute to new</a:t>
                      </a:r>
                    </a:p>
                    <a:p>
                      <a:r>
                        <a:rPr lang="en-US" dirty="0"/>
                        <a:t>national cooperation activities in the Partner countries HEIs as a result of the project (Memorandum of Understanding /research projects / joint publications participation in networks or associations etc.)</a:t>
                      </a:r>
                      <a:endParaRPr lang="lt-LT" dirty="0"/>
                    </a:p>
                  </a:txBody>
                  <a:tcPr/>
                </a:tc>
                <a:tc>
                  <a:txBody>
                    <a:bodyPr/>
                    <a:lstStyle/>
                    <a:p>
                      <a:r>
                        <a:rPr lang="en-US" dirty="0" smtClean="0"/>
                        <a:t>5</a:t>
                      </a:r>
                      <a:r>
                        <a:rPr lang="uk-UA" dirty="0" smtClean="0"/>
                        <a:t> </a:t>
                      </a:r>
                      <a:r>
                        <a:rPr lang="en-US" dirty="0" smtClean="0"/>
                        <a:t>Partnership</a:t>
                      </a:r>
                      <a:r>
                        <a:rPr lang="en-US" baseline="0" dirty="0" smtClean="0"/>
                        <a:t> Agreements with Stakeholders, 3 </a:t>
                      </a:r>
                      <a:r>
                        <a:rPr lang="en-US" baseline="0" dirty="0" err="1" smtClean="0"/>
                        <a:t>MoU</a:t>
                      </a:r>
                      <a:r>
                        <a:rPr lang="en-US" baseline="0" dirty="0" smtClean="0"/>
                        <a:t>, </a:t>
                      </a:r>
                      <a:r>
                        <a:rPr lang="en-US" dirty="0" smtClean="0"/>
                        <a:t>15 scientific theses and 5 scientific articles,</a:t>
                      </a:r>
                      <a:r>
                        <a:rPr lang="en-US" baseline="0" dirty="0" smtClean="0"/>
                        <a:t> 1 Association Participation.</a:t>
                      </a:r>
                      <a:endParaRPr lang="lt-LT" dirty="0"/>
                    </a:p>
                  </a:txBody>
                  <a:tcPr/>
                </a:tc>
                <a:extLst>
                  <a:ext uri="{0D108BD9-81ED-4DB2-BD59-A6C34878D82A}">
                    <a16:rowId xmlns:a16="http://schemas.microsoft.com/office/drawing/2014/main" xmlns="" val="442046658"/>
                  </a:ext>
                </a:extLst>
              </a:tr>
              <a:tr h="370840">
                <a:tc>
                  <a:txBody>
                    <a:bodyPr/>
                    <a:lstStyle/>
                    <a:p>
                      <a:r>
                        <a:rPr lang="en-US" dirty="0"/>
                        <a:t>Potential of project to contribute to new international cooperation activities in the Partner countries HEIs as a result of the project (international agreements / Memorandum of Understanding / research projects / joint publications / participation in networks or associations, etc.)</a:t>
                      </a:r>
                      <a:endParaRPr lang="lt-LT" dirty="0"/>
                    </a:p>
                  </a:txBody>
                  <a:tcPr/>
                </a:tc>
                <a:tc>
                  <a:txBody>
                    <a:bodyPr/>
                    <a:lstStyle/>
                    <a:p>
                      <a:r>
                        <a:rPr lang="uk-UA" dirty="0" smtClean="0"/>
                        <a:t>8 </a:t>
                      </a:r>
                      <a:r>
                        <a:rPr lang="en-US" dirty="0" smtClean="0"/>
                        <a:t>Partnership</a:t>
                      </a:r>
                      <a:r>
                        <a:rPr lang="en-US" baseline="0" dirty="0" smtClean="0"/>
                        <a:t> Agreements with Stakeholders, 5 </a:t>
                      </a:r>
                      <a:r>
                        <a:rPr lang="en-US" baseline="0" dirty="0" err="1" smtClean="0"/>
                        <a:t>MoU</a:t>
                      </a:r>
                      <a:r>
                        <a:rPr lang="en-US" baseline="0" dirty="0" smtClean="0"/>
                        <a:t>, </a:t>
                      </a:r>
                      <a:r>
                        <a:rPr lang="en-US" dirty="0" smtClean="0"/>
                        <a:t>29 scientific theses and 11 scientific articles.</a:t>
                      </a:r>
                    </a:p>
                    <a:p>
                      <a:r>
                        <a:rPr lang="en-US" dirty="0" smtClean="0">
                          <a:solidFill>
                            <a:srgbClr val="00B050"/>
                          </a:solidFill>
                        </a:rPr>
                        <a:t>Erasmus+ KA171 Project (2022-2025) with University of Maribor.</a:t>
                      </a:r>
                      <a:endParaRPr lang="lt-LT" dirty="0">
                        <a:solidFill>
                          <a:srgbClr val="00B050"/>
                        </a:solidFill>
                      </a:endParaRPr>
                    </a:p>
                  </a:txBody>
                  <a:tcPr/>
                </a:tc>
                <a:extLst>
                  <a:ext uri="{0D108BD9-81ED-4DB2-BD59-A6C34878D82A}">
                    <a16:rowId xmlns:a16="http://schemas.microsoft.com/office/drawing/2014/main" xmlns="" val="530122423"/>
                  </a:ext>
                </a:extLst>
              </a:tr>
            </a:tbl>
          </a:graphicData>
        </a:graphic>
      </p:graphicFrame>
      <p:sp>
        <p:nvSpPr>
          <p:cNvPr id="2" name="Rectangle 1">
            <a:extLst>
              <a:ext uri="{FF2B5EF4-FFF2-40B4-BE49-F238E27FC236}">
                <a16:creationId xmlns:a16="http://schemas.microsoft.com/office/drawing/2014/main" xmlns="" id="{040CE930-A33D-41E3-B238-82B2D66F9C80}"/>
              </a:ext>
            </a:extLst>
          </p:cNvPr>
          <p:cNvSpPr/>
          <p:nvPr/>
        </p:nvSpPr>
        <p:spPr>
          <a:xfrm>
            <a:off x="4067312" y="557992"/>
            <a:ext cx="3412537" cy="646331"/>
          </a:xfrm>
          <a:prstGeom prst="rect">
            <a:avLst/>
          </a:prstGeom>
        </p:spPr>
        <p:txBody>
          <a:bodyPr wrap="none">
            <a:spAutoFit/>
          </a:bodyPr>
          <a:lstStyle/>
          <a:p>
            <a:r>
              <a:rPr lang="en-US" b="1" dirty="0"/>
              <a:t>P6. </a:t>
            </a:r>
            <a:r>
              <a:rPr lang="lt-LT" b="1" dirty="0"/>
              <a:t>IMPACT AND </a:t>
            </a:r>
            <a:r>
              <a:rPr lang="lt-LT" b="1" dirty="0" smtClean="0"/>
              <a:t>SUSTAINABILITY</a:t>
            </a:r>
            <a:r>
              <a:rPr lang="en-US" b="1" dirty="0" smtClean="0"/>
              <a:t>:</a:t>
            </a:r>
            <a:endParaRPr lang="en-US" b="1" dirty="0"/>
          </a:p>
          <a:p>
            <a:r>
              <a:rPr lang="lt-LT" dirty="0" smtClean="0"/>
              <a:t>Impact </a:t>
            </a:r>
            <a:r>
              <a:rPr lang="lt-LT" dirty="0"/>
              <a:t>at institutional level</a:t>
            </a:r>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65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F8A2725-C881-4678-88EF-9F850240B0D7}"/>
              </a:ext>
            </a:extLst>
          </p:cNvPr>
          <p:cNvSpPr/>
          <p:nvPr/>
        </p:nvSpPr>
        <p:spPr>
          <a:xfrm>
            <a:off x="1395546" y="536644"/>
            <a:ext cx="184731" cy="646331"/>
          </a:xfrm>
          <a:prstGeom prst="rect">
            <a:avLst/>
          </a:prstGeom>
        </p:spPr>
        <p:txBody>
          <a:bodyPr wrap="none">
            <a:spAutoFit/>
          </a:bodyPr>
          <a:lstStyle/>
          <a:p>
            <a:endParaRPr lang="lt-LT" dirty="0"/>
          </a:p>
          <a:p>
            <a:endParaRPr lang="lt-LT" dirty="0"/>
          </a:p>
        </p:txBody>
      </p:sp>
      <p:sp>
        <p:nvSpPr>
          <p:cNvPr id="2" name="Rectangle 1">
            <a:extLst>
              <a:ext uri="{FF2B5EF4-FFF2-40B4-BE49-F238E27FC236}">
                <a16:creationId xmlns:a16="http://schemas.microsoft.com/office/drawing/2014/main" xmlns="" id="{9B8A4F79-2ACA-4CD1-9C64-F6AD18DBE9D9}"/>
              </a:ext>
            </a:extLst>
          </p:cNvPr>
          <p:cNvSpPr/>
          <p:nvPr/>
        </p:nvSpPr>
        <p:spPr>
          <a:xfrm>
            <a:off x="3592471" y="572777"/>
            <a:ext cx="5900664" cy="369332"/>
          </a:xfrm>
          <a:prstGeom prst="rect">
            <a:avLst/>
          </a:prstGeom>
        </p:spPr>
        <p:txBody>
          <a:bodyPr wrap="square">
            <a:spAutoFit/>
          </a:bodyPr>
          <a:lstStyle/>
          <a:p>
            <a:r>
              <a:rPr lang="en-US" b="1" dirty="0" smtClean="0"/>
              <a:t>P6. MEETINGS, TRAINING AND MOBILITIES</a:t>
            </a:r>
            <a:endParaRPr lang="en-US" b="1" dirty="0"/>
          </a:p>
        </p:txBody>
      </p:sp>
      <p:graphicFrame>
        <p:nvGraphicFramePr>
          <p:cNvPr id="3" name="Table 2">
            <a:extLst>
              <a:ext uri="{FF2B5EF4-FFF2-40B4-BE49-F238E27FC236}">
                <a16:creationId xmlns:a16="http://schemas.microsoft.com/office/drawing/2014/main" xmlns="" id="{6D37D7B4-AFA2-40F6-8AD7-684B81F3B530}"/>
              </a:ext>
            </a:extLst>
          </p:cNvPr>
          <p:cNvGraphicFramePr>
            <a:graphicFrameLocks noGrp="1"/>
          </p:cNvGraphicFramePr>
          <p:nvPr>
            <p:extLst>
              <p:ext uri="{D42A27DB-BD31-4B8C-83A1-F6EECF244321}">
                <p14:modId xmlns:p14="http://schemas.microsoft.com/office/powerpoint/2010/main" val="743477918"/>
              </p:ext>
            </p:extLst>
          </p:nvPr>
        </p:nvGraphicFramePr>
        <p:xfrm>
          <a:off x="525262" y="1225523"/>
          <a:ext cx="11219896" cy="4947920"/>
        </p:xfrm>
        <a:graphic>
          <a:graphicData uri="http://schemas.openxmlformats.org/drawingml/2006/table">
            <a:tbl>
              <a:tblPr firstRow="1" bandRow="1">
                <a:tableStyleId>{5C22544A-7EE6-4342-B048-85BDC9FD1C3A}</a:tableStyleId>
              </a:tblPr>
              <a:tblGrid>
                <a:gridCol w="646331">
                  <a:extLst>
                    <a:ext uri="{9D8B030D-6E8A-4147-A177-3AD203B41FA5}">
                      <a16:colId xmlns:a16="http://schemas.microsoft.com/office/drawing/2014/main" xmlns="" val="713496710"/>
                    </a:ext>
                  </a:extLst>
                </a:gridCol>
                <a:gridCol w="5295882">
                  <a:extLst>
                    <a:ext uri="{9D8B030D-6E8A-4147-A177-3AD203B41FA5}">
                      <a16:colId xmlns:a16="http://schemas.microsoft.com/office/drawing/2014/main" xmlns="" val="4092197557"/>
                    </a:ext>
                  </a:extLst>
                </a:gridCol>
                <a:gridCol w="990600">
                  <a:extLst>
                    <a:ext uri="{9D8B030D-6E8A-4147-A177-3AD203B41FA5}">
                      <a16:colId xmlns:a16="http://schemas.microsoft.com/office/drawing/2014/main" xmlns="" val="3857459072"/>
                    </a:ext>
                  </a:extLst>
                </a:gridCol>
                <a:gridCol w="771525">
                  <a:extLst>
                    <a:ext uri="{9D8B030D-6E8A-4147-A177-3AD203B41FA5}">
                      <a16:colId xmlns:a16="http://schemas.microsoft.com/office/drawing/2014/main" xmlns="" val="601582209"/>
                    </a:ext>
                  </a:extLst>
                </a:gridCol>
                <a:gridCol w="870013">
                  <a:extLst>
                    <a:ext uri="{9D8B030D-6E8A-4147-A177-3AD203B41FA5}">
                      <a16:colId xmlns:a16="http://schemas.microsoft.com/office/drawing/2014/main" xmlns="" val="2824803746"/>
                    </a:ext>
                  </a:extLst>
                </a:gridCol>
                <a:gridCol w="905522">
                  <a:extLst>
                    <a:ext uri="{9D8B030D-6E8A-4147-A177-3AD203B41FA5}">
                      <a16:colId xmlns:a16="http://schemas.microsoft.com/office/drawing/2014/main" xmlns="" val="3807460679"/>
                    </a:ext>
                  </a:extLst>
                </a:gridCol>
                <a:gridCol w="962407">
                  <a:extLst>
                    <a:ext uri="{9D8B030D-6E8A-4147-A177-3AD203B41FA5}">
                      <a16:colId xmlns:a16="http://schemas.microsoft.com/office/drawing/2014/main" xmlns="" val="1722056084"/>
                    </a:ext>
                  </a:extLst>
                </a:gridCol>
                <a:gridCol w="777616">
                  <a:extLst>
                    <a:ext uri="{9D8B030D-6E8A-4147-A177-3AD203B41FA5}">
                      <a16:colId xmlns:a16="http://schemas.microsoft.com/office/drawing/2014/main" xmlns="" val="2808940085"/>
                    </a:ext>
                  </a:extLst>
                </a:gridCol>
              </a:tblGrid>
              <a:tr h="370840">
                <a:tc>
                  <a:txBody>
                    <a:bodyPr/>
                    <a:lstStyle/>
                    <a:p>
                      <a:r>
                        <a:rPr lang="en-US" sz="1200" dirty="0">
                          <a:latin typeface="Arial" panose="020B0604020202020204" pitchFamily="34" charset="0"/>
                          <a:cs typeface="Arial" panose="020B0604020202020204" pitchFamily="34" charset="0"/>
                        </a:rPr>
                        <a:t>Ref</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Activity</a:t>
                      </a:r>
                      <a:endParaRPr lang="lt-LT" sz="1200" dirty="0">
                        <a:latin typeface="Arial" panose="020B0604020202020204" pitchFamily="34" charset="0"/>
                        <a:cs typeface="Arial" panose="020B0604020202020204" pitchFamily="34" charset="0"/>
                      </a:endParaRPr>
                    </a:p>
                  </a:txBody>
                  <a:tcPr/>
                </a:tc>
                <a:tc>
                  <a:txBody>
                    <a:bodyPr/>
                    <a:lstStyle/>
                    <a:p>
                      <a:r>
                        <a:rPr lang="lt-LT" sz="1200" dirty="0">
                          <a:latin typeface="Arial" panose="020B0604020202020204" pitchFamily="34" charset="0"/>
                          <a:cs typeface="Arial" panose="020B0604020202020204" pitchFamily="34" charset="0"/>
                        </a:rPr>
                        <a:t>Type </a:t>
                      </a:r>
                      <a:r>
                        <a:rPr lang="lt-LT" sz="1200" dirty="0" err="1">
                          <a:latin typeface="Arial" panose="020B0604020202020204" pitchFamily="34" charset="0"/>
                          <a:cs typeface="Arial" panose="020B0604020202020204" pitchFamily="34" charset="0"/>
                        </a:rPr>
                        <a:t>of</a:t>
                      </a:r>
                      <a:endParaRPr lang="lt-LT" sz="1200" dirty="0">
                        <a:latin typeface="Arial" panose="020B0604020202020204" pitchFamily="34" charset="0"/>
                        <a:cs typeface="Arial" panose="020B0604020202020204" pitchFamily="34" charset="0"/>
                      </a:endParaRPr>
                    </a:p>
                    <a:p>
                      <a:r>
                        <a:rPr lang="lt-LT" sz="1200" dirty="0" err="1">
                          <a:latin typeface="Arial" panose="020B0604020202020204" pitchFamily="34" charset="0"/>
                          <a:cs typeface="Arial" panose="020B0604020202020204" pitchFamily="34" charset="0"/>
                        </a:rPr>
                        <a:t>participants</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Number (male/female)</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Country of origin</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Country of destination</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Duration (in </a:t>
                      </a:r>
                      <a:r>
                        <a:rPr lang="en-US" sz="1200" dirty="0" smtClean="0">
                          <a:latin typeface="Arial" panose="020B0604020202020204" pitchFamily="34" charset="0"/>
                          <a:cs typeface="Arial" panose="020B0604020202020204" pitchFamily="34" charset="0"/>
                        </a:rPr>
                        <a:t>days)</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 compared to objectives</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06620293"/>
                  </a:ext>
                </a:extLst>
              </a:tr>
              <a:tr h="370840">
                <a:tc>
                  <a:txBody>
                    <a:bodyPr/>
                    <a:lstStyle/>
                    <a:p>
                      <a:r>
                        <a:rPr lang="en-US" sz="1200" dirty="0">
                          <a:latin typeface="Arial" panose="020B0604020202020204" pitchFamily="34" charset="0"/>
                          <a:cs typeface="Arial" panose="020B0604020202020204" pitchFamily="34" charset="0"/>
                        </a:rPr>
                        <a:t>1</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Digital Economics Week at </a:t>
                      </a:r>
                      <a:r>
                        <a:rPr lang="en-US" sz="1200" dirty="0" err="1">
                          <a:latin typeface="Arial" panose="020B0604020202020204" pitchFamily="34" charset="0"/>
                          <a:cs typeface="Arial" panose="020B0604020202020204" pitchFamily="34" charset="0"/>
                        </a:rPr>
                        <a:t>Mykolas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Romeris</a:t>
                      </a:r>
                      <a:r>
                        <a:rPr lang="en-US" sz="1200" dirty="0">
                          <a:latin typeface="Arial" panose="020B0604020202020204" pitchFamily="34" charset="0"/>
                          <a:cs typeface="Arial" panose="020B0604020202020204" pitchFamily="34" charset="0"/>
                        </a:rPr>
                        <a:t> University, </a:t>
                      </a:r>
                      <a:r>
                        <a:rPr lang="lt-LT" sz="1200" b="0" i="0" kern="1200" dirty="0" err="1">
                          <a:solidFill>
                            <a:schemeClr val="dk1"/>
                          </a:solidFill>
                          <a:effectLst/>
                          <a:latin typeface="Arial" panose="020B0604020202020204" pitchFamily="34" charset="0"/>
                          <a:ea typeface="+mn-ea"/>
                          <a:cs typeface="Arial" panose="020B0604020202020204" pitchFamily="34" charset="0"/>
                        </a:rPr>
                        <a:t>August</a:t>
                      </a:r>
                      <a:r>
                        <a:rPr lang="lt-LT" sz="1200" b="0" i="0" kern="1200" dirty="0">
                          <a:solidFill>
                            <a:schemeClr val="dk1"/>
                          </a:solidFill>
                          <a:effectLst/>
                          <a:latin typeface="Arial" panose="020B0604020202020204" pitchFamily="34" charset="0"/>
                          <a:ea typeface="+mn-ea"/>
                          <a:cs typeface="Arial" panose="020B0604020202020204" pitchFamily="34" charset="0"/>
                        </a:rPr>
                        <a:t> 21-25, 2021</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online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5/5</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Lithuania </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5</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51805462"/>
                  </a:ext>
                </a:extLst>
              </a:tr>
              <a:tr h="158688">
                <a:tc>
                  <a:txBody>
                    <a:bodyPr/>
                    <a:lstStyle/>
                    <a:p>
                      <a:r>
                        <a:rPr lang="en-US" sz="1200" dirty="0">
                          <a:latin typeface="Arial" panose="020B0604020202020204" pitchFamily="34" charset="0"/>
                          <a:cs typeface="Arial" panose="020B0604020202020204" pitchFamily="34" charset="0"/>
                        </a:rPr>
                        <a:t>2</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International Pilot Teaching week in Tajikistan</a:t>
                      </a:r>
                    </a:p>
                    <a:p>
                      <a:r>
                        <a:rPr lang="lt-LT" sz="1200" b="0" i="0" kern="1200" dirty="0" err="1">
                          <a:solidFill>
                            <a:schemeClr val="dk1"/>
                          </a:solidFill>
                          <a:effectLst/>
                          <a:latin typeface="Arial" panose="020B0604020202020204" pitchFamily="34" charset="0"/>
                          <a:ea typeface="+mn-ea"/>
                          <a:cs typeface="Arial" panose="020B0604020202020204" pitchFamily="34" charset="0"/>
                        </a:rPr>
                        <a:t>September</a:t>
                      </a:r>
                      <a:r>
                        <a:rPr lang="lt-LT" sz="1200" b="0" i="0" kern="1200" dirty="0">
                          <a:solidFill>
                            <a:schemeClr val="dk1"/>
                          </a:solidFill>
                          <a:effectLst/>
                          <a:latin typeface="Arial" panose="020B0604020202020204" pitchFamily="34" charset="0"/>
                          <a:ea typeface="+mn-ea"/>
                          <a:cs typeface="Arial" panose="020B0604020202020204" pitchFamily="34" charset="0"/>
                        </a:rPr>
                        <a:t> 29, 2021- </a:t>
                      </a:r>
                      <a:r>
                        <a:rPr lang="lt-LT" sz="1200" b="0" i="0" kern="1200" dirty="0" err="1">
                          <a:solidFill>
                            <a:schemeClr val="dk1"/>
                          </a:solidFill>
                          <a:effectLst/>
                          <a:latin typeface="Arial" panose="020B0604020202020204" pitchFamily="34" charset="0"/>
                          <a:ea typeface="+mn-ea"/>
                          <a:cs typeface="Arial" panose="020B0604020202020204" pitchFamily="34" charset="0"/>
                        </a:rPr>
                        <a:t>October</a:t>
                      </a:r>
                      <a:r>
                        <a:rPr lang="lt-LT" sz="1200" b="0" i="0" kern="1200" dirty="0">
                          <a:solidFill>
                            <a:schemeClr val="dk1"/>
                          </a:solidFill>
                          <a:effectLst/>
                          <a:latin typeface="Arial" panose="020B0604020202020204" pitchFamily="34" charset="0"/>
                          <a:ea typeface="+mn-ea"/>
                          <a:cs typeface="Arial" panose="020B0604020202020204" pitchFamily="34" charset="0"/>
                        </a:rPr>
                        <a:t> 06, 2021</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online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5/5</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lt-LT" sz="1200" dirty="0" smtClean="0">
                          <a:latin typeface="Arial" panose="020B0604020202020204" pitchFamily="34" charset="0"/>
                          <a:cs typeface="Arial" panose="020B0604020202020204" pitchFamily="34" charset="0"/>
                        </a:rPr>
                        <a:t>Ta</a:t>
                      </a:r>
                      <a:r>
                        <a:rPr lang="en-US" sz="1200" dirty="0" smtClean="0">
                          <a:latin typeface="Arial" panose="020B0604020202020204" pitchFamily="34" charset="0"/>
                          <a:cs typeface="Arial" panose="020B0604020202020204" pitchFamily="34" charset="0"/>
                        </a:rPr>
                        <a:t>d</a:t>
                      </a:r>
                      <a:r>
                        <a:rPr lang="lt-LT" sz="1200" dirty="0" smtClean="0">
                          <a:latin typeface="Arial" panose="020B0604020202020204" pitchFamily="34" charset="0"/>
                          <a:cs typeface="Arial" panose="020B0604020202020204" pitchFamily="34" charset="0"/>
                        </a:rPr>
                        <a:t>jikistan</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7</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32666668"/>
                  </a:ext>
                </a:extLst>
              </a:tr>
              <a:tr h="294516">
                <a:tc>
                  <a:txBody>
                    <a:bodyPr/>
                    <a:lstStyle/>
                    <a:p>
                      <a:r>
                        <a:rPr lang="en-US" sz="1200" dirty="0">
                          <a:latin typeface="Arial" panose="020B0604020202020204" pitchFamily="34" charset="0"/>
                          <a:cs typeface="Arial" panose="020B0604020202020204" pitchFamily="34" charset="0"/>
                        </a:rPr>
                        <a:t>3</a:t>
                      </a:r>
                      <a:endParaRPr lang="lt-LT" sz="1200" dirty="0">
                        <a:latin typeface="Arial" panose="020B0604020202020204" pitchFamily="34" charset="0"/>
                        <a:cs typeface="Arial" panose="020B0604020202020204" pitchFamily="34" charset="0"/>
                      </a:endParaRPr>
                    </a:p>
                  </a:txBody>
                  <a:tcPr/>
                </a:tc>
                <a:tc>
                  <a:txBody>
                    <a:bodyPr/>
                    <a:lstStyle/>
                    <a:p>
                      <a:r>
                        <a:rPr lang="lt-LT" sz="1200" dirty="0">
                          <a:latin typeface="Arial" panose="020B0604020202020204" pitchFamily="34" charset="0"/>
                          <a:cs typeface="Arial" panose="020B0604020202020204" pitchFamily="34" charset="0"/>
                        </a:rPr>
                        <a:t>International week in Hamburg </a:t>
                      </a:r>
                      <a:r>
                        <a:rPr lang="lt-L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May,</a:t>
                      </a:r>
                      <a:r>
                        <a:rPr lang="lt-LT" sz="1200" dirty="0" smtClean="0">
                          <a:latin typeface="Arial" panose="020B0604020202020204" pitchFamily="34" charset="0"/>
                          <a:cs typeface="Arial" panose="020B0604020202020204" pitchFamily="34" charset="0"/>
                        </a:rPr>
                        <a:t>2022</a:t>
                      </a:r>
                      <a:r>
                        <a:rPr lang="lt-LT" sz="1200" dirty="0">
                          <a:latin typeface="Arial" panose="020B0604020202020204" pitchFamily="34" charset="0"/>
                          <a:cs typeface="Arial" panose="020B0604020202020204" pitchFamily="34" charset="0"/>
                        </a:rPr>
                        <a:t>) </a:t>
                      </a:r>
                    </a:p>
                  </a:txBody>
                  <a:tcPr/>
                </a:tc>
                <a:tc>
                  <a:txBody>
                    <a:bodyPr/>
                    <a:lstStyle/>
                    <a:p>
                      <a:pPr algn="ctr"/>
                      <a:r>
                        <a:rPr lang="en-US" sz="1200" dirty="0" smtClean="0">
                          <a:latin typeface="Arial" panose="020B0604020202020204" pitchFamily="34" charset="0"/>
                          <a:cs typeface="Arial" panose="020B0604020202020204" pitchFamily="34" charset="0"/>
                        </a:rPr>
                        <a:t>offline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2/4</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Germany</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5</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36663258"/>
                  </a:ext>
                </a:extLst>
              </a:tr>
              <a:tr h="294516">
                <a:tc>
                  <a:txBody>
                    <a:bodyPr/>
                    <a:lstStyle/>
                    <a:p>
                      <a:r>
                        <a:rPr lang="uk-UA" sz="1200" dirty="0" smtClean="0">
                          <a:latin typeface="Arial" panose="020B0604020202020204" pitchFamily="34" charset="0"/>
                          <a:cs typeface="Arial" panose="020B0604020202020204" pitchFamily="34" charset="0"/>
                        </a:rPr>
                        <a:t>4</a:t>
                      </a:r>
                      <a:endParaRPr lang="lt-LT" sz="1200" dirty="0">
                        <a:latin typeface="Arial" panose="020B0604020202020204" pitchFamily="34" charset="0"/>
                        <a:cs typeface="Arial" panose="020B0604020202020204" pitchFamily="34" charset="0"/>
                      </a:endParaRPr>
                    </a:p>
                  </a:txBody>
                  <a:tcPr/>
                </a:tc>
                <a:tc>
                  <a:txBody>
                    <a:bodyPr/>
                    <a:lstStyle/>
                    <a:p>
                      <a:r>
                        <a:rPr lang="lt-LT" sz="1200" dirty="0" smtClean="0">
                          <a:latin typeface="Arial" panose="020B0604020202020204" pitchFamily="34" charset="0"/>
                          <a:cs typeface="Arial" panose="020B0604020202020204" pitchFamily="34" charset="0"/>
                        </a:rPr>
                        <a:t>International</a:t>
                      </a:r>
                      <a:r>
                        <a:rPr lang="uk-UA"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DigEco</a:t>
                      </a:r>
                      <a:r>
                        <a:rPr lang="lt-LT"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Training</a:t>
                      </a:r>
                      <a:r>
                        <a:rPr lang="en-US" sz="1200" baseline="0" dirty="0" smtClean="0">
                          <a:latin typeface="Arial" panose="020B0604020202020204" pitchFamily="34" charset="0"/>
                          <a:cs typeface="Arial" panose="020B0604020202020204" pitchFamily="34" charset="0"/>
                        </a:rPr>
                        <a:t> week</a:t>
                      </a:r>
                      <a:r>
                        <a:rPr lang="lt-LT" sz="1200" dirty="0" smtClean="0">
                          <a:latin typeface="Arial" panose="020B0604020202020204" pitchFamily="34" charset="0"/>
                          <a:cs typeface="Arial" panose="020B0604020202020204" pitchFamily="34" charset="0"/>
                        </a:rPr>
                        <a:t> in </a:t>
                      </a:r>
                      <a:r>
                        <a:rPr lang="en-US" sz="1200" dirty="0" smtClean="0">
                          <a:latin typeface="Arial" panose="020B0604020202020204" pitchFamily="34" charset="0"/>
                          <a:cs typeface="Arial" panose="020B0604020202020204" pitchFamily="34" charset="0"/>
                        </a:rPr>
                        <a:t>Vilnius</a:t>
                      </a:r>
                      <a:r>
                        <a:rPr lang="lt-LT"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June, </a:t>
                      </a:r>
                      <a:r>
                        <a:rPr lang="lt-LT" sz="1200" dirty="0" smtClean="0">
                          <a:latin typeface="Arial" panose="020B0604020202020204" pitchFamily="34" charset="0"/>
                          <a:cs typeface="Arial" panose="020B0604020202020204" pitchFamily="34" charset="0"/>
                        </a:rPr>
                        <a:t>2022) </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offline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1/4</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Lithuania </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6</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tr>
              <a:tr h="370840">
                <a:tc>
                  <a:txBody>
                    <a:bodyPr/>
                    <a:lstStyle/>
                    <a:p>
                      <a:r>
                        <a:rPr lang="uk-UA" sz="1200" dirty="0" smtClean="0">
                          <a:latin typeface="Arial" panose="020B0604020202020204" pitchFamily="34" charset="0"/>
                          <a:cs typeface="Arial" panose="020B0604020202020204" pitchFamily="34" charset="0"/>
                        </a:rPr>
                        <a:t>5</a:t>
                      </a:r>
                      <a:endParaRPr lang="lt-LT"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International </a:t>
                      </a:r>
                      <a:r>
                        <a:rPr lang="en-US" sz="1200" dirty="0" err="1">
                          <a:latin typeface="Arial" panose="020B0604020202020204" pitchFamily="34" charset="0"/>
                          <a:cs typeface="Arial" panose="020B0604020202020204" pitchFamily="34" charset="0"/>
                        </a:rPr>
                        <a:t>DigEco</a:t>
                      </a:r>
                      <a:r>
                        <a:rPr lang="en-US" sz="1200" dirty="0">
                          <a:latin typeface="Arial" panose="020B0604020202020204" pitchFamily="34" charset="0"/>
                          <a:cs typeface="Arial" panose="020B0604020202020204" pitchFamily="34" charset="0"/>
                        </a:rPr>
                        <a:t> Week at the University of Maribor (Slovenia) (5-7/10/2022)</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offline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2/3</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Slovenia</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7</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0956048"/>
                  </a:ext>
                </a:extLst>
              </a:tr>
              <a:tr h="370840">
                <a:tc>
                  <a:txBody>
                    <a:bodyPr/>
                    <a:lstStyle/>
                    <a:p>
                      <a:r>
                        <a:rPr lang="uk-UA" sz="1200" dirty="0" smtClean="0">
                          <a:latin typeface="Arial" panose="020B0604020202020204" pitchFamily="34" charset="0"/>
                          <a:cs typeface="Arial" panose="020B0604020202020204" pitchFamily="34" charset="0"/>
                        </a:rPr>
                        <a:t>6</a:t>
                      </a:r>
                      <a:endParaRPr lang="lt-LT"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International </a:t>
                      </a:r>
                      <a:r>
                        <a:rPr lang="en-US" sz="1200" dirty="0" err="1">
                          <a:latin typeface="Arial" panose="020B0604020202020204" pitchFamily="34" charset="0"/>
                          <a:cs typeface="Arial" panose="020B0604020202020204" pitchFamily="34" charset="0"/>
                        </a:rPr>
                        <a:t>DigEco</a:t>
                      </a:r>
                      <a:r>
                        <a:rPr lang="en-US" sz="1200" dirty="0">
                          <a:latin typeface="Arial" panose="020B0604020202020204" pitchFamily="34" charset="0"/>
                          <a:cs typeface="Arial" panose="020B0604020202020204" pitchFamily="34" charset="0"/>
                        </a:rPr>
                        <a:t> Week in Hamburg for Advance trainings on Big Data in Economics 27/02/2023-03/03/2023 </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offline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1/3</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Germany</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7</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52479011"/>
                  </a:ext>
                </a:extLst>
              </a:tr>
              <a:tr h="370840">
                <a:tc>
                  <a:txBody>
                    <a:bodyPr/>
                    <a:lstStyle/>
                    <a:p>
                      <a:r>
                        <a:rPr lang="uk-UA" sz="1200" dirty="0" smtClean="0">
                          <a:latin typeface="Arial" panose="020B0604020202020204" pitchFamily="34" charset="0"/>
                          <a:cs typeface="Arial" panose="020B0604020202020204" pitchFamily="34" charset="0"/>
                        </a:rPr>
                        <a:t>7</a:t>
                      </a:r>
                      <a:endParaRPr lang="lt-LT"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International Staff week in Maribor (June 5-9, 2023)</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offline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0/1</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p>
                      <a:pPr algn="ct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Germany</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7</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50%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80337482"/>
                  </a:ext>
                </a:extLst>
              </a:tr>
              <a:tr h="370840">
                <a:tc>
                  <a:txBody>
                    <a:bodyPr/>
                    <a:lstStyle/>
                    <a:p>
                      <a:r>
                        <a:rPr lang="uk-UA" sz="1200" dirty="0" smtClean="0">
                          <a:latin typeface="Arial" panose="020B0604020202020204" pitchFamily="34" charset="0"/>
                          <a:cs typeface="Arial" panose="020B0604020202020204" pitchFamily="34" charset="0"/>
                        </a:rPr>
                        <a:t>8</a:t>
                      </a:r>
                      <a:endParaRPr lang="lt-LT" sz="1200" dirty="0">
                        <a:latin typeface="Arial" panose="020B0604020202020204" pitchFamily="34" charset="0"/>
                        <a:cs typeface="Arial" panose="020B0604020202020204" pitchFamily="34" charset="0"/>
                      </a:endParaRPr>
                    </a:p>
                  </a:txBody>
                  <a:tcPr/>
                </a:tc>
                <a:tc>
                  <a:txBody>
                    <a:bodyPr/>
                    <a:lstStyle/>
                    <a:p>
                      <a:r>
                        <a:rPr lang="en-US" sz="1200" dirty="0" err="1">
                          <a:latin typeface="Arial" panose="020B0604020202020204" pitchFamily="34" charset="0"/>
                          <a:cs typeface="Arial" panose="020B0604020202020204" pitchFamily="34" charset="0"/>
                        </a:rPr>
                        <a:t>Intarnational</a:t>
                      </a:r>
                      <a:r>
                        <a:rPr lang="en-US" sz="1200" dirty="0">
                          <a:latin typeface="Arial" panose="020B0604020202020204" pitchFamily="34" charset="0"/>
                          <a:cs typeface="Arial" panose="020B0604020202020204" pitchFamily="34" charset="0"/>
                        </a:rPr>
                        <a:t> Training week in Tajikistan (Sep 13-20,2023)</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kern="1200" dirty="0" smtClean="0">
                          <a:solidFill>
                            <a:schemeClr val="dk1"/>
                          </a:solidFill>
                          <a:latin typeface="Arial" panose="020B0604020202020204" pitchFamily="34" charset="0"/>
                          <a:ea typeface="+mn-ea"/>
                          <a:cs typeface="Arial" panose="020B0604020202020204" pitchFamily="34" charset="0"/>
                        </a:rPr>
                        <a:t>-</a:t>
                      </a:r>
                      <a:endParaRPr lang="lt-LT" sz="12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Tajikistan</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99962514"/>
                  </a:ext>
                </a:extLst>
              </a:tr>
              <a:tr h="370840">
                <a:tc>
                  <a:txBody>
                    <a:bodyPr/>
                    <a:lstStyle/>
                    <a:p>
                      <a:r>
                        <a:rPr lang="uk-UA" sz="1200" dirty="0" smtClean="0">
                          <a:latin typeface="Arial" panose="020B0604020202020204" pitchFamily="34" charset="0"/>
                          <a:cs typeface="Arial" panose="020B0604020202020204" pitchFamily="34" charset="0"/>
                        </a:rPr>
                        <a:t>9</a:t>
                      </a:r>
                      <a:endParaRPr lang="lt-LT"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Final meeting in K</a:t>
                      </a:r>
                      <a:r>
                        <a:rPr lang="ru-RU" sz="1200" dirty="0">
                          <a:latin typeface="Arial" panose="020B0604020202020204" pitchFamily="34" charset="0"/>
                          <a:cs typeface="Arial" panose="020B0604020202020204" pitchFamily="34" charset="0"/>
                        </a:rPr>
                        <a:t>а</a:t>
                      </a:r>
                      <a:r>
                        <a:rPr lang="en-US" sz="1200" dirty="0" err="1">
                          <a:latin typeface="Arial" panose="020B0604020202020204" pitchFamily="34" charset="0"/>
                          <a:cs typeface="Arial" panose="020B0604020202020204" pitchFamily="34" charset="0"/>
                        </a:rPr>
                        <a:t>unas</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Oct 2-6,2023)</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offline</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1/2</a:t>
                      </a:r>
                      <a:endParaRPr lang="lt-LT"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Arial" panose="020B0604020202020204" pitchFamily="34" charset="0"/>
                          <a:ea typeface="+mn-ea"/>
                          <a:cs typeface="Arial" panose="020B0604020202020204" pitchFamily="34" charset="0"/>
                        </a:rPr>
                        <a:t>Ukraine</a:t>
                      </a:r>
                      <a:endParaRPr lang="lt-LT" sz="1200" kern="1200" dirty="0" smtClean="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Lithuania </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7</a:t>
                      </a:r>
                      <a:endParaRPr lang="lt-LT"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100%</a:t>
                      </a:r>
                      <a:endParaRPr lang="lt-LT"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75917797"/>
                  </a:ext>
                </a:extLst>
              </a:tr>
            </a:tbl>
          </a:graphicData>
        </a:graphic>
      </p:graphicFrame>
      <p:pic>
        <p:nvPicPr>
          <p:cNvPr id="6" name="Рисунок 1" descr="Зображення, що містить текст&#10;&#10;Автоматично згенерований опис"/>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60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TextBox 1">
            <a:extLst>
              <a:ext uri="{FF2B5EF4-FFF2-40B4-BE49-F238E27FC236}">
                <a16:creationId xmlns:a16="http://schemas.microsoft.com/office/drawing/2014/main" xmlns="" id="{0CB49279-101C-4D48-B02F-AA2FA77FC2A9}"/>
              </a:ext>
            </a:extLst>
          </p:cNvPr>
          <p:cNvSpPr txBox="1"/>
          <p:nvPr/>
        </p:nvSpPr>
        <p:spPr>
          <a:xfrm>
            <a:off x="3949595" y="566810"/>
            <a:ext cx="5228948" cy="461665"/>
          </a:xfrm>
          <a:prstGeom prst="rect">
            <a:avLst/>
          </a:prstGeom>
          <a:noFill/>
        </p:spPr>
        <p:txBody>
          <a:bodyPr wrap="square" rtlCol="0">
            <a:spAutoFit/>
          </a:bodyPr>
          <a:lstStyle/>
          <a:p>
            <a:r>
              <a:rPr lang="en-US" sz="2400" b="1" dirty="0" smtClean="0"/>
              <a:t>P6. BUDJET (on 01/10/2023)</a:t>
            </a:r>
            <a:endParaRPr lang="lt-LT" sz="2400" b="1" dirty="0"/>
          </a:p>
        </p:txBody>
      </p:sp>
      <p:graphicFrame>
        <p:nvGraphicFramePr>
          <p:cNvPr id="4" name="Table 3">
            <a:extLst>
              <a:ext uri="{FF2B5EF4-FFF2-40B4-BE49-F238E27FC236}">
                <a16:creationId xmlns:a16="http://schemas.microsoft.com/office/drawing/2014/main" xmlns="" id="{AF5A2E81-5A7D-4AD4-889F-7BD3B7944DE4}"/>
              </a:ext>
            </a:extLst>
          </p:cNvPr>
          <p:cNvGraphicFramePr>
            <a:graphicFrameLocks noGrp="1"/>
          </p:cNvGraphicFramePr>
          <p:nvPr>
            <p:extLst>
              <p:ext uri="{D42A27DB-BD31-4B8C-83A1-F6EECF244321}">
                <p14:modId xmlns:p14="http://schemas.microsoft.com/office/powerpoint/2010/main" val="2040903381"/>
              </p:ext>
            </p:extLst>
          </p:nvPr>
        </p:nvGraphicFramePr>
        <p:xfrm>
          <a:off x="1943062" y="1784908"/>
          <a:ext cx="8761883" cy="2595880"/>
        </p:xfrm>
        <a:graphic>
          <a:graphicData uri="http://schemas.openxmlformats.org/drawingml/2006/table">
            <a:tbl>
              <a:tblPr firstRow="1" bandRow="1">
                <a:tableStyleId>{5C22544A-7EE6-4342-B048-85BDC9FD1C3A}</a:tableStyleId>
              </a:tblPr>
              <a:tblGrid>
                <a:gridCol w="1547316">
                  <a:extLst>
                    <a:ext uri="{9D8B030D-6E8A-4147-A177-3AD203B41FA5}">
                      <a16:colId xmlns:a16="http://schemas.microsoft.com/office/drawing/2014/main" xmlns="" val="3680355910"/>
                    </a:ext>
                  </a:extLst>
                </a:gridCol>
                <a:gridCol w="2271602">
                  <a:extLst>
                    <a:ext uri="{9D8B030D-6E8A-4147-A177-3AD203B41FA5}">
                      <a16:colId xmlns:a16="http://schemas.microsoft.com/office/drawing/2014/main" xmlns="" val="1892425783"/>
                    </a:ext>
                  </a:extLst>
                </a:gridCol>
                <a:gridCol w="2271602">
                  <a:extLst>
                    <a:ext uri="{9D8B030D-6E8A-4147-A177-3AD203B41FA5}">
                      <a16:colId xmlns:a16="http://schemas.microsoft.com/office/drawing/2014/main" xmlns="" val="2778946530"/>
                    </a:ext>
                  </a:extLst>
                </a:gridCol>
                <a:gridCol w="1784673">
                  <a:extLst>
                    <a:ext uri="{9D8B030D-6E8A-4147-A177-3AD203B41FA5}">
                      <a16:colId xmlns:a16="http://schemas.microsoft.com/office/drawing/2014/main" xmlns="" val="3529571463"/>
                    </a:ext>
                  </a:extLst>
                </a:gridCol>
                <a:gridCol w="886690"/>
              </a:tblGrid>
              <a:tr h="370840">
                <a:tc>
                  <a:txBody>
                    <a:bodyPr/>
                    <a:lstStyle/>
                    <a:p>
                      <a:pPr algn="ctr"/>
                      <a:r>
                        <a:rPr lang="en-US" dirty="0" smtClean="0"/>
                        <a:t>B</a:t>
                      </a:r>
                      <a:r>
                        <a:rPr lang="lt-LT" dirty="0" smtClean="0"/>
                        <a:t>udget </a:t>
                      </a:r>
                      <a:r>
                        <a:rPr lang="lt-LT" dirty="0"/>
                        <a:t>item</a:t>
                      </a:r>
                    </a:p>
                  </a:txBody>
                  <a:tcPr/>
                </a:tc>
                <a:tc>
                  <a:txBody>
                    <a:bodyPr/>
                    <a:lstStyle/>
                    <a:p>
                      <a:pPr algn="ctr"/>
                      <a:r>
                        <a:rPr lang="en-US" dirty="0"/>
                        <a:t>Cost estimate</a:t>
                      </a:r>
                      <a:endParaRPr lang="lt-LT" dirty="0"/>
                    </a:p>
                  </a:txBody>
                  <a:tcPr/>
                </a:tc>
                <a:tc>
                  <a:txBody>
                    <a:bodyPr/>
                    <a:lstStyle/>
                    <a:p>
                      <a:pPr algn="ctr"/>
                      <a:r>
                        <a:rPr lang="en-US" dirty="0"/>
                        <a:t>Spent in DigEco</a:t>
                      </a:r>
                      <a:endParaRPr lang="lt-LT" dirty="0"/>
                    </a:p>
                  </a:txBody>
                  <a:tcPr/>
                </a:tc>
                <a:tc gridSpan="2">
                  <a:txBody>
                    <a:bodyPr/>
                    <a:lstStyle/>
                    <a:p>
                      <a:pPr algn="ctr"/>
                      <a:r>
                        <a:rPr lang="en-US" dirty="0" smtClean="0"/>
                        <a:t>B</a:t>
                      </a:r>
                      <a:r>
                        <a:rPr lang="lt-LT" dirty="0" smtClean="0"/>
                        <a:t>alance </a:t>
                      </a:r>
                      <a:r>
                        <a:rPr lang="lt-LT" dirty="0"/>
                        <a:t>of the estimate</a:t>
                      </a:r>
                    </a:p>
                  </a:txBody>
                  <a:tcPr/>
                </a:tc>
                <a:tc hMerge="1">
                  <a:txBody>
                    <a:bodyPr/>
                    <a:lstStyle/>
                    <a:p>
                      <a:endParaRPr lang="uk-UA"/>
                    </a:p>
                  </a:txBody>
                  <a:tcPr/>
                </a:tc>
                <a:extLst>
                  <a:ext uri="{0D108BD9-81ED-4DB2-BD59-A6C34878D82A}">
                    <a16:rowId xmlns:a16="http://schemas.microsoft.com/office/drawing/2014/main" xmlns="" val="3389273494"/>
                  </a:ext>
                </a:extLst>
              </a:tr>
              <a:tr h="370840">
                <a:tc>
                  <a:txBody>
                    <a:bodyPr/>
                    <a:lstStyle/>
                    <a:p>
                      <a:pPr algn="l" fontAlgn="b"/>
                      <a:r>
                        <a:rPr lang="lt-LT" sz="1600" b="1" i="0" u="none" strike="noStrike" dirty="0">
                          <a:solidFill>
                            <a:srgbClr val="000000"/>
                          </a:solidFill>
                          <a:effectLst/>
                          <a:latin typeface="Calibri" panose="020F0502020204030204" pitchFamily="34" charset="0"/>
                        </a:rPr>
                        <a:t>STAFF </a:t>
                      </a:r>
                      <a:r>
                        <a:rPr lang="en-US" sz="1600" b="1" i="0" u="none" strike="noStrike" dirty="0" smtClean="0">
                          <a:solidFill>
                            <a:srgbClr val="000000"/>
                          </a:solidFill>
                          <a:effectLst/>
                          <a:latin typeface="Calibri" panose="020F0502020204030204" pitchFamily="34" charset="0"/>
                        </a:rPr>
                        <a:t>COSTS</a:t>
                      </a:r>
                      <a:endParaRPr lang="ru-RU"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a:r>
                        <a:rPr lang="lt-LT" dirty="0" smtClean="0"/>
                        <a:t>28</a:t>
                      </a:r>
                      <a:r>
                        <a:rPr lang="uk-UA" dirty="0" smtClean="0"/>
                        <a:t>554</a:t>
                      </a:r>
                      <a:r>
                        <a:rPr lang="en-US" dirty="0" smtClean="0"/>
                        <a:t>,00</a:t>
                      </a:r>
                      <a:endParaRPr lang="lt-L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19679</a:t>
                      </a:r>
                      <a:r>
                        <a:rPr lang="en-US" dirty="0" smtClean="0"/>
                        <a:t>,</a:t>
                      </a:r>
                      <a:r>
                        <a:rPr lang="uk-UA" dirty="0" smtClean="0"/>
                        <a:t>7</a:t>
                      </a:r>
                      <a:r>
                        <a:rPr lang="en-US" dirty="0" smtClean="0"/>
                        <a:t>0</a:t>
                      </a:r>
                      <a:r>
                        <a:rPr lang="uk-UA" dirty="0" smtClean="0"/>
                        <a:t> + 8874,30</a:t>
                      </a:r>
                      <a:endParaRPr lang="lt-LT" dirty="0"/>
                    </a:p>
                  </a:txBody>
                  <a:tcPr/>
                </a:tc>
                <a:tc gridSpan="2">
                  <a:txBody>
                    <a:bodyPr/>
                    <a:lstStyle/>
                    <a:p>
                      <a:pPr algn="ctr"/>
                      <a:r>
                        <a:rPr lang="en-US" dirty="0" smtClean="0"/>
                        <a:t>0 EUR (</a:t>
                      </a:r>
                      <a:r>
                        <a:rPr lang="uk-UA" dirty="0" smtClean="0"/>
                        <a:t>90</a:t>
                      </a:r>
                      <a:r>
                        <a:rPr lang="en-US" dirty="0" smtClean="0"/>
                        <a:t>%</a:t>
                      </a:r>
                      <a:r>
                        <a:rPr lang="uk-UA" dirty="0" smtClean="0"/>
                        <a:t> + 10%</a:t>
                      </a:r>
                      <a:r>
                        <a:rPr lang="en-US" dirty="0" smtClean="0"/>
                        <a:t>)</a:t>
                      </a:r>
                      <a:endParaRPr lang="lt-LT" dirty="0"/>
                    </a:p>
                  </a:txBody>
                  <a:tcPr/>
                </a:tc>
                <a:tc hMerge="1">
                  <a:txBody>
                    <a:bodyPr/>
                    <a:lstStyle/>
                    <a:p>
                      <a:endParaRPr lang="uk-UA"/>
                    </a:p>
                  </a:txBody>
                  <a:tcPr/>
                </a:tc>
                <a:extLst>
                  <a:ext uri="{0D108BD9-81ED-4DB2-BD59-A6C34878D82A}">
                    <a16:rowId xmlns:a16="http://schemas.microsoft.com/office/drawing/2014/main" xmlns="" val="3815293793"/>
                  </a:ext>
                </a:extLst>
              </a:tr>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lt-LT" sz="1600" b="1" i="0" u="none" strike="noStrike" dirty="0" smtClean="0">
                          <a:solidFill>
                            <a:srgbClr val="000000"/>
                          </a:solidFill>
                          <a:effectLst/>
                          <a:latin typeface="Calibri" panose="020F0502020204030204" pitchFamily="34" charset="0"/>
                        </a:rPr>
                        <a:t>TRAVEL</a:t>
                      </a:r>
                      <a:r>
                        <a:rPr lang="en-US" sz="1600" b="1" i="0" u="none" strike="noStrike" dirty="0" smtClean="0">
                          <a:solidFill>
                            <a:srgbClr val="000000"/>
                          </a:solidFill>
                          <a:effectLst/>
                          <a:latin typeface="Calibri" panose="020F0502020204030204" pitchFamily="34" charset="0"/>
                        </a:rPr>
                        <a:t> COSTS</a:t>
                      </a:r>
                      <a:endParaRPr lang="lt-LT"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a:r>
                        <a:rPr lang="en-US" dirty="0" smtClean="0"/>
                        <a:t>5725,00</a:t>
                      </a:r>
                      <a:endParaRPr lang="lt-L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6600,00</a:t>
                      </a:r>
                      <a:endParaRPr lang="lt-LT" dirty="0"/>
                    </a:p>
                  </a:txBody>
                  <a:tcPr/>
                </a:tc>
                <a:tc>
                  <a:txBody>
                    <a:bodyPr/>
                    <a:lstStyle/>
                    <a:p>
                      <a:pPr algn="ctr"/>
                      <a:r>
                        <a:rPr lang="en-US" dirty="0" smtClean="0">
                          <a:solidFill>
                            <a:srgbClr val="C00000"/>
                          </a:solidFill>
                        </a:rPr>
                        <a:t>-875 EUR </a:t>
                      </a:r>
                      <a:r>
                        <a:rPr lang="en-US" dirty="0" smtClean="0"/>
                        <a:t>(115%)</a:t>
                      </a:r>
                      <a:endParaRPr lang="lt-LT" dirty="0"/>
                    </a:p>
                  </a:txBody>
                  <a:tcPr>
                    <a:lnR w="12700" cap="flat" cmpd="sng" algn="ctr">
                      <a:solidFill>
                        <a:schemeClr val="tx1"/>
                      </a:solidFill>
                      <a:prstDash val="solid"/>
                      <a:round/>
                      <a:headEnd type="none" w="med" len="med"/>
                      <a:tailEnd type="none" w="med" len="med"/>
                    </a:lnR>
                  </a:tcPr>
                </a:tc>
                <a:tc rowSpan="2">
                  <a:txBody>
                    <a:bodyPr/>
                    <a:lstStyle/>
                    <a:p>
                      <a:pPr algn="ctr"/>
                      <a:r>
                        <a:rPr lang="uk-UA" dirty="0" smtClean="0">
                          <a:solidFill>
                            <a:srgbClr val="C00000"/>
                          </a:solidFill>
                        </a:rPr>
                        <a:t>-35</a:t>
                      </a:r>
                      <a:r>
                        <a:rPr lang="de-DE" dirty="0" smtClean="0">
                          <a:solidFill>
                            <a:srgbClr val="C00000"/>
                          </a:solidFill>
                        </a:rPr>
                        <a:t>EUR</a:t>
                      </a:r>
                      <a:endParaRPr lang="lt-LT" dirty="0">
                        <a:solidFill>
                          <a:srgbClr val="C00000"/>
                        </a:solidFill>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270972585"/>
                  </a:ext>
                </a:extLst>
              </a:tr>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COSTS OF </a:t>
                      </a:r>
                      <a:r>
                        <a:rPr lang="lt-LT" sz="1600" b="1" i="0" u="none" strike="noStrike" dirty="0" smtClean="0">
                          <a:solidFill>
                            <a:srgbClr val="000000"/>
                          </a:solidFill>
                          <a:effectLst/>
                          <a:latin typeface="Calibri" panose="020F0502020204030204" pitchFamily="34" charset="0"/>
                        </a:rPr>
                        <a:t>STAY</a:t>
                      </a:r>
                      <a:endParaRPr lang="lt-LT"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a:r>
                        <a:rPr lang="en-US" dirty="0" smtClean="0"/>
                        <a:t>19680,00</a:t>
                      </a:r>
                      <a:endParaRPr lang="lt-L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t>18</a:t>
                      </a:r>
                      <a:r>
                        <a:rPr lang="uk-UA" dirty="0" smtClean="0"/>
                        <a:t>840</a:t>
                      </a:r>
                      <a:r>
                        <a:rPr lang="lt-LT" dirty="0" smtClean="0"/>
                        <a:t>,00</a:t>
                      </a:r>
                      <a:endParaRPr lang="lt-LT" dirty="0"/>
                    </a:p>
                  </a:txBody>
                  <a:tcPr/>
                </a:tc>
                <a:tc>
                  <a:txBody>
                    <a:bodyPr/>
                    <a:lstStyle/>
                    <a:p>
                      <a:pPr algn="ctr"/>
                      <a:r>
                        <a:rPr lang="uk-UA" dirty="0" smtClean="0">
                          <a:solidFill>
                            <a:srgbClr val="00B050"/>
                          </a:solidFill>
                        </a:rPr>
                        <a:t>+840</a:t>
                      </a:r>
                      <a:r>
                        <a:rPr lang="en-US" dirty="0" smtClean="0">
                          <a:solidFill>
                            <a:srgbClr val="00B050"/>
                          </a:solidFill>
                        </a:rPr>
                        <a:t> EUR </a:t>
                      </a:r>
                      <a:r>
                        <a:rPr lang="en-US" dirty="0" smtClean="0"/>
                        <a:t>(9</a:t>
                      </a:r>
                      <a:r>
                        <a:rPr lang="uk-UA" dirty="0" smtClean="0"/>
                        <a:t>6</a:t>
                      </a:r>
                      <a:r>
                        <a:rPr lang="en-US" dirty="0" smtClean="0"/>
                        <a:t>%) </a:t>
                      </a:r>
                      <a:endParaRPr lang="lt-LT" dirty="0"/>
                    </a:p>
                  </a:txBody>
                  <a:tcPr>
                    <a:lnR w="12700" cap="flat" cmpd="sng" algn="ctr">
                      <a:solidFill>
                        <a:schemeClr val="tx1"/>
                      </a:solidFill>
                      <a:prstDash val="solid"/>
                      <a:round/>
                      <a:headEnd type="none" w="med" len="med"/>
                      <a:tailEnd type="none" w="med" len="med"/>
                    </a:lnR>
                  </a:tcPr>
                </a:tc>
                <a:tc vMerge="1">
                  <a:txBody>
                    <a:bodyPr/>
                    <a:lstStyle/>
                    <a:p>
                      <a:pPr algn="l"/>
                      <a:endParaRPr lang="lt-LT"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353940912"/>
                  </a:ext>
                </a:extLst>
              </a:tr>
              <a:tr h="370840">
                <a:tc>
                  <a:txBody>
                    <a:bodyPr/>
                    <a:lstStyle/>
                    <a:p>
                      <a:pPr algn="l" fontAlgn="b"/>
                      <a:r>
                        <a:rPr lang="lt-LT" sz="1600" b="1" i="0" u="none" strike="noStrike">
                          <a:solidFill>
                            <a:srgbClr val="000000"/>
                          </a:solidFill>
                          <a:effectLst/>
                          <a:latin typeface="Calibri" panose="020F0502020204030204" pitchFamily="34" charset="0"/>
                        </a:rPr>
                        <a:t>EQUIPMENT</a:t>
                      </a:r>
                    </a:p>
                  </a:txBody>
                  <a:tcPr marL="7620" marR="7620" marT="7620" marB="0" anchor="b"/>
                </a:tc>
                <a:tc>
                  <a:txBody>
                    <a:bodyPr/>
                    <a:lstStyle/>
                    <a:p>
                      <a:pPr algn="ctr"/>
                      <a:r>
                        <a:rPr lang="lt-LT" dirty="0" smtClean="0"/>
                        <a:t>34784</a:t>
                      </a:r>
                      <a:r>
                        <a:rPr lang="en-US" dirty="0" smtClean="0"/>
                        <a:t>,00</a:t>
                      </a:r>
                      <a:endParaRPr lang="lt-LT" dirty="0"/>
                    </a:p>
                  </a:txBody>
                  <a:tcPr/>
                </a:tc>
                <a:tc>
                  <a:txBody>
                    <a:bodyPr/>
                    <a:lstStyle/>
                    <a:p>
                      <a:pPr algn="ctr"/>
                      <a:r>
                        <a:rPr lang="lt-LT" dirty="0" smtClean="0"/>
                        <a:t>3</a:t>
                      </a:r>
                      <a:r>
                        <a:rPr lang="en-US" dirty="0" smtClean="0"/>
                        <a:t>4</a:t>
                      </a:r>
                      <a:r>
                        <a:rPr lang="lt-LT" dirty="0" smtClean="0"/>
                        <a:t> </a:t>
                      </a:r>
                      <a:r>
                        <a:rPr lang="en-US" dirty="0" smtClean="0"/>
                        <a:t>766,79</a:t>
                      </a:r>
                      <a:endParaRPr lang="lt-LT" dirty="0"/>
                    </a:p>
                  </a:txBody>
                  <a:tcPr/>
                </a:tc>
                <a:tc gridSpan="2">
                  <a:txBody>
                    <a:bodyPr/>
                    <a:lstStyle/>
                    <a:p>
                      <a:pPr algn="ctr"/>
                      <a:r>
                        <a:rPr lang="en-US" dirty="0" smtClean="0">
                          <a:solidFill>
                            <a:srgbClr val="00B050"/>
                          </a:solidFill>
                        </a:rPr>
                        <a:t>+17,21 EUR </a:t>
                      </a:r>
                      <a:r>
                        <a:rPr lang="en-US" dirty="0" smtClean="0">
                          <a:solidFill>
                            <a:schemeClr val="tx1"/>
                          </a:solidFill>
                        </a:rPr>
                        <a:t>(99,95%)</a:t>
                      </a:r>
                      <a:endParaRPr lang="lt-LT" dirty="0">
                        <a:solidFill>
                          <a:schemeClr val="tx1"/>
                        </a:solidFill>
                      </a:endParaRPr>
                    </a:p>
                  </a:txBody>
                  <a:tcPr/>
                </a:tc>
                <a:tc hMerge="1">
                  <a:txBody>
                    <a:bodyPr/>
                    <a:lstStyle/>
                    <a:p>
                      <a:endParaRPr lang="uk-UA"/>
                    </a:p>
                  </a:txBody>
                  <a:tcPr/>
                </a:tc>
                <a:extLst>
                  <a:ext uri="{0D108BD9-81ED-4DB2-BD59-A6C34878D82A}">
                    <a16:rowId xmlns:a16="http://schemas.microsoft.com/office/drawing/2014/main" xmlns="" val="4176601206"/>
                  </a:ext>
                </a:extLst>
              </a:tr>
              <a:tr h="370840">
                <a:tc>
                  <a:txBody>
                    <a:bodyPr/>
                    <a:lstStyle/>
                    <a:p>
                      <a:pPr algn="l" fontAlgn="b"/>
                      <a:r>
                        <a:rPr lang="lt-LT" sz="1600" b="1" i="0" u="none" strike="noStrike" dirty="0" smtClean="0">
                          <a:solidFill>
                            <a:srgbClr val="000000"/>
                          </a:solidFill>
                          <a:effectLst/>
                          <a:latin typeface="Calibri" panose="020F0502020204030204" pitchFamily="34" charset="0"/>
                        </a:rPr>
                        <a:t>SUBCONTRAC</a:t>
                      </a:r>
                      <a:r>
                        <a:rPr lang="en-US" sz="1600" b="1" i="0" u="none" strike="noStrike" dirty="0" smtClean="0">
                          <a:solidFill>
                            <a:srgbClr val="000000"/>
                          </a:solidFill>
                          <a:effectLst/>
                          <a:latin typeface="Calibri" panose="020F0502020204030204" pitchFamily="34" charset="0"/>
                        </a:rPr>
                        <a:t>T</a:t>
                      </a:r>
                      <a:endParaRPr lang="lt-LT"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a:r>
                        <a:rPr lang="en-US" dirty="0" smtClean="0"/>
                        <a:t>-</a:t>
                      </a:r>
                      <a:endParaRPr lang="lt-LT" dirty="0"/>
                    </a:p>
                  </a:txBody>
                  <a:tcPr/>
                </a:tc>
                <a:tc>
                  <a:txBody>
                    <a:bodyPr/>
                    <a:lstStyle/>
                    <a:p>
                      <a:pPr algn="ctr"/>
                      <a:r>
                        <a:rPr lang="en-US" dirty="0" smtClean="0"/>
                        <a:t>-</a:t>
                      </a:r>
                      <a:endParaRPr lang="lt-LT" dirty="0"/>
                    </a:p>
                  </a:txBody>
                  <a:tcPr/>
                </a:tc>
                <a:tc gridSpan="2">
                  <a:txBody>
                    <a:bodyPr/>
                    <a:lstStyle/>
                    <a:p>
                      <a:pPr algn="ctr"/>
                      <a:r>
                        <a:rPr lang="en-US" dirty="0" smtClean="0"/>
                        <a:t>-</a:t>
                      </a:r>
                      <a:endParaRPr lang="lt-LT" dirty="0"/>
                    </a:p>
                  </a:txBody>
                  <a:tcPr/>
                </a:tc>
                <a:tc hMerge="1">
                  <a:txBody>
                    <a:bodyPr/>
                    <a:lstStyle/>
                    <a:p>
                      <a:endParaRPr lang="uk-UA"/>
                    </a:p>
                  </a:txBody>
                  <a:tcPr/>
                </a:tc>
                <a:extLst>
                  <a:ext uri="{0D108BD9-81ED-4DB2-BD59-A6C34878D82A}">
                    <a16:rowId xmlns:a16="http://schemas.microsoft.com/office/drawing/2014/main" xmlns="" val="4068175964"/>
                  </a:ext>
                </a:extLst>
              </a:tr>
              <a:tr h="370840">
                <a:tc>
                  <a:txBody>
                    <a:bodyPr/>
                    <a:lstStyle/>
                    <a:p>
                      <a:pPr algn="l" fontAlgn="b"/>
                      <a:r>
                        <a:rPr lang="en-US" sz="1600" b="1" i="0" u="none" strike="noStrike" dirty="0" smtClean="0">
                          <a:solidFill>
                            <a:srgbClr val="000000"/>
                          </a:solidFill>
                          <a:effectLst/>
                          <a:latin typeface="Calibri" panose="020F0502020204030204" pitchFamily="34" charset="0"/>
                        </a:rPr>
                        <a:t>TOTAL</a:t>
                      </a:r>
                      <a:endParaRPr lang="lt-LT"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a:r>
                        <a:rPr lang="uk-UA" sz="1800" b="0" i="0" u="none" strike="noStrike" kern="1200" baseline="0" dirty="0" smtClean="0">
                          <a:solidFill>
                            <a:schemeClr val="dk1"/>
                          </a:solidFill>
                          <a:latin typeface="+mn-lt"/>
                          <a:ea typeface="+mn-ea"/>
                          <a:cs typeface="+mn-cs"/>
                        </a:rPr>
                        <a:t>88743</a:t>
                      </a:r>
                      <a:r>
                        <a:rPr lang="lt-LT" dirty="0" smtClean="0"/>
                        <a:t>,00</a:t>
                      </a:r>
                      <a:endParaRPr lang="lt-LT" dirty="0"/>
                    </a:p>
                  </a:txBody>
                  <a:tcPr/>
                </a:tc>
                <a:tc>
                  <a:txBody>
                    <a:bodyPr/>
                    <a:lstStyle/>
                    <a:p>
                      <a:pPr algn="ctr"/>
                      <a:r>
                        <a:rPr lang="lt-LT" dirty="0" smtClean="0"/>
                        <a:t>8</a:t>
                      </a:r>
                      <a:r>
                        <a:rPr lang="en-US" dirty="0" smtClean="0"/>
                        <a:t>8760</a:t>
                      </a:r>
                      <a:r>
                        <a:rPr lang="lt-LT" dirty="0" smtClean="0"/>
                        <a:t>,</a:t>
                      </a:r>
                      <a:r>
                        <a:rPr lang="en-US" dirty="0" smtClean="0"/>
                        <a:t>79</a:t>
                      </a:r>
                      <a:endParaRPr lang="lt-LT" dirty="0"/>
                    </a:p>
                  </a:txBody>
                  <a:tcPr/>
                </a:tc>
                <a:tc gridSpan="2">
                  <a:txBody>
                    <a:bodyPr/>
                    <a:lstStyle/>
                    <a:p>
                      <a:pPr algn="ctr"/>
                      <a:r>
                        <a:rPr lang="en-US" dirty="0" smtClean="0">
                          <a:solidFill>
                            <a:srgbClr val="C00000"/>
                          </a:solidFill>
                        </a:rPr>
                        <a:t>-17</a:t>
                      </a:r>
                      <a:r>
                        <a:rPr lang="lt-LT" dirty="0" smtClean="0">
                          <a:solidFill>
                            <a:srgbClr val="C00000"/>
                          </a:solidFill>
                        </a:rPr>
                        <a:t>,</a:t>
                      </a:r>
                      <a:r>
                        <a:rPr lang="en-US" dirty="0" smtClean="0">
                          <a:solidFill>
                            <a:srgbClr val="C00000"/>
                          </a:solidFill>
                        </a:rPr>
                        <a:t>79 (100,02%)</a:t>
                      </a:r>
                      <a:endParaRPr lang="lt-LT" dirty="0">
                        <a:solidFill>
                          <a:srgbClr val="C00000"/>
                        </a:solidFill>
                      </a:endParaRPr>
                    </a:p>
                  </a:txBody>
                  <a:tcPr/>
                </a:tc>
                <a:tc hMerge="1">
                  <a:txBody>
                    <a:bodyPr/>
                    <a:lstStyle/>
                    <a:p>
                      <a:endParaRPr lang="uk-UA"/>
                    </a:p>
                  </a:txBody>
                  <a:tcPr/>
                </a:tc>
              </a:tr>
            </a:tbl>
          </a:graphicData>
        </a:graphic>
      </p:graphicFrame>
      <p:pic>
        <p:nvPicPr>
          <p:cNvPr id="9"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5779" y="366918"/>
            <a:ext cx="2043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119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5" name="Rectangle 4">
            <a:extLst>
              <a:ext uri="{FF2B5EF4-FFF2-40B4-BE49-F238E27FC236}">
                <a16:creationId xmlns:a16="http://schemas.microsoft.com/office/drawing/2014/main" xmlns="" id="{196B65F4-C39C-4DE8-81C5-C3250147C9DE}"/>
              </a:ext>
            </a:extLst>
          </p:cNvPr>
          <p:cNvSpPr/>
          <p:nvPr/>
        </p:nvSpPr>
        <p:spPr>
          <a:xfrm>
            <a:off x="4679657" y="526610"/>
            <a:ext cx="2231252" cy="461665"/>
          </a:xfrm>
          <a:prstGeom prst="rect">
            <a:avLst/>
          </a:prstGeom>
        </p:spPr>
        <p:txBody>
          <a:bodyPr wrap="none">
            <a:spAutoFit/>
          </a:bodyPr>
          <a:lstStyle/>
          <a:p>
            <a:r>
              <a:rPr lang="en-US" sz="2400" b="1" dirty="0"/>
              <a:t>P6. </a:t>
            </a:r>
            <a:r>
              <a:rPr lang="lt-LT" sz="2400" b="1" dirty="0" smtClean="0"/>
              <a:t>EQUIPMENT</a:t>
            </a:r>
            <a:endParaRPr lang="lt-LT" sz="2400" b="1" dirty="0"/>
          </a:p>
        </p:txBody>
      </p:sp>
      <p:graphicFrame>
        <p:nvGraphicFramePr>
          <p:cNvPr id="2" name="Table 1">
            <a:extLst>
              <a:ext uri="{FF2B5EF4-FFF2-40B4-BE49-F238E27FC236}">
                <a16:creationId xmlns:a16="http://schemas.microsoft.com/office/drawing/2014/main" xmlns="" id="{E59E232C-BA6D-4321-9A38-8F01A0055521}"/>
              </a:ext>
            </a:extLst>
          </p:cNvPr>
          <p:cNvGraphicFramePr>
            <a:graphicFrameLocks noGrp="1"/>
          </p:cNvGraphicFramePr>
          <p:nvPr>
            <p:extLst>
              <p:ext uri="{D42A27DB-BD31-4B8C-83A1-F6EECF244321}">
                <p14:modId xmlns:p14="http://schemas.microsoft.com/office/powerpoint/2010/main" val="1832876905"/>
              </p:ext>
            </p:extLst>
          </p:nvPr>
        </p:nvGraphicFramePr>
        <p:xfrm>
          <a:off x="2095130" y="1873763"/>
          <a:ext cx="7709763" cy="3327400"/>
        </p:xfrm>
        <a:graphic>
          <a:graphicData uri="http://schemas.openxmlformats.org/drawingml/2006/table">
            <a:tbl>
              <a:tblPr firstRow="1" bandRow="1">
                <a:tableStyleId>{5C22544A-7EE6-4342-B048-85BDC9FD1C3A}</a:tableStyleId>
              </a:tblPr>
              <a:tblGrid>
                <a:gridCol w="3645763">
                  <a:extLst>
                    <a:ext uri="{9D8B030D-6E8A-4147-A177-3AD203B41FA5}">
                      <a16:colId xmlns:a16="http://schemas.microsoft.com/office/drawing/2014/main" xmlns="" val="1651669979"/>
                    </a:ext>
                  </a:extLst>
                </a:gridCol>
                <a:gridCol w="4064000">
                  <a:extLst>
                    <a:ext uri="{9D8B030D-6E8A-4147-A177-3AD203B41FA5}">
                      <a16:colId xmlns:a16="http://schemas.microsoft.com/office/drawing/2014/main" xmlns="" val="3335295904"/>
                    </a:ext>
                  </a:extLst>
                </a:gridCol>
              </a:tblGrid>
              <a:tr h="370840">
                <a:tc>
                  <a:txBody>
                    <a:bodyPr/>
                    <a:lstStyle/>
                    <a:p>
                      <a:r>
                        <a:rPr lang="en-US" dirty="0" err="1"/>
                        <a:t>Tipe</a:t>
                      </a:r>
                      <a:r>
                        <a:rPr lang="en-US" dirty="0"/>
                        <a:t> of equipment </a:t>
                      </a:r>
                      <a:endParaRPr lang="lt-LT" dirty="0"/>
                    </a:p>
                  </a:txBody>
                  <a:tcPr/>
                </a:tc>
                <a:tc>
                  <a:txBody>
                    <a:bodyPr/>
                    <a:lstStyle/>
                    <a:p>
                      <a:pPr algn="ctr"/>
                      <a:r>
                        <a:rPr lang="en-US" dirty="0"/>
                        <a:t>Yes/no</a:t>
                      </a:r>
                      <a:endParaRPr lang="lt-LT" dirty="0"/>
                    </a:p>
                  </a:txBody>
                  <a:tcPr/>
                </a:tc>
                <a:extLst>
                  <a:ext uri="{0D108BD9-81ED-4DB2-BD59-A6C34878D82A}">
                    <a16:rowId xmlns:a16="http://schemas.microsoft.com/office/drawing/2014/main" xmlns="" val="1933592899"/>
                  </a:ext>
                </a:extLst>
              </a:tr>
              <a:tr h="370840">
                <a:tc>
                  <a:txBody>
                    <a:bodyPr/>
                    <a:lstStyle/>
                    <a:p>
                      <a:pPr algn="l"/>
                      <a:r>
                        <a:rPr lang="en-US" dirty="0"/>
                        <a:t>Books and pedagogic material</a:t>
                      </a:r>
                    </a:p>
                  </a:txBody>
                  <a:tcPr/>
                </a:tc>
                <a:tc>
                  <a:txBody>
                    <a:bodyPr/>
                    <a:lstStyle/>
                    <a:p>
                      <a:pPr algn="ctr"/>
                      <a:r>
                        <a:rPr lang="en-US" sz="2000" b="1" dirty="0" smtClean="0"/>
                        <a:t>No</a:t>
                      </a:r>
                      <a:endParaRPr lang="lt-LT" sz="2000" b="1" dirty="0"/>
                    </a:p>
                  </a:txBody>
                  <a:tcPr/>
                </a:tc>
                <a:extLst>
                  <a:ext uri="{0D108BD9-81ED-4DB2-BD59-A6C34878D82A}">
                    <a16:rowId xmlns:a16="http://schemas.microsoft.com/office/drawing/2014/main" xmlns="" val="10072942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Audio-visual equipment</a:t>
                      </a:r>
                    </a:p>
                    <a:p>
                      <a:pPr algn="l"/>
                      <a:endParaRPr lang="lt-LT" dirty="0"/>
                    </a:p>
                  </a:txBody>
                  <a:tcPr/>
                </a:tc>
                <a:tc>
                  <a:txBody>
                    <a:bodyPr/>
                    <a:lstStyle/>
                    <a:p>
                      <a:pPr algn="ctr"/>
                      <a:r>
                        <a:rPr lang="en-US" sz="2000" b="1" dirty="0" smtClean="0"/>
                        <a:t>Yes</a:t>
                      </a:r>
                      <a:endParaRPr lang="lt-LT" sz="2000" b="1" dirty="0"/>
                    </a:p>
                  </a:txBody>
                  <a:tcPr/>
                </a:tc>
                <a:extLst>
                  <a:ext uri="{0D108BD9-81ED-4DB2-BD59-A6C34878D82A}">
                    <a16:rowId xmlns:a16="http://schemas.microsoft.com/office/drawing/2014/main" xmlns="" val="25300386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Computers and software</a:t>
                      </a:r>
                    </a:p>
                    <a:p>
                      <a:pPr algn="l"/>
                      <a:endParaRPr lang="lt-LT" dirty="0"/>
                    </a:p>
                  </a:txBody>
                  <a:tcPr/>
                </a:tc>
                <a:tc>
                  <a:txBody>
                    <a:bodyPr/>
                    <a:lstStyle/>
                    <a:p>
                      <a:pPr algn="ctr"/>
                      <a:r>
                        <a:rPr lang="en-US" sz="2000" b="1" dirty="0" smtClean="0"/>
                        <a:t>Yes</a:t>
                      </a:r>
                      <a:endParaRPr lang="lt-LT" sz="2000" b="1" dirty="0"/>
                    </a:p>
                  </a:txBody>
                  <a:tcPr/>
                </a:tc>
                <a:extLst>
                  <a:ext uri="{0D108BD9-81ED-4DB2-BD59-A6C34878D82A}">
                    <a16:rowId xmlns:a16="http://schemas.microsoft.com/office/drawing/2014/main" xmlns="" val="18040753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 material</a:t>
                      </a:r>
                    </a:p>
                    <a:p>
                      <a:pPr algn="l"/>
                      <a:endParaRPr lang="lt-LT" dirty="0"/>
                    </a:p>
                  </a:txBody>
                  <a:tcPr/>
                </a:tc>
                <a:tc>
                  <a:txBody>
                    <a:bodyPr/>
                    <a:lstStyle/>
                    <a:p>
                      <a:pPr algn="ctr"/>
                      <a:r>
                        <a:rPr lang="en-US" sz="2000" b="1" dirty="0" smtClean="0"/>
                        <a:t>No</a:t>
                      </a:r>
                      <a:endParaRPr lang="lt-LT" sz="2000" b="1" dirty="0"/>
                    </a:p>
                  </a:txBody>
                  <a:tcPr/>
                </a:tc>
                <a:extLst>
                  <a:ext uri="{0D108BD9-81ED-4DB2-BD59-A6C34878D82A}">
                    <a16:rowId xmlns:a16="http://schemas.microsoft.com/office/drawing/2014/main" xmlns="" val="14974916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a:t>
                      </a:r>
                      <a:endParaRPr lang="lt-LT" dirty="0"/>
                    </a:p>
                    <a:p>
                      <a:pPr algn="l"/>
                      <a:endParaRPr lang="lt-LT" dirty="0"/>
                    </a:p>
                  </a:txBody>
                  <a:tcPr/>
                </a:tc>
                <a:tc>
                  <a:txBody>
                    <a:bodyPr/>
                    <a:lstStyle/>
                    <a:p>
                      <a:pPr algn="ctr"/>
                      <a:r>
                        <a:rPr lang="en-US" sz="2000" b="1" dirty="0" smtClean="0"/>
                        <a:t>No</a:t>
                      </a:r>
                      <a:endParaRPr lang="lt-LT" sz="2000" b="1" dirty="0"/>
                    </a:p>
                  </a:txBody>
                  <a:tcPr/>
                </a:tc>
                <a:extLst>
                  <a:ext uri="{0D108BD9-81ED-4DB2-BD59-A6C34878D82A}">
                    <a16:rowId xmlns:a16="http://schemas.microsoft.com/office/drawing/2014/main" xmlns="" val="527930765"/>
                  </a:ext>
                </a:extLst>
              </a:tr>
            </a:tbl>
          </a:graphicData>
        </a:graphic>
      </p:graphicFrame>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5779" y="366918"/>
            <a:ext cx="2043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59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5" name="Rectangle 4">
            <a:extLst>
              <a:ext uri="{FF2B5EF4-FFF2-40B4-BE49-F238E27FC236}">
                <a16:creationId xmlns:a16="http://schemas.microsoft.com/office/drawing/2014/main" xmlns="" id="{196B65F4-C39C-4DE8-81C5-C3250147C9DE}"/>
              </a:ext>
            </a:extLst>
          </p:cNvPr>
          <p:cNvSpPr/>
          <p:nvPr/>
        </p:nvSpPr>
        <p:spPr>
          <a:xfrm>
            <a:off x="3514887" y="568611"/>
            <a:ext cx="7871386" cy="461665"/>
          </a:xfrm>
          <a:prstGeom prst="rect">
            <a:avLst/>
          </a:prstGeom>
        </p:spPr>
        <p:txBody>
          <a:bodyPr wrap="none">
            <a:spAutoFit/>
          </a:bodyPr>
          <a:lstStyle/>
          <a:p>
            <a:r>
              <a:rPr lang="en-US" sz="2400" b="1" dirty="0"/>
              <a:t>P6. </a:t>
            </a:r>
            <a:r>
              <a:rPr lang="en-US" sz="2400" b="1" dirty="0" smtClean="0"/>
              <a:t>INVOLVEMENT OF PEOPLE WITH FEWER OPPORTUNITIES</a:t>
            </a:r>
            <a:endParaRPr lang="lt-LT" sz="2400" b="1" dirty="0"/>
          </a:p>
        </p:txBody>
      </p:sp>
      <p:pic>
        <p:nvPicPr>
          <p:cNvPr id="9"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07245" y="1489660"/>
            <a:ext cx="10470380" cy="4708981"/>
          </a:xfrm>
          <a:prstGeom prst="rect">
            <a:avLst/>
          </a:prstGeom>
          <a:noFill/>
        </p:spPr>
        <p:txBody>
          <a:bodyPr wrap="square" rtlCol="0">
            <a:spAutoFit/>
          </a:bodyPr>
          <a:lstStyle/>
          <a:p>
            <a:r>
              <a:rPr lang="en-US" sz="2000" i="1" dirty="0" smtClean="0"/>
              <a:t>Number of inclusive students involved so far to the DigEco Project at ZPSU – 16.</a:t>
            </a:r>
          </a:p>
          <a:p>
            <a:endParaRPr lang="en-US" sz="2000" dirty="0" smtClean="0"/>
          </a:p>
          <a:p>
            <a:r>
              <a:rPr lang="en-US" sz="2000" dirty="0" smtClean="0"/>
              <a:t>There were organized with support </a:t>
            </a:r>
            <a:r>
              <a:rPr lang="en-US" sz="2000" dirty="0"/>
              <a:t>of </a:t>
            </a:r>
            <a:r>
              <a:rPr lang="en-US" sz="2000" dirty="0" smtClean="0"/>
              <a:t>National </a:t>
            </a:r>
            <a:r>
              <a:rPr lang="en-US" sz="2000" dirty="0"/>
              <a:t>and </a:t>
            </a:r>
            <a:r>
              <a:rPr lang="en-US" sz="2000" dirty="0" smtClean="0"/>
              <a:t>Patriotic Education</a:t>
            </a:r>
            <a:r>
              <a:rPr lang="en-US" sz="2000" dirty="0"/>
              <a:t> </a:t>
            </a:r>
            <a:r>
              <a:rPr lang="en-US" sz="2000" dirty="0" smtClean="0"/>
              <a:t>Department of Zhytomyr Regional Administration inclusion webinars:</a:t>
            </a:r>
            <a:endParaRPr lang="uk-UA" sz="2000" dirty="0" smtClean="0"/>
          </a:p>
          <a:p>
            <a:endParaRPr lang="en-US" sz="2000" dirty="0" smtClean="0"/>
          </a:p>
          <a:p>
            <a:pPr marL="342900" indent="-342900">
              <a:buFontTx/>
              <a:buChar char="-"/>
            </a:pPr>
            <a:r>
              <a:rPr lang="en-US" sz="2000" dirty="0" smtClean="0"/>
              <a:t>Design Thinking (registered 17 persons, participated 26 persons) on 05/05/2023</a:t>
            </a:r>
          </a:p>
          <a:p>
            <a:pPr marL="342900" indent="-342900">
              <a:buFontTx/>
              <a:buChar char="-"/>
            </a:pPr>
            <a:r>
              <a:rPr lang="en-US" sz="2000" dirty="0" smtClean="0"/>
              <a:t>Digital Business Models </a:t>
            </a:r>
            <a:r>
              <a:rPr lang="en-US" sz="2000" dirty="0"/>
              <a:t>(registered </a:t>
            </a:r>
            <a:r>
              <a:rPr lang="en-US" sz="2000" dirty="0" smtClean="0"/>
              <a:t>26 persons, </a:t>
            </a:r>
            <a:r>
              <a:rPr lang="en-US" sz="2000" dirty="0"/>
              <a:t>participated </a:t>
            </a:r>
            <a:r>
              <a:rPr lang="en-US" sz="2000" dirty="0" smtClean="0"/>
              <a:t>39 </a:t>
            </a:r>
            <a:r>
              <a:rPr lang="en-US" sz="2000" dirty="0"/>
              <a:t>persons) on </a:t>
            </a:r>
            <a:r>
              <a:rPr lang="en-US" sz="2000" dirty="0" smtClean="0"/>
              <a:t>16/05/2023</a:t>
            </a:r>
            <a:r>
              <a:rPr lang="uk-UA" sz="2000" dirty="0" smtClean="0"/>
              <a:t>.</a:t>
            </a:r>
          </a:p>
          <a:p>
            <a:endParaRPr lang="uk-UA" sz="2000" dirty="0" smtClean="0"/>
          </a:p>
          <a:p>
            <a:pPr indent="361950" algn="just"/>
            <a:r>
              <a:rPr lang="en-US" sz="2000" dirty="0"/>
              <a:t>Target groups: youth and women from among internally displaced persons, persons with disabilities, with post-traumatic stress syndrome, veterans / participants of the Russian-Ukrainian war, their relatives, representatives of national and cultural societies, representatives from single-parent families / </a:t>
            </a:r>
            <a:r>
              <a:rPr lang="en-US" sz="2000" dirty="0" smtClean="0"/>
              <a:t>mothers,</a:t>
            </a:r>
            <a:r>
              <a:rPr lang="uk-UA" sz="2000" dirty="0" smtClean="0"/>
              <a:t> </a:t>
            </a:r>
            <a:r>
              <a:rPr lang="en-US" sz="2000" dirty="0" smtClean="0"/>
              <a:t>guardians </a:t>
            </a:r>
            <a:r>
              <a:rPr lang="en-US" sz="2000" dirty="0"/>
              <a:t>of a child with a disability, victims of violence, who have experienced discrimination (on any basis), segregation, victim-blaming, mobbing, bullying.</a:t>
            </a:r>
          </a:p>
          <a:p>
            <a:pPr marL="342900" indent="-342900">
              <a:buFontTx/>
              <a:buChar char="-"/>
            </a:pPr>
            <a:endParaRPr lang="en-US" sz="2000" dirty="0" smtClean="0"/>
          </a:p>
          <a:p>
            <a:pPr marL="342900" indent="-342900">
              <a:buFontTx/>
              <a:buChar char="-"/>
            </a:pPr>
            <a:endParaRPr lang="en-US" sz="2000" dirty="0"/>
          </a:p>
        </p:txBody>
      </p:sp>
    </p:spTree>
    <p:extLst>
      <p:ext uri="{BB962C8B-B14F-4D97-AF65-F5344CB8AC3E}">
        <p14:creationId xmlns:p14="http://schemas.microsoft.com/office/powerpoint/2010/main" val="3663757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527" y="1322535"/>
            <a:ext cx="8779651" cy="7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5" name="Rectangle 4">
            <a:extLst>
              <a:ext uri="{FF2B5EF4-FFF2-40B4-BE49-F238E27FC236}">
                <a16:creationId xmlns:a16="http://schemas.microsoft.com/office/drawing/2014/main" xmlns="" id="{196B65F4-C39C-4DE8-81C5-C3250147C9DE}"/>
              </a:ext>
            </a:extLst>
          </p:cNvPr>
          <p:cNvSpPr/>
          <p:nvPr/>
        </p:nvSpPr>
        <p:spPr>
          <a:xfrm>
            <a:off x="4233343" y="530706"/>
            <a:ext cx="5480283" cy="461665"/>
          </a:xfrm>
          <a:prstGeom prst="rect">
            <a:avLst/>
          </a:prstGeom>
        </p:spPr>
        <p:txBody>
          <a:bodyPr wrap="none">
            <a:spAutoFit/>
          </a:bodyPr>
          <a:lstStyle/>
          <a:p>
            <a:r>
              <a:rPr lang="en-US" sz="2400" b="1" dirty="0" smtClean="0"/>
              <a:t>P6. </a:t>
            </a:r>
            <a:r>
              <a:rPr lang="lt-LT" sz="2400" b="1" dirty="0" smtClean="0"/>
              <a:t>QUALITY </a:t>
            </a:r>
            <a:r>
              <a:rPr lang="en-US" sz="2400" b="1" dirty="0" smtClean="0"/>
              <a:t>ASSURANCE AND CONTROL</a:t>
            </a:r>
            <a:r>
              <a:rPr lang="uk-UA" sz="2400" b="1" dirty="0" smtClean="0"/>
              <a:t> </a:t>
            </a:r>
            <a:r>
              <a:rPr lang="ru-RU" sz="2400" b="1" dirty="0" smtClean="0"/>
              <a:t> </a:t>
            </a:r>
            <a:endParaRPr lang="lt-LT" sz="2400" b="1" dirty="0"/>
          </a:p>
        </p:txBody>
      </p:sp>
      <p:pic>
        <p:nvPicPr>
          <p:cNvPr id="7" name="Рисунок 1" descr="Зображення, що містить текст&#10;&#10;Автоматично згенерований опис"/>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8899" y="2236450"/>
            <a:ext cx="9602885" cy="4247317"/>
          </a:xfrm>
          <a:prstGeom prst="rect">
            <a:avLst/>
          </a:prstGeom>
          <a:noFill/>
        </p:spPr>
        <p:txBody>
          <a:bodyPr wrap="none" rtlCol="0">
            <a:spAutoFit/>
          </a:bodyPr>
          <a:lstStyle/>
          <a:p>
            <a:pPr algn="ctr"/>
            <a:r>
              <a:rPr lang="en-US" b="1" dirty="0" smtClean="0"/>
              <a:t>DigEco Project Quality Assurance and Control are </a:t>
            </a:r>
            <a:r>
              <a:rPr lang="en-US" b="1" dirty="0"/>
              <a:t>provided </a:t>
            </a:r>
            <a:r>
              <a:rPr lang="en-US" b="1" dirty="0" smtClean="0"/>
              <a:t>through</a:t>
            </a:r>
            <a:r>
              <a:rPr lang="uk-UA" b="1" dirty="0" smtClean="0"/>
              <a:t> </a:t>
            </a:r>
            <a:r>
              <a:rPr lang="en-US" b="1" dirty="0" smtClean="0"/>
              <a:t>activities </a:t>
            </a:r>
          </a:p>
          <a:p>
            <a:pPr algn="ctr"/>
            <a:r>
              <a:rPr lang="en-US" b="1" dirty="0" smtClean="0"/>
              <a:t>which are based on several official documents</a:t>
            </a:r>
            <a:r>
              <a:rPr lang="uk-UA" b="1" dirty="0" smtClean="0"/>
              <a:t>:</a:t>
            </a:r>
            <a:endParaRPr lang="en-US" b="1" dirty="0" smtClean="0"/>
          </a:p>
          <a:p>
            <a:endParaRPr lang="uk-UA" b="1" dirty="0" smtClean="0"/>
          </a:p>
          <a:p>
            <a:pPr marL="285750" indent="-285750" algn="just">
              <a:buFont typeface="Wingdings" pitchFamily="2" charset="2"/>
              <a:buChar char="Ø"/>
            </a:pPr>
            <a:r>
              <a:rPr lang="en-US" dirty="0" smtClean="0"/>
              <a:t>Official Order </a:t>
            </a:r>
            <a:r>
              <a:rPr lang="uk-UA" dirty="0" smtClean="0"/>
              <a:t>№68</a:t>
            </a:r>
            <a:r>
              <a:rPr lang="en-US" dirty="0" smtClean="0"/>
              <a:t>/od from 07/02/2021 </a:t>
            </a:r>
            <a:r>
              <a:rPr lang="en-US" dirty="0"/>
              <a:t>about formation an Internal Quality Assurance Group </a:t>
            </a:r>
            <a:endParaRPr lang="en-US" dirty="0" smtClean="0"/>
          </a:p>
          <a:p>
            <a:pPr algn="just"/>
            <a:r>
              <a:rPr lang="en-US" dirty="0" smtClean="0"/>
              <a:t>for implementation of </a:t>
            </a:r>
            <a:r>
              <a:rPr lang="en-US" dirty="0"/>
              <a:t>the DigEco project at Zhytomyr Polytechnic State </a:t>
            </a:r>
            <a:r>
              <a:rPr lang="en-US" dirty="0" smtClean="0"/>
              <a:t>University</a:t>
            </a:r>
            <a:endParaRPr lang="uk-UA" dirty="0" smtClean="0"/>
          </a:p>
          <a:p>
            <a:pPr marL="285750" indent="-285750" algn="just">
              <a:buFont typeface="Wingdings" pitchFamily="2" charset="2"/>
              <a:buChar char="Ø"/>
            </a:pPr>
            <a:r>
              <a:rPr lang="en-US" dirty="0"/>
              <a:t>DigEco Quality Control Plan for Zhytomyr Polytechnic State </a:t>
            </a:r>
            <a:r>
              <a:rPr lang="en-US" dirty="0" smtClean="0"/>
              <a:t>University</a:t>
            </a:r>
          </a:p>
          <a:p>
            <a:pPr marL="285750" indent="-285750" algn="just">
              <a:buFont typeface="Wingdings" pitchFamily="2" charset="2"/>
              <a:buChar char="Ø"/>
            </a:pPr>
            <a:r>
              <a:rPr lang="en-US" dirty="0"/>
              <a:t>General Documents of the Quality Management System at Zhytomyr Polytechnic State </a:t>
            </a:r>
            <a:r>
              <a:rPr lang="en-US" dirty="0" smtClean="0"/>
              <a:t>University:</a:t>
            </a:r>
          </a:p>
          <a:p>
            <a:pPr marL="357188" algn="just"/>
            <a:r>
              <a:rPr lang="en-US" dirty="0" smtClean="0"/>
              <a:t>- Quality </a:t>
            </a:r>
            <a:r>
              <a:rPr lang="en-US" dirty="0"/>
              <a:t>Management System</a:t>
            </a:r>
          </a:p>
          <a:p>
            <a:pPr marL="357188" algn="just"/>
            <a:r>
              <a:rPr lang="en-US" dirty="0" smtClean="0"/>
              <a:t>- Internal </a:t>
            </a:r>
            <a:r>
              <a:rPr lang="en-US" dirty="0"/>
              <a:t>normative base of the Quality Management </a:t>
            </a:r>
            <a:r>
              <a:rPr lang="en-US" dirty="0" smtClean="0"/>
              <a:t>System</a:t>
            </a:r>
          </a:p>
          <a:p>
            <a:pPr marL="357188" algn="just">
              <a:buFontTx/>
              <a:buChar char="-"/>
            </a:pPr>
            <a:r>
              <a:rPr lang="en-US" dirty="0" smtClean="0"/>
              <a:t> Quality certificates</a:t>
            </a:r>
          </a:p>
          <a:p>
            <a:pPr marL="285750" indent="-285750" algn="just">
              <a:buFont typeface="Wingdings" pitchFamily="2" charset="2"/>
              <a:buChar char="Ø"/>
            </a:pPr>
            <a:r>
              <a:rPr lang="en-US" dirty="0"/>
              <a:t>Internal quality monitoring (internal </a:t>
            </a:r>
            <a:r>
              <a:rPr lang="en-US" dirty="0" smtClean="0"/>
              <a:t>audits </a:t>
            </a:r>
            <a:r>
              <a:rPr lang="en-US" dirty="0"/>
              <a:t>of the structural units activities</a:t>
            </a:r>
            <a:r>
              <a:rPr lang="en-US" dirty="0" smtClean="0"/>
              <a:t>)</a:t>
            </a:r>
          </a:p>
          <a:p>
            <a:pPr marL="285750" indent="-285750" algn="just">
              <a:buFont typeface="Wingdings" pitchFamily="2" charset="2"/>
              <a:buChar char="Ø"/>
            </a:pPr>
            <a:r>
              <a:rPr lang="en-US" dirty="0"/>
              <a:t>Monitoring the quality of education: </a:t>
            </a:r>
            <a:r>
              <a:rPr lang="en-US" dirty="0" smtClean="0"/>
              <a:t>( Students Surveys, Staff Surveys, Graduates Surveys)</a:t>
            </a:r>
          </a:p>
          <a:p>
            <a:pPr marL="285750" indent="-285750" algn="just">
              <a:buFont typeface="Wingdings" pitchFamily="2" charset="2"/>
              <a:buChar char="Ø"/>
            </a:pPr>
            <a:r>
              <a:rPr lang="en-US" dirty="0"/>
              <a:t>Quality Assurance Monitoring of the Project </a:t>
            </a:r>
            <a:r>
              <a:rPr lang="en-US" dirty="0" smtClean="0"/>
              <a:t>Results: (DigEco Students </a:t>
            </a:r>
            <a:r>
              <a:rPr lang="en-US" dirty="0"/>
              <a:t>Surveys, </a:t>
            </a:r>
            <a:endParaRPr lang="en-US" dirty="0" smtClean="0"/>
          </a:p>
          <a:p>
            <a:pPr algn="just"/>
            <a:r>
              <a:rPr lang="en-US" dirty="0"/>
              <a:t> </a:t>
            </a:r>
            <a:r>
              <a:rPr lang="en-US" dirty="0" smtClean="0"/>
              <a:t>     DigEco Teachers Surveys, DigEco </a:t>
            </a:r>
            <a:r>
              <a:rPr lang="en-US" dirty="0"/>
              <a:t>Stakeholders Surveys</a:t>
            </a:r>
            <a:r>
              <a:rPr lang="en-US" dirty="0" smtClean="0"/>
              <a:t>)</a:t>
            </a:r>
            <a:endParaRPr lang="uk-UA" dirty="0" smtClean="0"/>
          </a:p>
          <a:p>
            <a:pPr marL="285750" indent="-285750">
              <a:buFont typeface="Wingdings" pitchFamily="2" charset="2"/>
              <a:buChar char="Ø"/>
            </a:pPr>
            <a:endParaRPr lang="en-US" dirty="0"/>
          </a:p>
        </p:txBody>
      </p:sp>
      <p:sp>
        <p:nvSpPr>
          <p:cNvPr id="4" name="TextBox 3"/>
          <p:cNvSpPr txBox="1"/>
          <p:nvPr/>
        </p:nvSpPr>
        <p:spPr>
          <a:xfrm>
            <a:off x="4806378" y="1137869"/>
            <a:ext cx="3193951" cy="369332"/>
          </a:xfrm>
          <a:prstGeom prst="rect">
            <a:avLst/>
          </a:prstGeom>
          <a:noFill/>
        </p:spPr>
        <p:txBody>
          <a:bodyPr wrap="none" rtlCol="0">
            <a:spAutoFit/>
          </a:bodyPr>
          <a:lstStyle/>
          <a:p>
            <a:r>
              <a:rPr lang="en-US" b="1" dirty="0">
                <a:hlinkClick r:id="rId6"/>
              </a:rPr>
              <a:t>https://dig2eco.ztu.edu.ua/qa/</a:t>
            </a:r>
            <a:endParaRPr lang="en-US"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9659" y="1888612"/>
            <a:ext cx="2399492" cy="3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858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5" name="Rectangle 4">
            <a:extLst>
              <a:ext uri="{FF2B5EF4-FFF2-40B4-BE49-F238E27FC236}">
                <a16:creationId xmlns:a16="http://schemas.microsoft.com/office/drawing/2014/main" xmlns="" id="{196B65F4-C39C-4DE8-81C5-C3250147C9DE}"/>
              </a:ext>
            </a:extLst>
          </p:cNvPr>
          <p:cNvSpPr/>
          <p:nvPr/>
        </p:nvSpPr>
        <p:spPr>
          <a:xfrm>
            <a:off x="4364169" y="526609"/>
            <a:ext cx="1925527" cy="461665"/>
          </a:xfrm>
          <a:prstGeom prst="rect">
            <a:avLst/>
          </a:prstGeom>
        </p:spPr>
        <p:txBody>
          <a:bodyPr wrap="none">
            <a:spAutoFit/>
          </a:bodyPr>
          <a:lstStyle/>
          <a:p>
            <a:r>
              <a:rPr lang="en-US" sz="2400" b="1" dirty="0" smtClean="0"/>
              <a:t>P6. </a:t>
            </a:r>
            <a:r>
              <a:rPr lang="lt-LT" sz="2400" b="1" dirty="0" smtClean="0"/>
              <a:t>VISIBILITY</a:t>
            </a:r>
            <a:endParaRPr lang="lt-LT" sz="2400" b="1"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1861" y="876976"/>
            <a:ext cx="1794969" cy="32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7010" y="4295774"/>
            <a:ext cx="2804990" cy="17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4665" y="1296266"/>
            <a:ext cx="9388435" cy="5493812"/>
          </a:xfrm>
          <a:prstGeom prst="rect">
            <a:avLst/>
          </a:prstGeom>
          <a:noFill/>
        </p:spPr>
        <p:txBody>
          <a:bodyPr wrap="square" rtlCol="0">
            <a:spAutoFit/>
          </a:bodyPr>
          <a:lstStyle/>
          <a:p>
            <a:pPr indent="361950" algn="just"/>
            <a:r>
              <a:rPr lang="en-US" dirty="0" smtClean="0"/>
              <a:t>According </a:t>
            </a:r>
            <a:r>
              <a:rPr lang="en-US" dirty="0"/>
              <a:t>to the General visual identity rules of the European </a:t>
            </a:r>
            <a:r>
              <a:rPr lang="en-US" dirty="0" smtClean="0"/>
              <a:t>Commission Grant Agreement and Partnership Agreement Recommendations and Rules during DigEco Project Implementation at ZPSU visibility aspects were strictly followed. </a:t>
            </a:r>
          </a:p>
          <a:p>
            <a:pPr indent="361950" algn="just"/>
            <a:r>
              <a:rPr lang="en-US" dirty="0" smtClean="0"/>
              <a:t>All </a:t>
            </a:r>
            <a:r>
              <a:rPr lang="en-US" dirty="0"/>
              <a:t>communication activities related to the </a:t>
            </a:r>
            <a:r>
              <a:rPr lang="en-US" dirty="0" smtClean="0"/>
              <a:t>DigEco Project including </a:t>
            </a:r>
            <a:r>
              <a:rPr lang="en-US" dirty="0"/>
              <a:t>DigEco website, conference, seminars, information material such as brochures, leaflets</a:t>
            </a:r>
            <a:r>
              <a:rPr lang="en-US" dirty="0" smtClean="0"/>
              <a:t>, teaching materials, DigEco textbook, </a:t>
            </a:r>
            <a:r>
              <a:rPr lang="en-US" dirty="0"/>
              <a:t>posters, </a:t>
            </a:r>
            <a:r>
              <a:rPr lang="en-US" dirty="0" smtClean="0"/>
              <a:t>presentations in </a:t>
            </a:r>
            <a:r>
              <a:rPr lang="en-US" dirty="0"/>
              <a:t>electronic form, via traditional or social </a:t>
            </a:r>
            <a:r>
              <a:rPr lang="en-US" dirty="0" smtClean="0"/>
              <a:t>media were </a:t>
            </a:r>
            <a:r>
              <a:rPr lang="en-US" dirty="0"/>
              <a:t>acknowledge EU support and display DigEco </a:t>
            </a:r>
            <a:r>
              <a:rPr lang="en-US" dirty="0" smtClean="0"/>
              <a:t>Logo, the </a:t>
            </a:r>
            <a:r>
              <a:rPr lang="en-US" dirty="0"/>
              <a:t>European flag emblem and funding statement below</a:t>
            </a:r>
            <a:r>
              <a:rPr lang="en-US" dirty="0" smtClean="0"/>
              <a:t>.</a:t>
            </a:r>
          </a:p>
          <a:p>
            <a:pPr indent="361950" algn="just"/>
            <a:r>
              <a:rPr lang="en-US" dirty="0" smtClean="0"/>
              <a:t>It was also acknowledge </a:t>
            </a:r>
            <a:r>
              <a:rPr lang="en-US" dirty="0"/>
              <a:t>EU support and display the European flag </a:t>
            </a:r>
            <a:r>
              <a:rPr lang="en-US" dirty="0" smtClean="0"/>
              <a:t>emblem, funding statement and DigEco Logo </a:t>
            </a:r>
            <a:r>
              <a:rPr lang="en-US" dirty="0"/>
              <a:t>in all dissemination activities and on all </a:t>
            </a:r>
            <a:r>
              <a:rPr lang="en-US" dirty="0" smtClean="0"/>
              <a:t>infrastructure (VIDEL DigEco Lab), equipment.</a:t>
            </a:r>
          </a:p>
          <a:p>
            <a:pPr marL="342900" indent="-342900">
              <a:buFontTx/>
              <a:buChar char="-"/>
            </a:pPr>
            <a:endParaRPr lang="en-US" sz="2000" dirty="0" smtClean="0"/>
          </a:p>
          <a:p>
            <a:pPr marL="342900" indent="-342900">
              <a:buFontTx/>
              <a:buChar char="-"/>
            </a:pPr>
            <a:endParaRPr lang="en-US" sz="2000" dirty="0"/>
          </a:p>
          <a:p>
            <a:pPr marL="342900" indent="-342900">
              <a:buFontTx/>
              <a:buChar char="-"/>
            </a:pPr>
            <a:endParaRPr lang="en-US" sz="2000" dirty="0" smtClean="0"/>
          </a:p>
          <a:p>
            <a:r>
              <a:rPr lang="en-US" dirty="0" smtClean="0"/>
              <a:t>All communication and dissemination materials contain Disclaimer in English:</a:t>
            </a:r>
          </a:p>
          <a:p>
            <a:endParaRPr lang="en-US" sz="900" dirty="0" smtClean="0"/>
          </a:p>
          <a:p>
            <a:r>
              <a:rPr lang="en-US" sz="1600" b="1" i="1" dirty="0" smtClean="0"/>
              <a:t>Funded </a:t>
            </a:r>
            <a:r>
              <a:rPr lang="en-US" sz="1600" b="1" i="1" dirty="0"/>
              <a:t>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600" b="1" i="1" dirty="0" smtClean="0"/>
          </a:p>
          <a:p>
            <a:endParaRPr lang="en-US" dirty="0" smtClean="0"/>
          </a:p>
        </p:txBody>
      </p:sp>
      <p:pic>
        <p:nvPicPr>
          <p:cNvPr id="9" name="Рисунок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9086" y="4087655"/>
            <a:ext cx="3278998" cy="103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219" y="4198549"/>
            <a:ext cx="2309611" cy="815157"/>
          </a:xfrm>
          <a:prstGeom prst="rect">
            <a:avLst/>
          </a:prstGeom>
        </p:spPr>
      </p:pic>
    </p:spTree>
    <p:extLst>
      <p:ext uri="{BB962C8B-B14F-4D97-AF65-F5344CB8AC3E}">
        <p14:creationId xmlns:p14="http://schemas.microsoft.com/office/powerpoint/2010/main" val="305264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5" name="Rectangle 4">
            <a:extLst>
              <a:ext uri="{FF2B5EF4-FFF2-40B4-BE49-F238E27FC236}">
                <a16:creationId xmlns:a16="http://schemas.microsoft.com/office/drawing/2014/main" xmlns="" id="{196B65F4-C39C-4DE8-81C5-C3250147C9DE}"/>
              </a:ext>
            </a:extLst>
          </p:cNvPr>
          <p:cNvSpPr/>
          <p:nvPr/>
        </p:nvSpPr>
        <p:spPr>
          <a:xfrm>
            <a:off x="2871057" y="433125"/>
            <a:ext cx="8509415" cy="1200329"/>
          </a:xfrm>
          <a:prstGeom prst="rect">
            <a:avLst/>
          </a:prstGeom>
        </p:spPr>
        <p:txBody>
          <a:bodyPr wrap="square">
            <a:spAutoFit/>
          </a:bodyPr>
          <a:lstStyle/>
          <a:p>
            <a:pPr algn="ctr"/>
            <a:r>
              <a:rPr lang="en-US" sz="2400" b="1" dirty="0" smtClean="0"/>
              <a:t>P6. HIGHER EDUCATION: PROMOTING INTERNATIONALISATION, RECOGNITION AND MOBILITY, SUPPORTING CHANGES IN LINE WITH BOLOGNA PRINCIPLES AND TOOLS.</a:t>
            </a:r>
            <a:endParaRPr lang="lt-LT" sz="2400" b="1"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xmlns="" id="{8AB9CD94-B274-4239-A92F-7646536977B6}"/>
              </a:ext>
            </a:extLst>
          </p:cNvPr>
          <p:cNvSpPr>
            <a:spLocks noChangeArrowheads="1"/>
          </p:cNvSpPr>
          <p:nvPr/>
        </p:nvSpPr>
        <p:spPr bwMode="auto">
          <a:xfrm>
            <a:off x="1235845" y="2183025"/>
            <a:ext cx="947947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indent="180975" algn="just"/>
            <a:r>
              <a:rPr lang="en-US" sz="2000" dirty="0" err="1" smtClean="0">
                <a:ea typeface="Times New Roman" panose="02020603050405020304" pitchFamily="18" charset="0"/>
              </a:rPr>
              <a:t>DigEco</a:t>
            </a:r>
            <a:r>
              <a:rPr lang="en-US" sz="2000" dirty="0" smtClean="0">
                <a:ea typeface="Times New Roman" panose="02020603050405020304" pitchFamily="18" charset="0"/>
              </a:rPr>
              <a:t> </a:t>
            </a:r>
            <a:r>
              <a:rPr lang="en-US" altLang="uk-UA" sz="2000" dirty="0">
                <a:solidFill>
                  <a:srgbClr val="000000"/>
                </a:solidFill>
                <a:ea typeface="Calibri" panose="020F0502020204030204" pitchFamily="34" charset="0"/>
              </a:rPr>
              <a:t>“Master” </a:t>
            </a:r>
            <a:r>
              <a:rPr lang="en-US" altLang="uk-UA" sz="2000" dirty="0" smtClean="0">
                <a:ea typeface="Times New Roman" panose="02020603050405020304" pitchFamily="18" charset="0"/>
              </a:rPr>
              <a:t>educational-professional </a:t>
            </a:r>
            <a:r>
              <a:rPr kumimoji="0" lang="en-US" altLang="uk-UA" sz="2000" b="0" i="0" u="none" strike="noStrike" cap="none" normalizeH="0" baseline="0" dirty="0" smtClean="0">
                <a:ln>
                  <a:noFill/>
                </a:ln>
                <a:solidFill>
                  <a:schemeClr val="tx1"/>
                </a:solidFill>
                <a:effectLst/>
                <a:ea typeface="Times New Roman" panose="02020603050405020304" pitchFamily="18" charset="0"/>
              </a:rPr>
              <a:t>program</a:t>
            </a:r>
            <a:r>
              <a:rPr kumimoji="0" lang="en-US" altLang="uk-UA" sz="2000" b="0" i="0" u="none" strike="noStrike" cap="none" normalizeH="0" dirty="0" smtClean="0">
                <a:ln>
                  <a:noFill/>
                </a:ln>
                <a:solidFill>
                  <a:schemeClr val="tx1"/>
                </a:solidFill>
                <a:effectLst/>
                <a:ea typeface="Times New Roman" panose="02020603050405020304" pitchFamily="18" charset="0"/>
              </a:rPr>
              <a:t> </a:t>
            </a:r>
            <a:r>
              <a:rPr kumimoji="0" lang="en-US" altLang="uk-UA" sz="2000" b="0" i="0" u="none" strike="noStrike" cap="none" normalizeH="0" baseline="0" dirty="0" smtClean="0">
                <a:ln>
                  <a:noFill/>
                </a:ln>
                <a:solidFill>
                  <a:srgbClr val="000000"/>
                </a:solidFill>
                <a:effectLst/>
                <a:ea typeface="Calibri" panose="020F0502020204030204" pitchFamily="34" charset="0"/>
              </a:rPr>
              <a:t>at ZPSU </a:t>
            </a:r>
            <a:r>
              <a:rPr kumimoji="0" lang="en-GB" altLang="uk-UA" sz="2000" b="0" i="0" u="none" strike="noStrike" cap="none" normalizeH="0" baseline="0" dirty="0" smtClean="0">
                <a:ln>
                  <a:noFill/>
                </a:ln>
                <a:solidFill>
                  <a:schemeClr val="tx1"/>
                </a:solidFill>
                <a:effectLst/>
                <a:ea typeface="Times New Roman" panose="02020603050405020304" pitchFamily="18" charset="0"/>
              </a:rPr>
              <a:t>lasts 1,5 year </a:t>
            </a:r>
            <a:r>
              <a:rPr kumimoji="0" lang="en-GB" altLang="uk-UA" sz="2000" b="0" i="0" u="none" strike="noStrike" cap="none" normalizeH="0" baseline="0" dirty="0">
                <a:ln>
                  <a:noFill/>
                </a:ln>
                <a:solidFill>
                  <a:schemeClr val="tx1"/>
                </a:solidFill>
                <a:effectLst/>
                <a:ea typeface="Times New Roman" panose="02020603050405020304" pitchFamily="18" charset="0"/>
              </a:rPr>
              <a:t>for a total of </a:t>
            </a:r>
            <a:r>
              <a:rPr kumimoji="0" lang="en-GB" altLang="uk-UA" sz="2000" b="1" i="0" u="none" strike="noStrike" cap="none" normalizeH="0" baseline="0" dirty="0">
                <a:ln>
                  <a:noFill/>
                </a:ln>
                <a:solidFill>
                  <a:schemeClr val="tx1"/>
                </a:solidFill>
                <a:effectLst/>
                <a:ea typeface="Times New Roman" panose="02020603050405020304" pitchFamily="18" charset="0"/>
              </a:rPr>
              <a:t>90 ECTS</a:t>
            </a:r>
            <a:r>
              <a:rPr kumimoji="0" lang="en-GB" altLang="uk-UA" sz="2000" b="0" i="0" u="none" strike="noStrike" cap="none" normalizeH="0" baseline="0" dirty="0">
                <a:ln>
                  <a:noFill/>
                </a:ln>
                <a:solidFill>
                  <a:schemeClr val="tx1"/>
                </a:solidFill>
                <a:effectLst/>
                <a:ea typeface="Times New Roman" panose="02020603050405020304" pitchFamily="18" charset="0"/>
              </a:rPr>
              <a:t>. </a:t>
            </a:r>
            <a:r>
              <a:rPr kumimoji="0" lang="en-US" altLang="uk-UA" sz="2000" b="0" i="0" u="none" strike="noStrike" cap="none" normalizeH="0" baseline="0" dirty="0">
                <a:ln>
                  <a:noFill/>
                </a:ln>
                <a:solidFill>
                  <a:schemeClr val="tx1"/>
                </a:solidFill>
                <a:effectLst/>
                <a:ea typeface="Times New Roman" panose="02020603050405020304" pitchFamily="18" charset="0"/>
              </a:rPr>
              <a:t>According to the Law of Ukraine “On Education” and the Order of Ministry of Education and Science of Ukraine No. 1/9-126 </a:t>
            </a:r>
            <a:r>
              <a:rPr kumimoji="0" lang="en-US" altLang="uk-UA" sz="2000" b="0" i="0" u="none" strike="noStrike" cap="none" normalizeH="0" baseline="0" dirty="0" smtClean="0">
                <a:ln>
                  <a:noFill/>
                </a:ln>
                <a:solidFill>
                  <a:schemeClr val="tx1"/>
                </a:solidFill>
                <a:effectLst/>
                <a:ea typeface="Times New Roman" panose="02020603050405020304" pitchFamily="18" charset="0"/>
              </a:rPr>
              <a:t>during </a:t>
            </a:r>
            <a:r>
              <a:rPr lang="en-US" altLang="uk-UA" sz="2000" dirty="0" smtClean="0">
                <a:ea typeface="Times New Roman" panose="02020603050405020304" pitchFamily="18" charset="0"/>
              </a:rPr>
              <a:t>curricula </a:t>
            </a:r>
            <a:r>
              <a:rPr kumimoji="0" lang="en-US" altLang="uk-UA" sz="2000" b="0" i="0" u="none" strike="noStrike" cap="none" normalizeH="0" baseline="0" dirty="0" smtClean="0">
                <a:ln>
                  <a:noFill/>
                </a:ln>
                <a:solidFill>
                  <a:schemeClr val="tx1"/>
                </a:solidFill>
                <a:effectLst/>
                <a:ea typeface="Times New Roman" panose="02020603050405020304" pitchFamily="18" charset="0"/>
              </a:rPr>
              <a:t> developing the </a:t>
            </a:r>
            <a:r>
              <a:rPr kumimoji="0" lang="en-US" altLang="uk-UA" sz="2000" b="0" i="0" u="none" strike="noStrike" cap="none" normalizeH="0" baseline="0" dirty="0">
                <a:ln>
                  <a:noFill/>
                </a:ln>
                <a:solidFill>
                  <a:schemeClr val="tx1"/>
                </a:solidFill>
                <a:effectLst/>
                <a:ea typeface="Times New Roman" panose="02020603050405020304" pitchFamily="18" charset="0"/>
              </a:rPr>
              <a:t>following rules </a:t>
            </a:r>
            <a:r>
              <a:rPr kumimoji="0" lang="en-US" altLang="uk-UA" sz="2000" b="0" i="0" u="none" strike="noStrike" cap="none" normalizeH="0" baseline="0" dirty="0" smtClean="0">
                <a:ln>
                  <a:noFill/>
                </a:ln>
                <a:solidFill>
                  <a:schemeClr val="tx1"/>
                </a:solidFill>
                <a:effectLst/>
                <a:ea typeface="Times New Roman" panose="02020603050405020304" pitchFamily="18" charset="0"/>
              </a:rPr>
              <a:t>were taken </a:t>
            </a:r>
            <a:r>
              <a:rPr kumimoji="0" lang="en-US" altLang="uk-UA" sz="2000" b="0" i="0" u="none" strike="noStrike" cap="none" normalizeH="0" baseline="0" dirty="0">
                <a:ln>
                  <a:noFill/>
                </a:ln>
                <a:solidFill>
                  <a:schemeClr val="tx1"/>
                </a:solidFill>
                <a:effectLst/>
                <a:ea typeface="Times New Roman" panose="02020603050405020304" pitchFamily="18" charset="0"/>
              </a:rPr>
              <a:t>into consideration:</a:t>
            </a:r>
          </a:p>
          <a:p>
            <a:pPr marL="0" marR="0" lvl="0" indent="180975" algn="just" defTabSz="914400" rtl="0" eaLnBrk="0" fontAlgn="base" latinLnBrk="0" hangingPunct="0">
              <a:lnSpc>
                <a:spcPct val="100000"/>
              </a:lnSpc>
              <a:spcBef>
                <a:spcPct val="0"/>
              </a:spcBef>
              <a:spcAft>
                <a:spcPct val="0"/>
              </a:spcAft>
              <a:buClrTx/>
              <a:buSzTx/>
              <a:buFontTx/>
              <a:buNone/>
              <a:tabLst>
                <a:tab pos="457200" algn="l"/>
              </a:tabLst>
            </a:pPr>
            <a:endParaRPr kumimoji="0" lang="uk-UA" altLang="uk-UA"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uk-UA"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1/3 hours – class work, 2/3 hours - independent study;</a:t>
            </a:r>
            <a:endParaRPr kumimoji="0" lang="uk-UA" altLang="uk-UA"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uk-UA"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Max 75% - compulsory discipline, Min 25% - free student choice;</a:t>
            </a:r>
            <a:endParaRPr kumimoji="0" lang="uk-UA" altLang="uk-UA"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US" altLang="uk-UA"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curricula consist of two parts - Obligatory and Selective part.</a:t>
            </a:r>
            <a:endParaRPr kumimoji="0" lang="en-US" altLang="uk-UA" sz="20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009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Rectangle 1">
            <a:extLst>
              <a:ext uri="{FF2B5EF4-FFF2-40B4-BE49-F238E27FC236}">
                <a16:creationId xmlns:a16="http://schemas.microsoft.com/office/drawing/2014/main" xmlns="" id="{5A3203F2-AE66-485D-A5A3-23E371AA936C}"/>
              </a:ext>
            </a:extLst>
          </p:cNvPr>
          <p:cNvSpPr/>
          <p:nvPr/>
        </p:nvSpPr>
        <p:spPr>
          <a:xfrm>
            <a:off x="3136827" y="366918"/>
            <a:ext cx="7814201" cy="830997"/>
          </a:xfrm>
          <a:prstGeom prst="rect">
            <a:avLst/>
          </a:prstGeom>
        </p:spPr>
        <p:txBody>
          <a:bodyPr wrap="square">
            <a:spAutoFit/>
          </a:bodyPr>
          <a:lstStyle/>
          <a:p>
            <a:pPr algn="ctr"/>
            <a:r>
              <a:rPr lang="en-US" sz="2400" b="1" dirty="0" smtClean="0"/>
              <a:t>P6. MOBILITY FOR TEACHING, TRAINING AND/OR PROJECT RESEARCH ACTIVITIES</a:t>
            </a:r>
            <a:endParaRPr lang="lt-LT" sz="2400" b="1"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xmlns="" id="{8AB9CD94-B274-4239-A92F-7646536977B6}"/>
              </a:ext>
            </a:extLst>
          </p:cNvPr>
          <p:cNvSpPr>
            <a:spLocks noChangeArrowheads="1"/>
          </p:cNvSpPr>
          <p:nvPr/>
        </p:nvSpPr>
        <p:spPr bwMode="auto">
          <a:xfrm>
            <a:off x="219075" y="1149022"/>
            <a:ext cx="11839575"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algn="just"/>
            <a:r>
              <a:rPr lang="en-US" dirty="0" smtClean="0">
                <a:ea typeface="Times New Roman" panose="02020603050405020304" pitchFamily="18" charset="0"/>
              </a:rPr>
              <a:t>During DigEco Project Lifetime there were realized 21 Training Mobility Activities for Teachers and Staff from ZPSU</a:t>
            </a:r>
            <a:r>
              <a:rPr lang="uk-UA" dirty="0" smtClean="0">
                <a:ea typeface="Times New Roman" panose="02020603050405020304" pitchFamily="18" charset="0"/>
              </a:rPr>
              <a:t>:</a:t>
            </a:r>
            <a:endParaRPr lang="en-US" dirty="0" smtClean="0">
              <a:ea typeface="Times New Roman" panose="02020603050405020304" pitchFamily="18" charset="0"/>
            </a:endParaRPr>
          </a:p>
          <a:p>
            <a:pPr lvl="0" indent="180975" algn="just"/>
            <a:r>
              <a:rPr lang="en-US" altLang="uk-UA" sz="1600" b="1" i="1" dirty="0" smtClean="0"/>
              <a:t>STAFF</a:t>
            </a:r>
            <a:endParaRPr lang="en-US" sz="1600" b="1" dirty="0" smtClean="0">
              <a:ea typeface="Times New Roman" panose="02020603050405020304" pitchFamily="18" charset="0"/>
            </a:endParaRPr>
          </a:p>
          <a:p>
            <a:pPr marL="285750" lvl="0" indent="-285750" algn="just">
              <a:buFont typeface="Wingdings" panose="05000000000000000000" pitchFamily="2" charset="2"/>
              <a:buChar char="v"/>
            </a:pPr>
            <a:r>
              <a:rPr kumimoji="0" lang="en-US" altLang="uk-UA" sz="1600" b="1" i="1" u="none" strike="noStrike" cap="none" normalizeH="0" baseline="0" dirty="0" smtClean="0">
                <a:ln>
                  <a:noFill/>
                </a:ln>
                <a:solidFill>
                  <a:schemeClr val="tx1"/>
                </a:solidFill>
                <a:effectLst/>
              </a:rPr>
              <a:t>University Administration:</a:t>
            </a:r>
          </a:p>
          <a:p>
            <a:pPr marL="180975" lvl="0" algn="just"/>
            <a:r>
              <a:rPr lang="en-US" altLang="uk-UA" sz="1600" i="1" dirty="0" smtClean="0"/>
              <a:t>-    </a:t>
            </a:r>
            <a:r>
              <a:rPr lang="en-US" altLang="uk-UA" sz="1600" dirty="0" smtClean="0"/>
              <a:t>Viktor Ievdokymov – Rector</a:t>
            </a:r>
            <a:endParaRPr lang="en-US" altLang="uk-UA" sz="1600" dirty="0"/>
          </a:p>
          <a:p>
            <a:pPr marL="523875" lvl="0" indent="-342900" algn="just">
              <a:buFontTx/>
              <a:buChar char="-"/>
            </a:pPr>
            <a:r>
              <a:rPr lang="en-US" altLang="uk-UA" sz="1600" dirty="0" smtClean="0"/>
              <a:t>Oksana </a:t>
            </a:r>
            <a:r>
              <a:rPr lang="en-US" altLang="uk-UA" sz="1600" dirty="0" err="1" smtClean="0"/>
              <a:t>Oliinyk</a:t>
            </a:r>
            <a:r>
              <a:rPr lang="en-US" altLang="uk-UA" sz="1600" dirty="0" smtClean="0"/>
              <a:t> – 1</a:t>
            </a:r>
            <a:r>
              <a:rPr lang="en-US" altLang="uk-UA" sz="1600" baseline="30000" dirty="0" smtClean="0"/>
              <a:t>st</a:t>
            </a:r>
            <a:r>
              <a:rPr lang="en-US" altLang="uk-UA" sz="1600" dirty="0" smtClean="0"/>
              <a:t> Vice-rector </a:t>
            </a:r>
          </a:p>
          <a:p>
            <a:pPr marL="523875" lvl="0" indent="-342900" algn="just">
              <a:buFontTx/>
              <a:buChar char="-"/>
            </a:pPr>
            <a:r>
              <a:rPr lang="en-US" altLang="uk-UA" sz="1600" dirty="0" err="1" smtClean="0"/>
              <a:t>Halyna</a:t>
            </a:r>
            <a:r>
              <a:rPr lang="en-US" altLang="uk-UA" sz="1600" dirty="0" smtClean="0"/>
              <a:t> </a:t>
            </a:r>
            <a:r>
              <a:rPr lang="en-US" altLang="uk-UA" sz="1600" dirty="0" err="1" smtClean="0"/>
              <a:t>Tarasiuk</a:t>
            </a:r>
            <a:r>
              <a:rPr lang="en-US" altLang="uk-UA" sz="1600" dirty="0" smtClean="0"/>
              <a:t> – Dean of the Faculty of Business and Service Sector</a:t>
            </a:r>
          </a:p>
          <a:p>
            <a:pPr marL="523875" lvl="0" indent="-342900" algn="just">
              <a:buFontTx/>
              <a:buChar char="-"/>
            </a:pPr>
            <a:r>
              <a:rPr lang="en-US" altLang="uk-UA" sz="1600" dirty="0"/>
              <a:t>Vasyl </a:t>
            </a:r>
            <a:r>
              <a:rPr lang="en-US" altLang="uk-UA" sz="1600" dirty="0" smtClean="0"/>
              <a:t>Mamrai – Head of International Relations Department</a:t>
            </a:r>
          </a:p>
          <a:p>
            <a:pPr marL="523875" indent="-342900" algn="just">
              <a:buFontTx/>
              <a:buChar char="-"/>
            </a:pPr>
            <a:r>
              <a:rPr lang="en-US" altLang="uk-UA" sz="1600" dirty="0" smtClean="0"/>
              <a:t>Artur Makhno – Deputy head of </a:t>
            </a:r>
            <a:r>
              <a:rPr lang="en-US" altLang="uk-UA" sz="1600" dirty="0"/>
              <a:t>International Relations </a:t>
            </a:r>
            <a:r>
              <a:rPr lang="en-US" altLang="uk-UA" sz="1600" dirty="0" smtClean="0"/>
              <a:t>Department</a:t>
            </a:r>
          </a:p>
          <a:p>
            <a:pPr marL="180975" algn="just"/>
            <a:r>
              <a:rPr lang="en-US" altLang="uk-UA" sz="1600" b="1" i="1" dirty="0" smtClean="0"/>
              <a:t>TEACHERS</a:t>
            </a:r>
          </a:p>
          <a:p>
            <a:pPr marL="285750" indent="-285750" algn="just">
              <a:buFont typeface="Wingdings" panose="05000000000000000000" pitchFamily="2" charset="2"/>
              <a:buChar char="v"/>
              <a:tabLst>
                <a:tab pos="180975" algn="l"/>
              </a:tabLst>
            </a:pPr>
            <a:r>
              <a:rPr lang="en-US" altLang="uk-UA" sz="1600" b="1" i="1" dirty="0"/>
              <a:t>Faculty of Business and Service </a:t>
            </a:r>
            <a:r>
              <a:rPr lang="en-US" altLang="uk-UA" sz="1600" b="1" i="1" dirty="0" smtClean="0"/>
              <a:t>Sector</a:t>
            </a:r>
            <a:r>
              <a:rPr lang="uk-UA" altLang="uk-UA" sz="1600" b="1" i="1" dirty="0" smtClean="0"/>
              <a:t> (</a:t>
            </a:r>
            <a:r>
              <a:rPr lang="en-US" altLang="uk-UA" sz="1600" b="1" i="1" dirty="0" smtClean="0"/>
              <a:t>Department </a:t>
            </a:r>
            <a:r>
              <a:rPr lang="en-US" altLang="uk-UA" sz="1600" b="1" i="1" dirty="0"/>
              <a:t>of Finance and Digital </a:t>
            </a:r>
            <a:r>
              <a:rPr lang="en-US" altLang="uk-UA" sz="1600" b="1" i="1" dirty="0" smtClean="0"/>
              <a:t>Economy</a:t>
            </a:r>
            <a:r>
              <a:rPr lang="uk-UA" altLang="uk-UA" sz="1600" b="1" i="1" dirty="0" smtClean="0"/>
              <a:t>)</a:t>
            </a:r>
            <a:r>
              <a:rPr lang="en-US" altLang="uk-UA" sz="1600" b="1" i="1" dirty="0" smtClean="0"/>
              <a:t>:</a:t>
            </a:r>
            <a:endParaRPr lang="en-US" altLang="uk-UA" sz="1600" b="1" i="1" dirty="0"/>
          </a:p>
          <a:p>
            <a:pPr marL="361950" algn="just">
              <a:tabLst>
                <a:tab pos="180975" algn="l"/>
              </a:tabLst>
            </a:pPr>
            <a:r>
              <a:rPr lang="en-US" altLang="uk-UA" sz="1600" dirty="0"/>
              <a:t>Prof. </a:t>
            </a:r>
            <a:r>
              <a:rPr lang="en-US" altLang="uk-UA" sz="1600" dirty="0" err="1"/>
              <a:t>Nataliia</a:t>
            </a:r>
            <a:r>
              <a:rPr lang="en-US" altLang="uk-UA" sz="1600" dirty="0"/>
              <a:t> </a:t>
            </a:r>
            <a:r>
              <a:rPr lang="en-US" altLang="uk-UA" sz="1600" dirty="0" err="1"/>
              <a:t>Vygovska</a:t>
            </a:r>
            <a:r>
              <a:rPr lang="en-US" altLang="uk-UA" sz="1600" dirty="0"/>
              <a:t>, Assoc. Prof. Yuliya Bogoyavlenska, Assoc. Prof. </a:t>
            </a:r>
            <a:r>
              <a:rPr lang="en-US" altLang="uk-UA" sz="1600" dirty="0" err="1"/>
              <a:t>Svitlana</a:t>
            </a:r>
            <a:r>
              <a:rPr lang="en-US" altLang="uk-UA" sz="1600" dirty="0"/>
              <a:t> </a:t>
            </a:r>
            <a:r>
              <a:rPr lang="en-US" altLang="uk-UA" sz="1600" dirty="0" err="1"/>
              <a:t>Obikhod</a:t>
            </a:r>
            <a:r>
              <a:rPr lang="en-US" altLang="uk-UA" sz="1600" dirty="0"/>
              <a:t>, </a:t>
            </a:r>
            <a:r>
              <a:rPr lang="en-US" altLang="uk-UA" sz="1600" dirty="0" smtClean="0"/>
              <a:t>Assoc. Prof</a:t>
            </a:r>
            <a:r>
              <a:rPr lang="en-US" altLang="uk-UA" sz="1600" dirty="0"/>
              <a:t>. </a:t>
            </a:r>
            <a:r>
              <a:rPr lang="en-US" altLang="uk-UA" sz="1600" dirty="0" err="1"/>
              <a:t>Nataliia</a:t>
            </a:r>
            <a:r>
              <a:rPr lang="en-US" altLang="uk-UA" sz="1600" dirty="0"/>
              <a:t> </a:t>
            </a:r>
            <a:r>
              <a:rPr lang="en-US" altLang="uk-UA" sz="1600" dirty="0" err="1"/>
              <a:t>Ovander</a:t>
            </a:r>
            <a:r>
              <a:rPr lang="en-US" altLang="uk-UA" sz="1600" dirty="0"/>
              <a:t>.</a:t>
            </a:r>
          </a:p>
          <a:p>
            <a:pPr marL="285750" indent="-285750" algn="just">
              <a:buFont typeface="Wingdings" panose="05000000000000000000" pitchFamily="2" charset="2"/>
              <a:buChar char="v"/>
              <a:tabLst>
                <a:tab pos="180975" algn="l"/>
              </a:tabLst>
            </a:pPr>
            <a:r>
              <a:rPr lang="en-US" altLang="uk-UA" sz="1600" b="1" i="1" dirty="0" smtClean="0"/>
              <a:t>Faculty </a:t>
            </a:r>
            <a:r>
              <a:rPr lang="en-US" altLang="uk-UA" sz="1600" b="1" i="1" dirty="0"/>
              <a:t>of Business and Service </a:t>
            </a:r>
            <a:r>
              <a:rPr lang="en-US" altLang="uk-UA" sz="1600" b="1" i="1" dirty="0" smtClean="0"/>
              <a:t>Sector</a:t>
            </a:r>
            <a:r>
              <a:rPr lang="uk-UA" altLang="uk-UA" sz="1600" b="1" i="1" dirty="0"/>
              <a:t> </a:t>
            </a:r>
            <a:r>
              <a:rPr lang="uk-UA" altLang="uk-UA" sz="1600" b="1" i="1" dirty="0" smtClean="0"/>
              <a:t>(</a:t>
            </a:r>
            <a:r>
              <a:rPr lang="en-US" altLang="uk-UA" sz="1600" b="1" i="1" dirty="0"/>
              <a:t>Department of Management, Business and Marketing Technologies</a:t>
            </a:r>
            <a:r>
              <a:rPr lang="uk-UA" altLang="uk-UA" sz="1600" b="1" i="1" dirty="0" smtClean="0"/>
              <a:t>)</a:t>
            </a:r>
            <a:r>
              <a:rPr lang="en-US" altLang="uk-UA" sz="1600" b="1" i="1" dirty="0" smtClean="0"/>
              <a:t>: </a:t>
            </a:r>
            <a:br>
              <a:rPr lang="en-US" altLang="uk-UA" sz="1600" b="1" i="1" dirty="0" smtClean="0"/>
            </a:br>
            <a:r>
              <a:rPr lang="en-US" altLang="uk-UA" sz="1600" i="1" dirty="0" smtClean="0"/>
              <a:t>Prof</a:t>
            </a:r>
            <a:r>
              <a:rPr lang="en-US" altLang="uk-UA" sz="1600" i="1" dirty="0"/>
              <a:t>. Tetiana </a:t>
            </a:r>
            <a:r>
              <a:rPr lang="en-US" altLang="uk-UA" sz="1600" i="1" dirty="0" err="1" smtClean="0"/>
              <a:t>Ostapchuk</a:t>
            </a:r>
            <a:r>
              <a:rPr lang="en-US" altLang="uk-UA" sz="1600" i="1" dirty="0" smtClean="0"/>
              <a:t>, </a:t>
            </a:r>
            <a:r>
              <a:rPr lang="en-US" altLang="uk-UA" sz="1600" dirty="0"/>
              <a:t>Assoc. Prof. Tetiana </a:t>
            </a:r>
            <a:r>
              <a:rPr lang="en-US" altLang="uk-UA" sz="1600" dirty="0" err="1" smtClean="0"/>
              <a:t>Zavalii</a:t>
            </a:r>
            <a:r>
              <a:rPr lang="en-US" altLang="uk-UA" sz="1600" dirty="0"/>
              <a:t>.</a:t>
            </a:r>
            <a:endParaRPr lang="en-US" altLang="uk-UA" sz="1600" i="1" dirty="0" smtClean="0"/>
          </a:p>
          <a:p>
            <a:pPr marL="285750" indent="-285750" algn="just">
              <a:buFont typeface="Wingdings" panose="05000000000000000000" pitchFamily="2" charset="2"/>
              <a:buChar char="v"/>
              <a:tabLst>
                <a:tab pos="180975" algn="l"/>
              </a:tabLst>
            </a:pPr>
            <a:r>
              <a:rPr lang="en-US" altLang="uk-UA" sz="1600" b="1" i="1" dirty="0" smtClean="0"/>
              <a:t>Faculty </a:t>
            </a:r>
            <a:r>
              <a:rPr lang="en-US" altLang="uk-UA" sz="1600" b="1" i="1" dirty="0"/>
              <a:t>of Business and Service Sector</a:t>
            </a:r>
            <a:r>
              <a:rPr lang="uk-UA" altLang="uk-UA" sz="1600" b="1" i="1" dirty="0"/>
              <a:t> </a:t>
            </a:r>
            <a:r>
              <a:rPr lang="uk-UA" altLang="uk-UA" sz="1600" b="1" i="1" dirty="0" smtClean="0"/>
              <a:t>(</a:t>
            </a:r>
            <a:r>
              <a:rPr lang="en-US" altLang="uk-UA" sz="1600" b="1" i="1" dirty="0"/>
              <a:t>Department of </a:t>
            </a:r>
            <a:r>
              <a:rPr lang="en-US" altLang="uk-UA" sz="1600" b="1" i="1" dirty="0" smtClean="0"/>
              <a:t>Information Systems </a:t>
            </a:r>
            <a:r>
              <a:rPr lang="en-US" altLang="uk-UA" sz="1600" b="1" i="1" dirty="0"/>
              <a:t>in </a:t>
            </a:r>
            <a:r>
              <a:rPr lang="en-US" altLang="uk-UA" sz="1600" b="1" i="1" dirty="0" smtClean="0"/>
              <a:t>Management and Accounting</a:t>
            </a:r>
            <a:r>
              <a:rPr lang="uk-UA" altLang="uk-UA" sz="1600" b="1" i="1" dirty="0" smtClean="0"/>
              <a:t>)</a:t>
            </a:r>
            <a:r>
              <a:rPr lang="en-US" altLang="uk-UA" sz="1600" b="1" i="1" dirty="0"/>
              <a:t>: </a:t>
            </a:r>
            <a:r>
              <a:rPr lang="en-US" altLang="uk-UA" sz="1600" b="1" i="1" dirty="0" smtClean="0"/>
              <a:t/>
            </a:r>
            <a:br>
              <a:rPr lang="en-US" altLang="uk-UA" sz="1600" b="1" i="1" dirty="0" smtClean="0"/>
            </a:br>
            <a:r>
              <a:rPr lang="en-US" altLang="uk-UA" sz="1600" dirty="0" smtClean="0"/>
              <a:t>Assoc</a:t>
            </a:r>
            <a:r>
              <a:rPr lang="en-US" altLang="uk-UA" sz="1600" dirty="0"/>
              <a:t>. Prof. </a:t>
            </a:r>
            <a:r>
              <a:rPr lang="en-US" altLang="uk-UA" sz="1600" dirty="0" smtClean="0"/>
              <a:t>Dmytro </a:t>
            </a:r>
            <a:r>
              <a:rPr lang="en-US" altLang="uk-UA" sz="1600" dirty="0" err="1" smtClean="0"/>
              <a:t>Zakharov</a:t>
            </a:r>
            <a:r>
              <a:rPr lang="en-US" altLang="uk-UA" sz="1600" dirty="0"/>
              <a:t>.</a:t>
            </a:r>
          </a:p>
          <a:p>
            <a:pPr marL="285750" indent="-285750" algn="just">
              <a:buFont typeface="Wingdings" panose="05000000000000000000" pitchFamily="2" charset="2"/>
              <a:buChar char="v"/>
              <a:tabLst>
                <a:tab pos="180975" algn="l"/>
              </a:tabLst>
            </a:pPr>
            <a:r>
              <a:rPr lang="en-US" altLang="uk-UA" sz="1600" b="1" i="1" dirty="0"/>
              <a:t>Faculty of Business and Service Sector</a:t>
            </a:r>
            <a:r>
              <a:rPr lang="uk-UA" altLang="uk-UA" sz="1600" b="1" i="1" dirty="0"/>
              <a:t> </a:t>
            </a:r>
            <a:r>
              <a:rPr lang="uk-UA" altLang="uk-UA" sz="1600" b="1" i="1" dirty="0" smtClean="0"/>
              <a:t>(</a:t>
            </a:r>
            <a:r>
              <a:rPr lang="en-US" altLang="uk-UA" sz="1600" b="1" i="1" dirty="0"/>
              <a:t>Department of </a:t>
            </a:r>
            <a:r>
              <a:rPr lang="en-US" altLang="uk-UA" sz="1600" b="1" i="1" dirty="0" smtClean="0"/>
              <a:t>Tourism and Hotel &amp; Restaurant Business</a:t>
            </a:r>
            <a:r>
              <a:rPr lang="uk-UA" altLang="uk-UA" sz="1600" b="1" i="1" dirty="0" smtClean="0"/>
              <a:t>)</a:t>
            </a:r>
            <a:r>
              <a:rPr lang="en-US" altLang="uk-UA" sz="1600" b="1" i="1" dirty="0" smtClean="0"/>
              <a:t>: </a:t>
            </a:r>
            <a:br>
              <a:rPr lang="en-US" altLang="uk-UA" sz="1600" b="1" i="1" dirty="0" smtClean="0"/>
            </a:br>
            <a:r>
              <a:rPr lang="en-US" altLang="uk-UA" sz="1600" dirty="0" smtClean="0"/>
              <a:t>Prof. </a:t>
            </a:r>
            <a:r>
              <a:rPr lang="en-US" altLang="uk-UA" sz="1600" dirty="0"/>
              <a:t>Oksana </a:t>
            </a:r>
            <a:r>
              <a:rPr lang="en-US" altLang="uk-UA" sz="1600" dirty="0" err="1" smtClean="0"/>
              <a:t>Oliinyk</a:t>
            </a:r>
            <a:r>
              <a:rPr lang="en-US" altLang="uk-UA" sz="1600" dirty="0" smtClean="0"/>
              <a:t>, Prof. </a:t>
            </a:r>
            <a:r>
              <a:rPr lang="en-US" altLang="uk-UA" sz="1600" dirty="0" err="1"/>
              <a:t>Halyna</a:t>
            </a:r>
            <a:r>
              <a:rPr lang="en-US" altLang="uk-UA" sz="1600" dirty="0"/>
              <a:t> </a:t>
            </a:r>
            <a:r>
              <a:rPr lang="en-US" altLang="uk-UA" sz="1600" dirty="0" err="1" smtClean="0"/>
              <a:t>Tarasiuk</a:t>
            </a:r>
            <a:r>
              <a:rPr lang="en-US" altLang="uk-UA" sz="1600" dirty="0" smtClean="0"/>
              <a:t>.</a:t>
            </a:r>
          </a:p>
          <a:p>
            <a:pPr algn="just">
              <a:tabLst>
                <a:tab pos="180975" algn="l"/>
              </a:tabLst>
            </a:pPr>
            <a:endParaRPr lang="en-US" altLang="uk-UA" sz="1600" dirty="0"/>
          </a:p>
          <a:p>
            <a:pPr algn="just">
              <a:tabLst>
                <a:tab pos="180975" algn="l"/>
              </a:tabLst>
            </a:pPr>
            <a:r>
              <a:rPr lang="en-US" dirty="0" smtClean="0">
                <a:ea typeface="Times New Roman" panose="02020603050405020304" pitchFamily="18" charset="0"/>
              </a:rPr>
              <a:t>During </a:t>
            </a:r>
            <a:r>
              <a:rPr lang="en-US" dirty="0">
                <a:ea typeface="Times New Roman" panose="02020603050405020304" pitchFamily="18" charset="0"/>
              </a:rPr>
              <a:t>DigEco Project Lifetime there were </a:t>
            </a:r>
            <a:r>
              <a:rPr lang="en-US" dirty="0" smtClean="0">
                <a:ea typeface="Times New Roman" panose="02020603050405020304" pitchFamily="18" charset="0"/>
              </a:rPr>
              <a:t>prepared by ZPSU Students and Teachers 29 </a:t>
            </a:r>
            <a:r>
              <a:rPr lang="en-US" dirty="0">
                <a:ea typeface="Times New Roman" panose="02020603050405020304" pitchFamily="18" charset="0"/>
              </a:rPr>
              <a:t>scientific theses and </a:t>
            </a:r>
            <a:r>
              <a:rPr lang="en-US" dirty="0" smtClean="0">
                <a:ea typeface="Times New Roman" panose="02020603050405020304" pitchFamily="18" charset="0"/>
              </a:rPr>
              <a:t>11 </a:t>
            </a:r>
            <a:r>
              <a:rPr lang="en-US" dirty="0">
                <a:ea typeface="Times New Roman" panose="02020603050405020304" pitchFamily="18" charset="0"/>
              </a:rPr>
              <a:t>scientific </a:t>
            </a:r>
            <a:r>
              <a:rPr lang="en-US" dirty="0" smtClean="0">
                <a:ea typeface="Times New Roman" panose="02020603050405020304" pitchFamily="18" charset="0"/>
              </a:rPr>
              <a:t>articles.</a:t>
            </a:r>
            <a:endParaRPr kumimoji="0" lang="en-US" altLang="uk-UA" sz="24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55260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75E9C4-51D8-409C-A95C-88F525791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670"/>
            <a:ext cx="2471691" cy="503308"/>
          </a:xfrm>
          <a:prstGeom prst="rect">
            <a:avLst/>
          </a:prstGeom>
        </p:spPr>
      </p:pic>
      <p:pic>
        <p:nvPicPr>
          <p:cNvPr id="6" name="Picture 5">
            <a:extLst>
              <a:ext uri="{FF2B5EF4-FFF2-40B4-BE49-F238E27FC236}">
                <a16:creationId xmlns:a16="http://schemas.microsoft.com/office/drawing/2014/main" xmlns="" id="{1821EDFB-76F9-4907-BF3B-16921B2B2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9" y="6258113"/>
            <a:ext cx="1498451" cy="528865"/>
          </a:xfrm>
          <a:prstGeom prst="rect">
            <a:avLst/>
          </a:prstGeom>
        </p:spPr>
      </p:pic>
      <p:sp>
        <p:nvSpPr>
          <p:cNvPr id="2" name="Rectangle 1">
            <a:extLst>
              <a:ext uri="{FF2B5EF4-FFF2-40B4-BE49-F238E27FC236}">
                <a16:creationId xmlns:a16="http://schemas.microsoft.com/office/drawing/2014/main" xmlns="" id="{AE607673-B08E-4C94-A1A2-6145B3D1D999}"/>
              </a:ext>
            </a:extLst>
          </p:cNvPr>
          <p:cNvSpPr/>
          <p:nvPr/>
        </p:nvSpPr>
        <p:spPr>
          <a:xfrm>
            <a:off x="3966649" y="526609"/>
            <a:ext cx="5033879" cy="461665"/>
          </a:xfrm>
          <a:prstGeom prst="rect">
            <a:avLst/>
          </a:prstGeom>
        </p:spPr>
        <p:txBody>
          <a:bodyPr wrap="none">
            <a:spAutoFit/>
          </a:bodyPr>
          <a:lstStyle/>
          <a:p>
            <a:r>
              <a:rPr lang="en-US" sz="2400" b="1" dirty="0" smtClean="0"/>
              <a:t>P6. PARTNER </a:t>
            </a:r>
            <a:r>
              <a:rPr lang="lt-LT" sz="2400" b="1" dirty="0" smtClean="0"/>
              <a:t>PROJECT MANAGEMENT</a:t>
            </a:r>
            <a:endParaRPr lang="lt-LT" sz="2400" b="1" dirty="0"/>
          </a:p>
        </p:txBody>
      </p:sp>
      <p:pic>
        <p:nvPicPr>
          <p:cNvPr id="7" name="Рисунок 1" descr="Зображення, що містить текст&#10;&#10;Автоматично згенерований опис"/>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262" y="366918"/>
            <a:ext cx="20875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262" y="1416021"/>
            <a:ext cx="11546355" cy="6247864"/>
          </a:xfrm>
          <a:prstGeom prst="rect">
            <a:avLst/>
          </a:prstGeom>
          <a:noFill/>
        </p:spPr>
        <p:txBody>
          <a:bodyPr wrap="square" rtlCol="0">
            <a:spAutoFit/>
          </a:bodyPr>
          <a:lstStyle/>
          <a:p>
            <a:pPr indent="361950"/>
            <a:r>
              <a:rPr lang="en-US" sz="2000" dirty="0" smtClean="0"/>
              <a:t>In accordance with developed and approved </a:t>
            </a:r>
            <a:r>
              <a:rPr lang="en-US" sz="2000" b="1" i="1" dirty="0" smtClean="0"/>
              <a:t>Consolidated Management Plan</a:t>
            </a:r>
            <a:r>
              <a:rPr lang="en-US" sz="2000" dirty="0" smtClean="0"/>
              <a:t>, as a Part of DigEco Project </a:t>
            </a:r>
          </a:p>
          <a:p>
            <a:r>
              <a:rPr lang="en-US" sz="2000" dirty="0" smtClean="0"/>
              <a:t>Realization Strategy at Zhytomyr Polytechnic State University was officially formed by the First Vice-Rector </a:t>
            </a:r>
            <a:r>
              <a:rPr lang="en-US" sz="2000" dirty="0"/>
              <a:t>Order</a:t>
            </a:r>
            <a:r>
              <a:rPr lang="en-US" sz="2000" dirty="0" smtClean="0"/>
              <a:t> the </a:t>
            </a:r>
            <a:r>
              <a:rPr lang="en-US" sz="2000" b="1" i="1" dirty="0" smtClean="0"/>
              <a:t>Project Working Group (10 Persons)</a:t>
            </a:r>
            <a:r>
              <a:rPr lang="en-US" sz="2000" dirty="0" smtClean="0"/>
              <a:t>.</a:t>
            </a:r>
          </a:p>
          <a:p>
            <a:endParaRPr lang="en-US" sz="2000" dirty="0" smtClean="0"/>
          </a:p>
          <a:p>
            <a:r>
              <a:rPr lang="en-US" sz="2000" dirty="0" smtClean="0"/>
              <a:t>The leader of P6 </a:t>
            </a:r>
            <a:r>
              <a:rPr lang="en-US" sz="2000" dirty="0"/>
              <a:t>Project Working </a:t>
            </a:r>
            <a:r>
              <a:rPr lang="en-US" sz="2000" dirty="0" smtClean="0"/>
              <a:t>Group was nominated to the Project </a:t>
            </a:r>
            <a:r>
              <a:rPr lang="en-US" sz="2000" b="1" i="1" dirty="0" smtClean="0"/>
              <a:t>Joint Coordination Council</a:t>
            </a:r>
            <a:r>
              <a:rPr lang="en-US" sz="2000" dirty="0" smtClean="0"/>
              <a:t>.</a:t>
            </a:r>
          </a:p>
          <a:p>
            <a:endParaRPr lang="uk-UA" sz="2000" dirty="0" smtClean="0"/>
          </a:p>
          <a:p>
            <a:r>
              <a:rPr lang="en-US" sz="2000" dirty="0" smtClean="0"/>
              <a:t>The main</a:t>
            </a:r>
            <a:r>
              <a:rPr lang="en-US" sz="2000" dirty="0"/>
              <a:t> management</a:t>
            </a:r>
            <a:r>
              <a:rPr lang="en-US" sz="2000" dirty="0" smtClean="0"/>
              <a:t> Tasks of Project Working Group on Institutional level are:</a:t>
            </a:r>
          </a:p>
          <a:p>
            <a:pPr marL="342900" indent="-342900">
              <a:buFontTx/>
              <a:buChar char="-"/>
            </a:pPr>
            <a:r>
              <a:rPr lang="en-US" sz="2000" dirty="0" smtClean="0"/>
              <a:t>Ensuring the Project Goals and Objectives are completed in time and on budget: developing and approving new Curricula, new Syllabi, Teaching Materials, Textbook, Developing and Supporting Web Platform, Organizing round tables with Stakeholders, Organizing Teachers and Staff </a:t>
            </a:r>
            <a:r>
              <a:rPr lang="en-US" sz="2000" dirty="0"/>
              <a:t>Selection</a:t>
            </a:r>
            <a:r>
              <a:rPr lang="en-US" sz="2000" dirty="0" smtClean="0"/>
              <a:t> for Trainings, Negotiation with NGO, Business and State representatives etc</a:t>
            </a:r>
            <a:r>
              <a:rPr lang="en-US" sz="2000" dirty="0"/>
              <a:t>.</a:t>
            </a:r>
            <a:endParaRPr lang="en-US" sz="2000" dirty="0" smtClean="0"/>
          </a:p>
          <a:p>
            <a:pPr marL="342900" indent="-342900">
              <a:buFontTx/>
              <a:buChar char="-"/>
            </a:pPr>
            <a:r>
              <a:rPr lang="en-US" sz="2000" dirty="0" smtClean="0"/>
              <a:t>Financial management: monitoring budget and preparing financial reports for Coordinator, organizing </a:t>
            </a:r>
          </a:p>
          <a:p>
            <a:r>
              <a:rPr lang="en-US" sz="2000" dirty="0" smtClean="0"/>
              <a:t>Equipment purchase procedures, Travel and Costs of </a:t>
            </a:r>
            <a:r>
              <a:rPr lang="en-US" sz="2000" dirty="0"/>
              <a:t>Stay </a:t>
            </a:r>
            <a:r>
              <a:rPr lang="en-US" sz="2000" dirty="0" smtClean="0"/>
              <a:t>Reimbursement</a:t>
            </a:r>
            <a:r>
              <a:rPr lang="en-US" sz="2000" dirty="0"/>
              <a:t>,  </a:t>
            </a:r>
            <a:r>
              <a:rPr lang="en-US" sz="2000" dirty="0" smtClean="0"/>
              <a:t>preparing Intermediate and Final Reports to EACEA </a:t>
            </a:r>
            <a:r>
              <a:rPr lang="en-US" sz="2000" dirty="0"/>
              <a:t>etc.</a:t>
            </a:r>
          </a:p>
          <a:p>
            <a:endParaRPr lang="en-US" sz="2000" dirty="0" smtClean="0"/>
          </a:p>
          <a:p>
            <a:endParaRPr lang="en-US" sz="2000" dirty="0" smtClean="0"/>
          </a:p>
          <a:p>
            <a:pPr marL="342900" indent="-342900">
              <a:buFontTx/>
              <a:buChar char="-"/>
            </a:pPr>
            <a:endParaRPr lang="en-US" sz="2000" dirty="0" smtClean="0"/>
          </a:p>
          <a:p>
            <a:pPr marL="342900" indent="-342900">
              <a:buFontTx/>
              <a:buChar char="-"/>
            </a:pPr>
            <a:endParaRPr lang="en-US" sz="2000" dirty="0" smtClean="0"/>
          </a:p>
          <a:p>
            <a:endParaRPr lang="en-US" sz="2000" dirty="0" smtClean="0"/>
          </a:p>
          <a:p>
            <a:endParaRPr lang="uk-UA" sz="2000" dirty="0"/>
          </a:p>
        </p:txBody>
      </p:sp>
    </p:spTree>
    <p:extLst>
      <p:ext uri="{BB962C8B-B14F-4D97-AF65-F5344CB8AC3E}">
        <p14:creationId xmlns:p14="http://schemas.microsoft.com/office/powerpoint/2010/main" val="2811012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2006</Words>
  <Application>Microsoft Office PowerPoint</Application>
  <PresentationFormat>Широкоэкранный</PresentationFormat>
  <Paragraphs>373</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Kateryna Polupanova</dc:creator>
  <cp:lastModifiedBy>Админ</cp:lastModifiedBy>
  <cp:revision>89</cp:revision>
  <dcterms:created xsi:type="dcterms:W3CDTF">2023-08-30T19:53:48Z</dcterms:created>
  <dcterms:modified xsi:type="dcterms:W3CDTF">2024-01-07T17:41:55Z</dcterms:modified>
</cp:coreProperties>
</file>