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  <p:sldId id="261" r:id="rId4"/>
    <p:sldId id="260" r:id="rId5"/>
    <p:sldId id="264" r:id="rId6"/>
    <p:sldId id="262" r:id="rId7"/>
    <p:sldId id="263" r:id="rId8"/>
    <p:sldId id="265" r:id="rId9"/>
    <p:sldId id="266" r:id="rId10"/>
    <p:sldId id="267" r:id="rId11"/>
    <p:sldId id="268" r:id="rId12"/>
    <p:sldId id="258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6;&#1044;&#1058;&#1059;_&#1056;&#1040;&#1041;&#1054;&#1058;&#1040;\&#1044;&#1080;&#1087;&#1083;&#1086;&#1084;&#1085;&#1080;&#1082;&#1080;%20&#1080;%20&#1073;&#1072;&#1082;&#1072;&#1083;&#1072;&#1074;&#1088;&#1097;&#1080;&#1082;&#1080;\2023-2024\&#1055;&#1088;&#1091;&#1076;&#1085;&#1080;&#1082;&#1086;&#1074;\MVP%20beta+&#1040;&#1058;&#1055;%201126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6;&#1044;&#1058;&#1059;_&#1056;&#1040;&#1041;&#1054;&#1058;&#1040;\&#1044;&#1080;&#1087;&#1083;&#1086;&#1084;&#1085;&#1080;&#1082;&#1080;%20&#1080;%20&#1073;&#1072;&#1082;&#1072;&#1083;&#1072;&#1074;&#1088;&#1097;&#1080;&#1082;&#1080;\2023-2024\&#1055;&#1088;&#1091;&#1076;&#1085;&#1080;&#1082;&#1086;&#1074;\MVP%20beta+&#1040;&#1058;&#1055;%201126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6;&#1044;&#1058;&#1059;_&#1056;&#1040;&#1041;&#1054;&#1058;&#1040;\&#1044;&#1080;&#1087;&#1083;&#1086;&#1084;&#1085;&#1080;&#1082;&#1080;%20&#1080;%20&#1073;&#1072;&#1082;&#1072;&#1083;&#1072;&#1074;&#1088;&#1097;&#1080;&#1082;&#1080;\2023-2024\&#1055;&#1088;&#1091;&#1076;&#1085;&#1080;&#1082;&#1086;&#1074;\&#1056;&#1080;&#1085;&#1086;&#108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40135608048992"/>
          <c:y val="4.4221792635202026E-2"/>
          <c:w val="0.63433048993875751"/>
          <c:h val="0.673816634989600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Лист2!$F$77</c:f>
              <c:strCache>
                <c:ptCount val="1"/>
                <c:pt idx="0">
                  <c:v>Необоротні активи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Лист2!$G$75:$I$76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Лист2!$G$77:$I$77</c:f>
              <c:numCache>
                <c:formatCode>#,##0</c:formatCode>
                <c:ptCount val="3"/>
                <c:pt idx="0">
                  <c:v>802</c:v>
                </c:pt>
                <c:pt idx="1">
                  <c:v>3269</c:v>
                </c:pt>
                <c:pt idx="2">
                  <c:v>3725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0-4EBE-827B-75D51B238B26}"/>
            </c:ext>
          </c:extLst>
        </c:ser>
        <c:ser>
          <c:idx val="1"/>
          <c:order val="1"/>
          <c:tx>
            <c:strRef>
              <c:f>Лист2!$F$78</c:f>
              <c:strCache>
                <c:ptCount val="1"/>
                <c:pt idx="0">
                  <c:v>Оборотні активи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Лист2!$G$75:$I$76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Лист2!$G$78:$I$78</c:f>
              <c:numCache>
                <c:formatCode>#,##0</c:formatCode>
                <c:ptCount val="3"/>
                <c:pt idx="0">
                  <c:v>37257</c:v>
                </c:pt>
                <c:pt idx="1">
                  <c:v>50655</c:v>
                </c:pt>
                <c:pt idx="2">
                  <c:v>61908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B0-4EBE-827B-75D51B238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61845888"/>
        <c:axId val="61847424"/>
      </c:barChart>
      <c:catAx>
        <c:axId val="61845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uk-UA"/>
          </a:p>
        </c:txPr>
        <c:crossAx val="61847424"/>
        <c:crosses val="autoZero"/>
        <c:auto val="1"/>
        <c:lblAlgn val="ctr"/>
        <c:lblOffset val="100"/>
        <c:noMultiLvlLbl val="0"/>
      </c:catAx>
      <c:valAx>
        <c:axId val="6184742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uk-UA"/>
          </a:p>
        </c:txPr>
        <c:crossAx val="618458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rgbClr val="080808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>
          <a:solidFill>
            <a:srgbClr val="080808"/>
          </a:solidFill>
          <a:latin typeface="Times New Roman" pitchFamily="18" charset="0"/>
          <a:cs typeface="Times New Roman" pitchFamily="18" charset="0"/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Лист2!$F$183</c:f>
              <c:strCache>
                <c:ptCount val="1"/>
                <c:pt idx="0">
                  <c:v>Власний капітал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Лист2!$G$181:$I$182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Лист2!$G$183:$I$183</c:f>
              <c:numCache>
                <c:formatCode>General</c:formatCode>
                <c:ptCount val="3"/>
                <c:pt idx="0">
                  <c:v>26256</c:v>
                </c:pt>
                <c:pt idx="1">
                  <c:v>34888</c:v>
                </c:pt>
                <c:pt idx="2">
                  <c:v>47242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0-45ED-82AF-060896D617E3}"/>
            </c:ext>
          </c:extLst>
        </c:ser>
        <c:ser>
          <c:idx val="1"/>
          <c:order val="1"/>
          <c:tx>
            <c:strRef>
              <c:f>Лист2!$F$184</c:f>
              <c:strCache>
                <c:ptCount val="1"/>
                <c:pt idx="0">
                  <c:v>Довгострокові зобов’язання і забезпечення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Лист2!$G$181:$I$182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Лист2!$G$184:$I$184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00-45ED-82AF-060896D617E3}"/>
            </c:ext>
          </c:extLst>
        </c:ser>
        <c:ser>
          <c:idx val="2"/>
          <c:order val="2"/>
          <c:tx>
            <c:strRef>
              <c:f>Лист2!$F$185</c:f>
              <c:strCache>
                <c:ptCount val="1"/>
                <c:pt idx="0">
                  <c:v>Поточні зобов’язання і забезпечення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Лист2!$G$181:$I$182</c:f>
              <c:strCach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strCache>
            </c:strRef>
          </c:cat>
          <c:val>
            <c:numRef>
              <c:f>Лист2!$G$185:$I$185</c:f>
              <c:numCache>
                <c:formatCode>General</c:formatCode>
                <c:ptCount val="3"/>
                <c:pt idx="0">
                  <c:v>11803</c:v>
                </c:pt>
                <c:pt idx="1">
                  <c:v>19036</c:v>
                </c:pt>
                <c:pt idx="2">
                  <c:v>18391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00-45ED-82AF-060896D61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61861248"/>
        <c:axId val="117007488"/>
      </c:barChart>
      <c:catAx>
        <c:axId val="6186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uk-UA"/>
          </a:p>
        </c:txPr>
        <c:crossAx val="117007488"/>
        <c:crosses val="autoZero"/>
        <c:auto val="1"/>
        <c:lblAlgn val="ctr"/>
        <c:lblOffset val="100"/>
        <c:noMultiLvlLbl val="0"/>
      </c:catAx>
      <c:valAx>
        <c:axId val="11700748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80808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uk-UA"/>
          </a:p>
        </c:txPr>
        <c:crossAx val="618612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rgbClr val="080808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>
          <a:solidFill>
            <a:srgbClr val="080808"/>
          </a:solidFill>
          <a:latin typeface="Times New Roman" pitchFamily="18" charset="0"/>
          <a:cs typeface="Times New Roman" pitchFamily="18" charset="0"/>
        </a:defRPr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dk1">
                    <a:tint val="88500"/>
                  </a:schemeClr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16901356080489938"/>
                  <c:y val="-5.1892680081656463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080808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</c:trendlineLbl>
          </c:trendline>
          <c:xVal>
            <c:numRef>
              <c:f>Sheet1!$D$3:$D$14</c:f>
              <c:numCache>
                <c:formatCode>0%</c:formatCode>
                <c:ptCount val="12"/>
                <c:pt idx="0">
                  <c:v>0.16521698525223028</c:v>
                </c:pt>
                <c:pt idx="1">
                  <c:v>6.0699558174008184E-2</c:v>
                </c:pt>
                <c:pt idx="2">
                  <c:v>-2.771130483173867E-2</c:v>
                </c:pt>
                <c:pt idx="3">
                  <c:v>3.8683661012672177E-2</c:v>
                </c:pt>
                <c:pt idx="4">
                  <c:v>0.24028167281821244</c:v>
                </c:pt>
                <c:pt idx="5">
                  <c:v>0.20303687883942878</c:v>
                </c:pt>
                <c:pt idx="6">
                  <c:v>0.23119626558052597</c:v>
                </c:pt>
                <c:pt idx="7">
                  <c:v>0.19863102911418995</c:v>
                </c:pt>
                <c:pt idx="8">
                  <c:v>5.6813915063999243E-2</c:v>
                </c:pt>
                <c:pt idx="9">
                  <c:v>5.2224965864126061E-2</c:v>
                </c:pt>
                <c:pt idx="10">
                  <c:v>0.35040047900937488</c:v>
                </c:pt>
                <c:pt idx="11">
                  <c:v>-0.24633748044029857</c:v>
                </c:pt>
              </c:numCache>
            </c:numRef>
          </c:xVal>
          <c:yVal>
            <c:numRef>
              <c:f>Sheet1!$E$3:$E$14</c:f>
              <c:numCache>
                <c:formatCode>0%</c:formatCode>
                <c:ptCount val="12"/>
                <c:pt idx="0">
                  <c:v>0.71745842072216415</c:v>
                </c:pt>
                <c:pt idx="1">
                  <c:v>-0.3607291814937954</c:v>
                </c:pt>
                <c:pt idx="2">
                  <c:v>-0.73850709345478205</c:v>
                </c:pt>
                <c:pt idx="3">
                  <c:v>0.29011242948327443</c:v>
                </c:pt>
                <c:pt idx="4">
                  <c:v>0.80645401351138446</c:v>
                </c:pt>
                <c:pt idx="5">
                  <c:v>0.23160700856395811</c:v>
                </c:pt>
                <c:pt idx="6">
                  <c:v>0.46690665405598675</c:v>
                </c:pt>
                <c:pt idx="7">
                  <c:v>0.24866350147752003</c:v>
                </c:pt>
                <c:pt idx="8">
                  <c:v>0.17718700135134968</c:v>
                </c:pt>
                <c:pt idx="9">
                  <c:v>0.32545485707243049</c:v>
                </c:pt>
                <c:pt idx="10">
                  <c:v>0.43748619258344479</c:v>
                </c:pt>
                <c:pt idx="11">
                  <c:v>-0.64103695895867252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B1C-484F-BB6D-3E3FED311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9774016"/>
        <c:axId val="351888944"/>
      </c:scatterChart>
      <c:valAx>
        <c:axId val="519774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80808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uk-UA"/>
                  <a:t>Економіка України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080808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uk-UA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8080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351888944"/>
        <c:crosses val="autoZero"/>
        <c:crossBetween val="midCat"/>
      </c:valAx>
      <c:valAx>
        <c:axId val="35188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80808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uk-UA"/>
                  <a:t>Видання комп'ютерних ігор </a:t>
                </a:r>
              </a:p>
            </c:rich>
          </c:tx>
          <c:layout>
            <c:manualLayout>
              <c:xMode val="edge"/>
              <c:yMode val="edge"/>
              <c:x val="1.0315168426162888E-2"/>
              <c:y val="0.288192722771905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080808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uk-UA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8080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519774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rgbClr val="080808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EC356-46CB-6C2C-8772-6AF475A6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13" y="1518621"/>
            <a:ext cx="11522075" cy="3820757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ІЛЮСТРАТИВНИЙ МАТЕРІАЛ</a:t>
            </a:r>
            <a:br>
              <a:rPr lang="ru-RU" sz="2800" dirty="0"/>
            </a:br>
            <a:r>
              <a:rPr lang="ru-RU" sz="2800" dirty="0"/>
              <a:t>до </a:t>
            </a:r>
            <a:r>
              <a:rPr lang="ru-RU" sz="2800" dirty="0" err="1"/>
              <a:t>магістерської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br>
              <a:rPr lang="ru-RU" sz="2800" dirty="0"/>
            </a:br>
            <a:r>
              <a:rPr lang="ru-RU" sz="2800" dirty="0"/>
              <a:t>ПРУДНІКОВА </a:t>
            </a:r>
            <a:r>
              <a:rPr lang="ru-RU" sz="2800" dirty="0" err="1"/>
              <a:t>Євгена</a:t>
            </a:r>
            <a:r>
              <a:rPr lang="ru-RU" sz="2800" dirty="0"/>
              <a:t> Олеговича</a:t>
            </a:r>
            <a:br>
              <a:rPr lang="ru-RU" sz="2800" dirty="0"/>
            </a:br>
            <a:r>
              <a:rPr lang="ru-RU" sz="2800" dirty="0"/>
              <a:t>на тему: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«</a:t>
            </a:r>
            <a:r>
              <a:rPr lang="ru-RU" sz="4000" dirty="0"/>
              <a:t>АНТИКРИЗОВЕ ФІНАНСОВЕ УПРАВЛІННЯ ПІДПРИЄМСТВАМИ СФЕРИ ІТ</a:t>
            </a:r>
            <a:r>
              <a:rPr lang="ru-RU" sz="2800" dirty="0"/>
              <a:t>»</a:t>
            </a:r>
            <a:br>
              <a:rPr lang="ru-RU" dirty="0"/>
            </a:b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06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05C7E1C-9B88-8160-09E7-72759B0086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12086"/>
              </p:ext>
            </p:extLst>
          </p:nvPr>
        </p:nvGraphicFramePr>
        <p:xfrm>
          <a:off x="648789" y="758096"/>
          <a:ext cx="10949162" cy="4398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9200">
                  <a:extLst>
                    <a:ext uri="{9D8B030D-6E8A-4147-A177-3AD203B41FA5}">
                      <a16:colId xmlns:a16="http://schemas.microsoft.com/office/drawing/2014/main" val="226361044"/>
                    </a:ext>
                  </a:extLst>
                </a:gridCol>
                <a:gridCol w="1122991">
                  <a:extLst>
                    <a:ext uri="{9D8B030D-6E8A-4147-A177-3AD203B41FA5}">
                      <a16:colId xmlns:a16="http://schemas.microsoft.com/office/drawing/2014/main" val="1158584022"/>
                    </a:ext>
                  </a:extLst>
                </a:gridCol>
                <a:gridCol w="1122991">
                  <a:extLst>
                    <a:ext uri="{9D8B030D-6E8A-4147-A177-3AD203B41FA5}">
                      <a16:colId xmlns:a16="http://schemas.microsoft.com/office/drawing/2014/main" val="18458770"/>
                    </a:ext>
                  </a:extLst>
                </a:gridCol>
                <a:gridCol w="1122991">
                  <a:extLst>
                    <a:ext uri="{9D8B030D-6E8A-4147-A177-3AD203B41FA5}">
                      <a16:colId xmlns:a16="http://schemas.microsoft.com/office/drawing/2014/main" val="3494544007"/>
                    </a:ext>
                  </a:extLst>
                </a:gridCol>
                <a:gridCol w="4250989">
                  <a:extLst>
                    <a:ext uri="{9D8B030D-6E8A-4147-A177-3AD203B41FA5}">
                      <a16:colId xmlns:a16="http://schemas.microsoft.com/office/drawing/2014/main" val="1523741522"/>
                    </a:ext>
                  </a:extLst>
                </a:gridCol>
              </a:tblGrid>
              <a:tr h="53739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658660451"/>
                  </a:ext>
                </a:extLst>
              </a:tr>
              <a:tr h="82234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Z-показник за моделлю Альтмана.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12,01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11,25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12,28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Загроза банкрутства відсутня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879739699"/>
                  </a:ext>
                </a:extLst>
              </a:tr>
              <a:tr h="53739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Z-показник за моделлю Ліса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0,122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0,117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0,125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Загроза банкрутства відсутня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975302938"/>
                  </a:ext>
                </a:extLst>
              </a:tr>
              <a:tr h="139425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Z-показник за моделлю Спрінгейта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добрі довгострокові перспективи, ймовірність банкрутства дуже низька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869366029"/>
                  </a:ext>
                </a:extLst>
              </a:tr>
              <a:tr h="110730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Z-показник за моделлю Тоффлера і Тішоу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3,67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3,31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3,77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 є фінансово стійким, банкрутство не загрожує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30474481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6DD6C10-5A24-C820-066A-B336AF6F24CD}"/>
              </a:ext>
            </a:extLst>
          </p:cNvPr>
          <p:cNvSpPr txBox="1"/>
          <p:nvPr/>
        </p:nvSpPr>
        <p:spPr>
          <a:xfrm>
            <a:off x="437600" y="140160"/>
            <a:ext cx="114682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</a:t>
            </a:r>
            <a:r>
              <a:rPr lang="uk-UA" altLang="uk-UA" sz="1400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uk-UA" altLang="uk-UA" sz="14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Узагальнена оцінка ймовірності банкрутства ТОВ «</a:t>
            </a:r>
            <a:r>
              <a:rPr kumimoji="0" lang="uk-UA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Аквелон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Україна» у 2020 - 2022 рр. </a:t>
            </a:r>
            <a:endParaRPr kumimoji="0" lang="uk-UA" altLang="uk-UA" sz="14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7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6DD6C10-5A24-C820-066A-B336AF6F24CD}"/>
              </a:ext>
            </a:extLst>
          </p:cNvPr>
          <p:cNvSpPr txBox="1"/>
          <p:nvPr/>
        </p:nvSpPr>
        <p:spPr>
          <a:xfrm>
            <a:off x="0" y="4721491"/>
            <a:ext cx="11468260" cy="873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uk-UA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4. Модель залежності щорічних темпів приросту виручки у галузі видання комп'ютерних ігор від щорічних темпів приросту виручки в економіці України </a:t>
            </a: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5CECEC77-C98D-FFE1-720F-B3A8489104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485021"/>
              </p:ext>
            </p:extLst>
          </p:nvPr>
        </p:nvGraphicFramePr>
        <p:xfrm>
          <a:off x="1524000" y="377890"/>
          <a:ext cx="8618376" cy="4474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96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70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26934F-6E1F-E168-6EF4-5BF1FB34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565411"/>
          </a:xfrm>
        </p:spPr>
        <p:txBody>
          <a:bodyPr>
            <a:normAutofit fontScale="90000"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1</a:t>
            </a:r>
            <a:b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Захищені в Україні дисертації з</a:t>
            </a:r>
            <a:r>
              <a:rPr kumimoji="0" lang="uk-UA" altLang="uk-UA" sz="1400" b="0" i="0" u="none" strike="noStrike" cap="none" normalizeH="0" baseline="0" dirty="0" bmk="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питань антикризового фінансового управління підприємствами</a:t>
            </a:r>
            <a:b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7505646-1AF8-6F67-264A-5FE6C629E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327297"/>
              </p:ext>
            </p:extLst>
          </p:nvPr>
        </p:nvGraphicFramePr>
        <p:xfrm>
          <a:off x="334960" y="754325"/>
          <a:ext cx="11522076" cy="4890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888">
                  <a:extLst>
                    <a:ext uri="{9D8B030D-6E8A-4147-A177-3AD203B41FA5}">
                      <a16:colId xmlns:a16="http://schemas.microsoft.com/office/drawing/2014/main" val="3606748998"/>
                    </a:ext>
                  </a:extLst>
                </a:gridCol>
                <a:gridCol w="7137919">
                  <a:extLst>
                    <a:ext uri="{9D8B030D-6E8A-4147-A177-3AD203B41FA5}">
                      <a16:colId xmlns:a16="http://schemas.microsoft.com/office/drawing/2014/main" val="1093696258"/>
                    </a:ext>
                  </a:extLst>
                </a:gridCol>
                <a:gridCol w="2873828">
                  <a:extLst>
                    <a:ext uri="{9D8B030D-6E8A-4147-A177-3AD203B41FA5}">
                      <a16:colId xmlns:a16="http://schemas.microsoft.com/office/drawing/2014/main" val="408887214"/>
                    </a:ext>
                  </a:extLst>
                </a:gridCol>
                <a:gridCol w="1118441">
                  <a:extLst>
                    <a:ext uri="{9D8B030D-6E8A-4147-A177-3AD203B41FA5}">
                      <a16:colId xmlns:a16="http://schemas.microsoft.com/office/drawing/2014/main" val="3145192770"/>
                    </a:ext>
                  </a:extLst>
                </a:gridCol>
              </a:tblGrid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 захисту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4199738069"/>
                  </a:ext>
                </a:extLst>
              </a:tr>
              <a:tr h="168431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2619918402"/>
                  </a:ext>
                </a:extLst>
              </a:tr>
              <a:tr h="259547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Антикризове управління фінансами підприємств (докторська)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Терещенко Олег Олександрович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2136339486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Діагностика фінансового стану підприємства в системі антикризового управління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Сметанюк Олена Анатоліївна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1807538057"/>
                  </a:ext>
                </a:extLst>
              </a:tr>
              <a:tr h="168431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Антикризове фінансове управління підприємством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Прохорова Юлія Володимирівна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2740144819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Антикризове управління фінансовою стійкістю суб’єктів господарювання в економіці України.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Рудик Ольга Романівна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2595524864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 стратегії антикризового управління лізинговими компаніями України.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Перетятко Любов Антонівна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3563696185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Адаптивне антикризове управління фінансовими ресурсами торговельних підприємств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Чимирис Станіслав Васильович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1747957517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Антикризове управління фінансовою стійкістю банківської системи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Жежерун Юлія Володимирівна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2512961617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системи антикризового управління фінансовою стійкістю банків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Звєряков Олександр Михайлович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64211066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Моделювання процесів антикризового фінансового управління в діяльності страхових компаній України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Литвин Антон Валерійович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2635877455"/>
                  </a:ext>
                </a:extLst>
              </a:tr>
              <a:tr h="168431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Антикризове управління фінансовою діяльністю банків.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 err="1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Жовтанецька</a:t>
                      </a: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Ярина Всеволодівна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661135696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Антикризове управління у системі забезпечення фінансової безпеки підприємства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 err="1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Силкін</a:t>
                      </a: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Олександр Сергійович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3664421537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 діагностика в системі антикризового управління підприємств швейної промисловості.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Батрак Ольга Володимирівна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1485558373"/>
                  </a:ext>
                </a:extLst>
              </a:tr>
              <a:tr h="359810">
                <a:tc>
                  <a:txBody>
                    <a:bodyPr/>
                    <a:lstStyle/>
                    <a:p>
                      <a:pPr indent="0" algn="l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фінансового механізму антикризового управління суб’єктом підприємництва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Зленко Наталія Валеріївна</a:t>
                      </a:r>
                      <a:endParaRPr lang="uk-UA" sz="1400" kern="1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</a:pPr>
                      <a:r>
                        <a:rPr lang="uk-UA" sz="1400" kern="1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400" kern="1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54" marR="11654" marT="0" marB="0" anchor="ctr"/>
                </a:tc>
                <a:extLst>
                  <a:ext uri="{0D108BD9-81ED-4DB2-BD59-A6C34878D82A}">
                    <a16:rowId xmlns:a16="http://schemas.microsoft.com/office/drawing/2014/main" val="244090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19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26934F-6E1F-E168-6EF4-5BF1FB34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29767"/>
            <a:ext cx="11522075" cy="565411"/>
          </a:xfrm>
        </p:spPr>
        <p:txBody>
          <a:bodyPr>
            <a:normAutofit fontScale="90000"/>
          </a:bodyPr>
          <a:lstStyle/>
          <a:p>
            <a:pPr indent="45720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</a:t>
            </a:r>
            <a:r>
              <a:rPr lang="uk-UA" alt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Удосконалена класифікація ІТ-підприємств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C188ED0-E506-9514-6AA3-5BEDC46E4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073062"/>
              </p:ext>
            </p:extLst>
          </p:nvPr>
        </p:nvGraphicFramePr>
        <p:xfrm>
          <a:off x="334961" y="502397"/>
          <a:ext cx="11522075" cy="5123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160">
                  <a:extLst>
                    <a:ext uri="{9D8B030D-6E8A-4147-A177-3AD203B41FA5}">
                      <a16:colId xmlns:a16="http://schemas.microsoft.com/office/drawing/2014/main" val="2221930806"/>
                    </a:ext>
                  </a:extLst>
                </a:gridCol>
                <a:gridCol w="2506323">
                  <a:extLst>
                    <a:ext uri="{9D8B030D-6E8A-4147-A177-3AD203B41FA5}">
                      <a16:colId xmlns:a16="http://schemas.microsoft.com/office/drawing/2014/main" val="1405191460"/>
                    </a:ext>
                  </a:extLst>
                </a:gridCol>
                <a:gridCol w="3809559">
                  <a:extLst>
                    <a:ext uri="{9D8B030D-6E8A-4147-A177-3AD203B41FA5}">
                      <a16:colId xmlns:a16="http://schemas.microsoft.com/office/drawing/2014/main" val="2152436568"/>
                    </a:ext>
                  </a:extLst>
                </a:gridCol>
                <a:gridCol w="4540033">
                  <a:extLst>
                    <a:ext uri="{9D8B030D-6E8A-4147-A177-3AD203B41FA5}">
                      <a16:colId xmlns:a16="http://schemas.microsoft.com/office/drawing/2014/main" val="2287328801"/>
                    </a:ext>
                  </a:extLst>
                </a:gridCol>
              </a:tblGrid>
              <a:tr h="28455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Класифікаційна ознака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extLst>
                  <a:ext uri="{0D108BD9-81ED-4DB2-BD59-A6C34878D82A}">
                    <a16:rowId xmlns:a16="http://schemas.microsoft.com/office/drawing/2014/main" val="4246623334"/>
                  </a:ext>
                </a:extLst>
              </a:tr>
              <a:tr h="227736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Замовник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Продуктове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Займається розробкою та продажем власних продуктів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extLst>
                  <a:ext uri="{0D108BD9-81ED-4DB2-BD59-A6C34878D82A}">
                    <a16:rowId xmlns:a16="http://schemas.microsoft.com/office/drawing/2014/main" val="2717640807"/>
                  </a:ext>
                </a:extLst>
              </a:tr>
              <a:tr h="45547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Сервісне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tabLst>
                          <a:tab pos="1103630" algn="l"/>
                          <a:tab pos="1563370" algn="l"/>
                        </a:tabLst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Орієнтоване на аутсорсинг, яке займається розробкою програмного забезпечення для зовнішнього замовника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extLst>
                  <a:ext uri="{0D108BD9-81ED-4DB2-BD59-A6C34878D82A}">
                    <a16:rowId xmlns:a16="http://schemas.microsoft.com/office/drawing/2014/main" val="1290400562"/>
                  </a:ext>
                </a:extLst>
              </a:tr>
              <a:tr h="45547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Сервісно-продуктове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tabLst>
                          <a:tab pos="938530" algn="l"/>
                          <a:tab pos="1859280" algn="l"/>
                        </a:tabLst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Займається розробкою власних продуктів та отримує замовлення від зовнішніх контрагентів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extLst>
                  <a:ext uri="{0D108BD9-81ED-4DB2-BD59-A6C34878D82A}">
                    <a16:rowId xmlns:a16="http://schemas.microsoft.com/office/drawing/2014/main" val="2874863834"/>
                  </a:ext>
                </a:extLst>
              </a:tr>
              <a:tr h="455473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tabLst>
                          <a:tab pos="533400" algn="l"/>
                        </a:tabLst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проєктів, що виконуються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займаються наданням послуг з програмування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Спеціалізуються на наданні послуг з питань інформатизації, керування комп’ютерним устаткуванням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extLst>
                  <a:ext uri="{0D108BD9-81ED-4DB2-BD59-A6C34878D82A}">
                    <a16:rowId xmlns:a16="http://schemas.microsoft.com/office/drawing/2014/main" val="3034653165"/>
                  </a:ext>
                </a:extLst>
              </a:tr>
              <a:tr h="5042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tabLst>
                          <a:tab pos="902335" algn="l"/>
                        </a:tabLst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займаються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розробкою продуктів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tabLst>
                          <a:tab pos="1353185" algn="l"/>
                          <a:tab pos="1771015" algn="l"/>
                        </a:tabLst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Спеціалізуються на розробці, модифікації, тестуванні програмного забезпечення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extLst>
                  <a:ext uri="{0D108BD9-81ED-4DB2-BD59-A6C34878D82A}">
                    <a16:rowId xmlns:a16="http://schemas.microsoft.com/office/drawing/2014/main" val="2315637340"/>
                  </a:ext>
                </a:extLst>
              </a:tr>
              <a:tr h="227736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 організації бізнесу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яких всі ресурси спрямовані на один проєкт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954520"/>
                  </a:ext>
                </a:extLst>
              </a:tr>
              <a:tr h="2277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чітким поділом приналежності ресурсів до конкретного проєкту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430296"/>
                  </a:ext>
                </a:extLst>
              </a:tr>
              <a:tr h="2277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яких одні і ті ж ресурси використовуються на різні проєкти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743105"/>
                  </a:ext>
                </a:extLst>
              </a:tr>
              <a:tr h="227736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Джерела фінансування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Орієнтовані на власні джерела фінансування (&gt;80 %)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14482"/>
                  </a:ext>
                </a:extLst>
              </a:tr>
              <a:tr h="2277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Орієнтовані на позикові джерела фінансування (&gt;80 %)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67272"/>
                  </a:ext>
                </a:extLst>
              </a:tr>
              <a:tr h="2277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Орієнтовані на збалансування джерел фінансування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957392"/>
                  </a:ext>
                </a:extLst>
              </a:tr>
              <a:tr h="235925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Напрями інвестування активів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Орієнтовані на інвестиції в необоротні активи, зокрема права інтелектуальної власності (&gt;80 %)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689584"/>
                  </a:ext>
                </a:extLst>
              </a:tr>
              <a:tr h="2277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Орієнтовані на інвестиції в оборотні активи, зокрема дебіторська заборгованість за послуги (&gt;80 %)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447824"/>
                  </a:ext>
                </a:extLst>
              </a:tr>
              <a:tr h="2277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Орієнтовані на збалансування інвестицій в необоротні та оборотні активи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25161"/>
                  </a:ext>
                </a:extLst>
              </a:tr>
              <a:tr h="227736"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row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оподаткування*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система 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656601"/>
                  </a:ext>
                </a:extLst>
              </a:tr>
              <a:tr h="2277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Спрощена система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35087"/>
                  </a:ext>
                </a:extLst>
              </a:tr>
              <a:tr h="2277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 dirty="0" err="1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Дія.Сіті</a:t>
                      </a:r>
                      <a:endParaRPr lang="uk-UA" sz="14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9" marR="1829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528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21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4475B9A1-BFB7-C5EC-80FD-EC5F3E65F7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3" y="5205673"/>
            <a:ext cx="11522075" cy="56489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1.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ІТ,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враховані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антикризовій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 враховані в антикризовій діяльності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2A0D2E-D9AD-9FF3-3BC3-539496C70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382" y="188914"/>
            <a:ext cx="5753231" cy="501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556D01-6F47-F30A-A9F3-A27A50A26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147" y="3918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0491723"/>
              </p:ext>
            </p:extLst>
          </p:nvPr>
        </p:nvGraphicFramePr>
        <p:xfrm>
          <a:off x="1287624" y="620486"/>
          <a:ext cx="9032033" cy="3602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A7574E60-7432-A9C7-AFF0-20D90932A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575" y="4222622"/>
            <a:ext cx="623284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2. Динаміка активів ТОВ «</a:t>
            </a:r>
            <a:r>
              <a:rPr kumimoji="0" lang="uk-UA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Аквелон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Україна» у 2020 - 2022 рр.</a:t>
            </a: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80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0072050"/>
              </p:ext>
            </p:extLst>
          </p:nvPr>
        </p:nvGraphicFramePr>
        <p:xfrm>
          <a:off x="2295332" y="300445"/>
          <a:ext cx="7035280" cy="429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C153C0F-FA06-2D02-2A33-87ECA383E341}"/>
              </a:ext>
            </a:extLst>
          </p:cNvPr>
          <p:cNvSpPr txBox="1"/>
          <p:nvPr/>
        </p:nvSpPr>
        <p:spPr>
          <a:xfrm>
            <a:off x="1362270" y="4690385"/>
            <a:ext cx="9209314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uk-UA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3. Динаміка пасивів ТОВ «</a:t>
            </a:r>
            <a:r>
              <a:rPr lang="uk-UA" sz="1800" dirty="0" err="1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Аквелон</a:t>
            </a:r>
            <a:r>
              <a:rPr lang="uk-UA" sz="1800" dirty="0"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Україна» у 2020 - 2022 рр.</a:t>
            </a:r>
          </a:p>
        </p:txBody>
      </p:sp>
    </p:spTree>
    <p:extLst>
      <p:ext uri="{BB962C8B-B14F-4D97-AF65-F5344CB8AC3E}">
        <p14:creationId xmlns:p14="http://schemas.microsoft.com/office/powerpoint/2010/main" val="116326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3DCE3A2-6EC9-3AD3-8004-C51F5D85A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41175"/>
              </p:ext>
            </p:extLst>
          </p:nvPr>
        </p:nvGraphicFramePr>
        <p:xfrm>
          <a:off x="742132" y="1238250"/>
          <a:ext cx="10490485" cy="2800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7078">
                  <a:extLst>
                    <a:ext uri="{9D8B030D-6E8A-4147-A177-3AD203B41FA5}">
                      <a16:colId xmlns:a16="http://schemas.microsoft.com/office/drawing/2014/main" val="1774208429"/>
                    </a:ext>
                  </a:extLst>
                </a:gridCol>
                <a:gridCol w="2845739">
                  <a:extLst>
                    <a:ext uri="{9D8B030D-6E8A-4147-A177-3AD203B41FA5}">
                      <a16:colId xmlns:a16="http://schemas.microsoft.com/office/drawing/2014/main" val="3512461634"/>
                    </a:ext>
                  </a:extLst>
                </a:gridCol>
                <a:gridCol w="883433">
                  <a:extLst>
                    <a:ext uri="{9D8B030D-6E8A-4147-A177-3AD203B41FA5}">
                      <a16:colId xmlns:a16="http://schemas.microsoft.com/office/drawing/2014/main" val="647216419"/>
                    </a:ext>
                  </a:extLst>
                </a:gridCol>
                <a:gridCol w="884563">
                  <a:extLst>
                    <a:ext uri="{9D8B030D-6E8A-4147-A177-3AD203B41FA5}">
                      <a16:colId xmlns:a16="http://schemas.microsoft.com/office/drawing/2014/main" val="3727459193"/>
                    </a:ext>
                  </a:extLst>
                </a:gridCol>
                <a:gridCol w="884563">
                  <a:extLst>
                    <a:ext uri="{9D8B030D-6E8A-4147-A177-3AD203B41FA5}">
                      <a16:colId xmlns:a16="http://schemas.microsoft.com/office/drawing/2014/main" val="241532062"/>
                    </a:ext>
                  </a:extLst>
                </a:gridCol>
                <a:gridCol w="1795109">
                  <a:extLst>
                    <a:ext uri="{9D8B030D-6E8A-4147-A177-3AD203B41FA5}">
                      <a16:colId xmlns:a16="http://schemas.microsoft.com/office/drawing/2014/main" val="2640719612"/>
                    </a:ext>
                  </a:extLst>
                </a:gridCol>
              </a:tblGrid>
              <a:tr h="55001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 (рекомендоване значення)</a:t>
                      </a:r>
                      <a:endParaRPr lang="uk-UA" sz="18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Відхилення 2022/2020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834586137"/>
                  </a:ext>
                </a:extLst>
              </a:tr>
              <a:tr h="55001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концентрації власного капіталу (&gt;0,5)</a:t>
                      </a:r>
                      <a:endParaRPr lang="uk-UA" sz="18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(Власний капітал)/(Активи)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709927342"/>
                  </a:ext>
                </a:extLst>
              </a:tr>
              <a:tr h="55001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фінансової залежності (&lt;2,0)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(Активи)/(Власний капітал)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-0,06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2923749257"/>
                  </a:ext>
                </a:extLst>
              </a:tr>
              <a:tr h="55001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концентрації позикового капіталу (&lt;0,5)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(Позиковий капітал)/(Активи)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-0,03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1029108744"/>
                  </a:ext>
                </a:extLst>
              </a:tr>
              <a:tr h="55001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маневреності робочого капіталу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(Робочий капітал)/(Власний капітал)</a:t>
                      </a:r>
                      <a:endParaRPr lang="uk-UA" sz="18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uk-UA" sz="18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-0,05</a:t>
                      </a:r>
                      <a:endParaRPr lang="uk-UA" sz="18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2685370879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AC47BAC-0AC8-04B9-E690-63AE8B8AB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0" y="498431"/>
            <a:ext cx="116050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Таблиця 3.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Аналіз фінансової стійкості ТОВ «</a:t>
            </a:r>
            <a:r>
              <a:rPr kumimoji="0" lang="uk-UA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Аквелон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Україна» у 2020 - 2022 рр.</a:t>
            </a: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1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E1EA6-848E-49E4-8E6D-33A152DF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159731"/>
            <a:ext cx="11522075" cy="336380"/>
          </a:xfrm>
        </p:spPr>
        <p:txBody>
          <a:bodyPr>
            <a:noAutofit/>
          </a:bodyPr>
          <a:lstStyle/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4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 рентабельності ТОВ «</a:t>
            </a:r>
            <a:r>
              <a:rPr kumimoji="0" lang="uk-UA" altLang="uk-UA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Аквелон</a:t>
            </a: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Україна» у 2020 - 2022 рр., %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600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E67BEDF-C52C-6836-4C16-54297ECF9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530917"/>
              </p:ext>
            </p:extLst>
          </p:nvPr>
        </p:nvGraphicFramePr>
        <p:xfrm>
          <a:off x="666795" y="800253"/>
          <a:ext cx="10967486" cy="4530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6188">
                  <a:extLst>
                    <a:ext uri="{9D8B030D-6E8A-4147-A177-3AD203B41FA5}">
                      <a16:colId xmlns:a16="http://schemas.microsoft.com/office/drawing/2014/main" val="1204515130"/>
                    </a:ext>
                  </a:extLst>
                </a:gridCol>
                <a:gridCol w="4150367">
                  <a:extLst>
                    <a:ext uri="{9D8B030D-6E8A-4147-A177-3AD203B41FA5}">
                      <a16:colId xmlns:a16="http://schemas.microsoft.com/office/drawing/2014/main" val="685666989"/>
                    </a:ext>
                  </a:extLst>
                </a:gridCol>
                <a:gridCol w="1158487">
                  <a:extLst>
                    <a:ext uri="{9D8B030D-6E8A-4147-A177-3AD203B41FA5}">
                      <a16:colId xmlns:a16="http://schemas.microsoft.com/office/drawing/2014/main" val="2678053137"/>
                    </a:ext>
                  </a:extLst>
                </a:gridCol>
                <a:gridCol w="1180790">
                  <a:extLst>
                    <a:ext uri="{9D8B030D-6E8A-4147-A177-3AD203B41FA5}">
                      <a16:colId xmlns:a16="http://schemas.microsoft.com/office/drawing/2014/main" val="3195131849"/>
                    </a:ext>
                  </a:extLst>
                </a:gridCol>
                <a:gridCol w="1821654">
                  <a:extLst>
                    <a:ext uri="{9D8B030D-6E8A-4147-A177-3AD203B41FA5}">
                      <a16:colId xmlns:a16="http://schemas.microsoft.com/office/drawing/2014/main" val="2772729013"/>
                    </a:ext>
                  </a:extLst>
                </a:gridCol>
              </a:tblGrid>
              <a:tr h="3417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</a:t>
                      </a:r>
                      <a:endParaRPr lang="uk-UA" sz="14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Відхилення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extLst>
                  <a:ext uri="{0D108BD9-81ED-4DB2-BD59-A6C34878D82A}">
                    <a16:rowId xmlns:a16="http://schemas.microsoft.com/office/drawing/2014/main" val="3394114573"/>
                  </a:ext>
                </a:extLst>
              </a:tr>
              <a:tr h="52358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продукції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(Валовий прибуток або збиток)/(Собівартість реалізованої продукції)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12,97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9,86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3,11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extLst>
                  <a:ext uri="{0D108BD9-81ED-4DB2-BD59-A6C34878D82A}">
                    <a16:rowId xmlns:a16="http://schemas.microsoft.com/office/drawing/2014/main" val="3806959231"/>
                  </a:ext>
                </a:extLst>
              </a:tr>
              <a:tr h="52358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 рентабельність продажу 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(Валовий прибуток або збиток)/(Чистий дохід від реалізації продукції)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11,48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8,97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-2,50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extLst>
                  <a:ext uri="{0D108BD9-81ED-4DB2-BD59-A6C34878D82A}">
                    <a16:rowId xmlns:a16="http://schemas.microsoft.com/office/drawing/2014/main" val="872913070"/>
                  </a:ext>
                </a:extLst>
              </a:tr>
              <a:tr h="52358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 рентабельність продажу 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(Чистий прибуток або збиток)/(Чистий дохід від реалізації продукції)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4,55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4,56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extLst>
                  <a:ext uri="{0D108BD9-81ED-4DB2-BD59-A6C34878D82A}">
                    <a16:rowId xmlns:a16="http://schemas.microsoft.com/office/drawing/2014/main" val="3465769958"/>
                  </a:ext>
                </a:extLst>
              </a:tr>
              <a:tr h="52358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власного капіталу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(Чистий прибуток або збиток)/(Середньорічна вартість власного капіталу)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29,37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30,08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extLst>
                  <a:ext uri="{0D108BD9-81ED-4DB2-BD59-A6C34878D82A}">
                    <a16:rowId xmlns:a16="http://schemas.microsoft.com/office/drawing/2014/main" val="1027371541"/>
                  </a:ext>
                </a:extLst>
              </a:tr>
              <a:tr h="52358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позикового капіталу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(Чистий прибуток або збиток)/(Середньорічна вартість позикового капіталу)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66,02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7,78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extLst>
                  <a:ext uri="{0D108BD9-81ED-4DB2-BD59-A6C34878D82A}">
                    <a16:rowId xmlns:a16="http://schemas.microsoft.com/office/drawing/2014/main" val="3962925359"/>
                  </a:ext>
                </a:extLst>
              </a:tr>
              <a:tr h="52358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необоротних активів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(Чистий прибуток або збиток)/(Середньорічна вартість необоротних активів)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441,17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353,27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-87,90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extLst>
                  <a:ext uri="{0D108BD9-81ED-4DB2-BD59-A6C34878D82A}">
                    <a16:rowId xmlns:a16="http://schemas.microsoft.com/office/drawing/2014/main" val="2035433203"/>
                  </a:ext>
                </a:extLst>
              </a:tr>
              <a:tr h="52358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оборотних активів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(Чистий прибуток або збиток)/(Середньорічна вартість оборотних активів)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20,43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21,95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extLst>
                  <a:ext uri="{0D108BD9-81ED-4DB2-BD59-A6C34878D82A}">
                    <a16:rowId xmlns:a16="http://schemas.microsoft.com/office/drawing/2014/main" val="756358241"/>
                  </a:ext>
                </a:extLst>
              </a:tr>
              <a:tr h="52358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активів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(Чистий прибуток або збиток)/(Середньорічна вартість активів)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19,53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20,67</a:t>
                      </a:r>
                      <a:endParaRPr lang="uk-UA" sz="14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</a:t>
                      </a:r>
                      <a:endParaRPr lang="uk-UA" sz="14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52" marR="43652" marT="0" marB="0" anchor="ctr"/>
                </a:tc>
                <a:extLst>
                  <a:ext uri="{0D108BD9-81ED-4DB2-BD59-A6C34878D82A}">
                    <a16:rowId xmlns:a16="http://schemas.microsoft.com/office/drawing/2014/main" val="306335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17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1698A827-D7EE-BE6C-6FDF-04AFED6E444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78802960"/>
              </p:ext>
            </p:extLst>
          </p:nvPr>
        </p:nvGraphicFramePr>
        <p:xfrm>
          <a:off x="855993" y="779715"/>
          <a:ext cx="10900577" cy="4390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4185">
                  <a:extLst>
                    <a:ext uri="{9D8B030D-6E8A-4147-A177-3AD203B41FA5}">
                      <a16:colId xmlns:a16="http://schemas.microsoft.com/office/drawing/2014/main" val="1718404286"/>
                    </a:ext>
                  </a:extLst>
                </a:gridCol>
                <a:gridCol w="3938393">
                  <a:extLst>
                    <a:ext uri="{9D8B030D-6E8A-4147-A177-3AD203B41FA5}">
                      <a16:colId xmlns:a16="http://schemas.microsoft.com/office/drawing/2014/main" val="297818913"/>
                    </a:ext>
                  </a:extLst>
                </a:gridCol>
                <a:gridCol w="1529394">
                  <a:extLst>
                    <a:ext uri="{9D8B030D-6E8A-4147-A177-3AD203B41FA5}">
                      <a16:colId xmlns:a16="http://schemas.microsoft.com/office/drawing/2014/main" val="3765515644"/>
                    </a:ext>
                  </a:extLst>
                </a:gridCol>
                <a:gridCol w="1482730">
                  <a:extLst>
                    <a:ext uri="{9D8B030D-6E8A-4147-A177-3AD203B41FA5}">
                      <a16:colId xmlns:a16="http://schemas.microsoft.com/office/drawing/2014/main" val="3250424955"/>
                    </a:ext>
                  </a:extLst>
                </a:gridCol>
                <a:gridCol w="1805875">
                  <a:extLst>
                    <a:ext uri="{9D8B030D-6E8A-4147-A177-3AD203B41FA5}">
                      <a16:colId xmlns:a16="http://schemas.microsoft.com/office/drawing/2014/main" val="2423083129"/>
                    </a:ext>
                  </a:extLst>
                </a:gridCol>
              </a:tblGrid>
              <a:tr h="97881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Формула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 фактора, в.п.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7316536"/>
                  </a:ext>
                </a:extLst>
              </a:tr>
              <a:tr h="7269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продажу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(Чистий прибуток)/(Чистий дохід)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4,55%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4,56%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8661598"/>
                  </a:ext>
                </a:extLst>
              </a:tr>
              <a:tr h="7269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Оборотність активів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(Чистий дохід)/(Середньорічна вартість активів)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429,12%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453,61%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1,68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0099825"/>
                  </a:ext>
                </a:extLst>
              </a:tr>
              <a:tr h="97881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Фінансовий важіль (леверидж)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(Середньорічна вартість активів)/(Середньорічна вартість активів)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150,44%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145,57%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-1,01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8043050"/>
                  </a:ext>
                </a:extLst>
              </a:tr>
              <a:tr h="97881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капіталу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(Чистий прибуток)/(Середньорічна вартість власного капіталу)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29,37%</a:t>
                      </a:r>
                      <a:endParaRPr lang="uk-UA" sz="160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30,08%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uk-UA" sz="1600" dirty="0"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uk-UA" sz="1600" dirty="0"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159921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5400F76-D4C1-0350-61F9-FF9E2C8EF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994" y="109667"/>
            <a:ext cx="109005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5</a:t>
            </a:r>
            <a:endParaRPr kumimoji="0" lang="uk-UA" altLang="uk-UA" sz="14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Трьохфакторна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kumimoji="0" lang="uk-UA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DuPont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ТОВ «</a:t>
            </a:r>
            <a:r>
              <a:rPr kumimoji="0" lang="uk-UA" altLang="uk-UA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Аквелон</a:t>
            </a: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Україна» у 2020 - 2022 рр., %</a:t>
            </a:r>
            <a:endParaRPr kumimoji="0" lang="uk-UA" altLang="uk-UA" sz="1400" b="0" i="0" u="none" strike="noStrike" cap="none" normalizeH="0" baseline="0" dirty="0">
              <a:ln>
                <a:noFill/>
              </a:ln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EC8CCD-D59D-034A-D5FE-3440DA3A999E}"/>
              </a:ext>
            </a:extLst>
          </p:cNvPr>
          <p:cNvSpPr txBox="1"/>
          <p:nvPr/>
        </p:nvSpPr>
        <p:spPr>
          <a:xfrm>
            <a:off x="855993" y="5255259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Примітка. Використано метод ланцюгових підстановок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355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926</Words>
  <Application>Microsoft Office PowerPoint</Application>
  <PresentationFormat>Широкоэкранный</PresentationFormat>
  <Paragraphs>241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Montserrat</vt:lpstr>
      <vt:lpstr>Montserrat ExtraBold</vt:lpstr>
      <vt:lpstr>Times New Roman</vt:lpstr>
      <vt:lpstr>Тема Office</vt:lpstr>
      <vt:lpstr>ІЛЮСТРАТИВНИЙ МАТЕРІАЛ до магістерської роботи ПРУДНІКОВА Євгена Олеговича на тему:  «АНТИКРИЗОВЕ ФІНАНСОВЕ УПРАВЛІННЯ ПІДПРИЄМСТВАМИ СФЕРИ ІТ»  </vt:lpstr>
      <vt:lpstr>Таблиця 1 Захищені в Україні дисертації з питань антикризового фінансового управління підприємствами </vt:lpstr>
      <vt:lpstr>Таблиця 2. Удосконалена класифікація ІТ-підприємств 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4 Показники рентабельності ТОВ «Аквелон Україна» у 2020 - 2022 рр., %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Andrey Polchanov</cp:lastModifiedBy>
  <cp:revision>10</cp:revision>
  <dcterms:created xsi:type="dcterms:W3CDTF">2023-01-12T09:20:21Z</dcterms:created>
  <dcterms:modified xsi:type="dcterms:W3CDTF">2023-10-24T07:38:19Z</dcterms:modified>
</cp:coreProperties>
</file>