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8" r:id="rId2"/>
    <p:sldId id="257" r:id="rId3"/>
    <p:sldId id="261" r:id="rId4"/>
    <p:sldId id="273" r:id="rId5"/>
    <p:sldId id="274" r:id="rId6"/>
    <p:sldId id="280" r:id="rId7"/>
    <p:sldId id="283" r:id="rId8"/>
    <p:sldId id="284" r:id="rId9"/>
    <p:sldId id="286" r:id="rId10"/>
    <p:sldId id="287" r:id="rId11"/>
    <p:sldId id="272" r:id="rId12"/>
    <p:sldId id="288" r:id="rId13"/>
    <p:sldId id="289" r:id="rId14"/>
    <p:sldId id="290" r:id="rId15"/>
    <p:sldId id="291" r:id="rId16"/>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71"/>
    <a:srgbClr val="A0CC1D"/>
    <a:srgbClr val="0000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8896" autoAdjust="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42"/>
          <p:cNvGrpSpPr>
            <a:grpSpLocks/>
          </p:cNvGrpSpPr>
          <p:nvPr/>
        </p:nvGrpSpPr>
        <p:grpSpPr bwMode="auto">
          <a:xfrm>
            <a:off x="-509588" y="0"/>
            <a:ext cx="13242926" cy="6858000"/>
            <a:chOff x="-382404" y="0"/>
            <a:chExt cx="9932332" cy="6858000"/>
          </a:xfrm>
        </p:grpSpPr>
        <p:grpSp>
          <p:nvGrpSpPr>
            <p:cNvPr id="5" name="Group 44"/>
            <p:cNvGrpSpPr>
              <a:grpSpLocks/>
            </p:cNvGrpSpPr>
            <p:nvPr/>
          </p:nvGrpSpPr>
          <p:grpSpPr bwMode="auto">
            <a:xfrm>
              <a:off x="-208" y="0"/>
              <a:ext cx="9144126" cy="6858000"/>
              <a:chOff x="-208" y="0"/>
              <a:chExt cx="9144126" cy="6858000"/>
            </a:xfrm>
          </p:grpSpPr>
          <p:grpSp>
            <p:nvGrpSpPr>
              <p:cNvPr id="28" name="Group 4"/>
              <p:cNvGrpSpPr>
                <a:grpSpLocks/>
              </p:cNvGrpSpPr>
              <p:nvPr/>
            </p:nvGrpSpPr>
            <p:grpSpPr bwMode="auto">
              <a:xfrm>
                <a:off x="-208" y="0"/>
                <a:ext cx="2514635" cy="6858000"/>
                <a:chOff x="-208" y="0"/>
                <a:chExt cx="2514635" cy="6858000"/>
              </a:xfrm>
            </p:grpSpPr>
            <p:sp>
              <p:nvSpPr>
                <p:cNvPr id="40" name="Rectangle 114"/>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470" y="0"/>
                <a:ext cx="2514635" cy="6858000"/>
                <a:chOff x="-440" y="0"/>
                <a:chExt cx="2514635" cy="6858000"/>
              </a:xfrm>
            </p:grpSpPr>
            <p:sp>
              <p:nvSpPr>
                <p:cNvPr id="37" name="Rectangle 84"/>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284" y="0"/>
                <a:ext cx="2514634" cy="6858000"/>
                <a:chOff x="82" y="0"/>
                <a:chExt cx="2514634" cy="6858000"/>
              </a:xfrm>
            </p:grpSpPr>
            <p:sp>
              <p:nvSpPr>
                <p:cNvPr id="34" name="Rectangle 77"/>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6199188" y="-22225"/>
            <a:ext cx="46736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ru-RU"/>
              <a:t>Образец заголовка</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7" name="Date Placeholder 3"/>
          <p:cNvSpPr>
            <a:spLocks noGrp="1"/>
          </p:cNvSpPr>
          <p:nvPr>
            <p:ph type="dt" sz="half" idx="10"/>
          </p:nvPr>
        </p:nvSpPr>
        <p:spPr>
          <a:xfrm>
            <a:off x="6318250" y="1516063"/>
            <a:ext cx="2844800" cy="752475"/>
          </a:xfrm>
        </p:spPr>
        <p:txBody>
          <a:bodyPr anchor="b"/>
          <a:lstStyle>
            <a:lvl1pPr algn="l">
              <a:defRPr sz="2400"/>
            </a:lvl1pPr>
          </a:lstStyle>
          <a:p>
            <a:pPr>
              <a:defRPr/>
            </a:pPr>
            <a:fld id="{97291AB9-BF79-436B-AB25-8E32EFD03D88}" type="datetimeFigureOut">
              <a:rPr lang="ru-RU"/>
              <a:pPr>
                <a:defRPr/>
              </a:pPr>
              <a:t>29.12.2023</a:t>
            </a:fld>
            <a:endParaRPr lang="ru-RU"/>
          </a:p>
        </p:txBody>
      </p:sp>
      <p:sp>
        <p:nvSpPr>
          <p:cNvPr id="48" name="Footer Placeholder 4"/>
          <p:cNvSpPr>
            <a:spLocks noGrp="1"/>
          </p:cNvSpPr>
          <p:nvPr>
            <p:ph type="ftr" sz="quarter" idx="11"/>
          </p:nvPr>
        </p:nvSpPr>
        <p:spPr>
          <a:xfrm>
            <a:off x="7070725" y="5719763"/>
            <a:ext cx="3776663" cy="365125"/>
          </a:xfrm>
        </p:spPr>
        <p:txBody>
          <a:bodyPr>
            <a:normAutofit/>
          </a:bodyPr>
          <a:lstStyle>
            <a:lvl1pPr>
              <a:defRPr>
                <a:solidFill>
                  <a:schemeClr val="accent1"/>
                </a:solidFill>
              </a:defRPr>
            </a:lvl1pPr>
          </a:lstStyle>
          <a:p>
            <a:pPr>
              <a:defRPr/>
            </a:pPr>
            <a:endParaRPr lang="ru-RU"/>
          </a:p>
        </p:txBody>
      </p:sp>
      <p:sp>
        <p:nvSpPr>
          <p:cNvPr id="49" name="Slide Number Placeholder 5"/>
          <p:cNvSpPr>
            <a:spLocks noGrp="1"/>
          </p:cNvSpPr>
          <p:nvPr>
            <p:ph type="sldNum" sz="quarter" idx="12"/>
          </p:nvPr>
        </p:nvSpPr>
        <p:spPr>
          <a:xfrm>
            <a:off x="6199188" y="5719763"/>
            <a:ext cx="857250" cy="365125"/>
          </a:xfrm>
        </p:spPr>
        <p:txBody>
          <a:bodyPr/>
          <a:lstStyle>
            <a:lvl1pPr>
              <a:defRPr>
                <a:solidFill>
                  <a:schemeClr val="accent1"/>
                </a:solidFill>
              </a:defRPr>
            </a:lvl1pPr>
          </a:lstStyle>
          <a:p>
            <a:pPr>
              <a:defRPr/>
            </a:pPr>
            <a:fld id="{9DF953AA-525B-4F70-86EB-402BFA3E76C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FF3CB6BA-0A79-4F58-A737-0A2FD79E9C94}"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3718536-C5D0-4C56-AB7F-E47A4A1D53B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ru-RU"/>
              <a:t>Образец заголовка</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0A8714F-0A7C-4E3A-88B7-EBCC35993751}"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A8061D5-7DA5-42E8-9270-2AC8577C607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60A0934-E0CD-4BE7-8194-9317319F7268}"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234F79-B1AF-43F6-9469-123E99AC8E2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lstStyle>
            <a:lvl1pPr algn="l">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678194" y="4267201"/>
            <a:ext cx="8849956"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F1B72B4C-DB3E-4CC8-B7F2-69765D136BC2}" type="datetimeFigureOut">
              <a:rPr lang="ru-RU"/>
              <a:pPr>
                <a:defRPr/>
              </a:pPr>
              <a:t>29.12.2023</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FABE263-F2B2-4ABB-8367-FB9224336F1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A655E22E-1515-4F67-A515-79DC96B1BC32}" type="datetimeFigureOut">
              <a:rPr lang="ru-RU"/>
              <a:pPr>
                <a:defRPr/>
              </a:pPr>
              <a:t>29.12.2023</a:t>
            </a:fld>
            <a:endParaRPr lang="ru-RU"/>
          </a:p>
        </p:txBody>
      </p:sp>
      <p:sp>
        <p:nvSpPr>
          <p:cNvPr id="6" name="Footer Placeholder 4"/>
          <p:cNvSpPr>
            <a:spLocks noGrp="1"/>
          </p:cNvSpPr>
          <p:nvPr>
            <p:ph type="ftr" sz="quarter" idx="16"/>
          </p:nvPr>
        </p:nvSpPr>
        <p:spPr/>
        <p:txBody>
          <a:bodyPr/>
          <a:lstStyle>
            <a:lvl1pPr>
              <a:defRPr/>
            </a:lvl1pPr>
          </a:lstStyle>
          <a:p>
            <a:pPr>
              <a:defRPr/>
            </a:pPr>
            <a:endParaRPr lang="ru-RU"/>
          </a:p>
        </p:txBody>
      </p:sp>
      <p:sp>
        <p:nvSpPr>
          <p:cNvPr id="7" name="Slide Number Placeholder 5"/>
          <p:cNvSpPr>
            <a:spLocks noGrp="1"/>
          </p:cNvSpPr>
          <p:nvPr>
            <p:ph type="sldNum" sz="quarter" idx="17"/>
          </p:nvPr>
        </p:nvSpPr>
        <p:spPr/>
        <p:txBody>
          <a:bodyPr/>
          <a:lstStyle>
            <a:lvl1pPr>
              <a:defRPr/>
            </a:lvl1pPr>
          </a:lstStyle>
          <a:p>
            <a:pPr>
              <a:defRPr/>
            </a:pPr>
            <a:fld id="{3D68F8A7-2D03-443A-ABF6-20190E83BBD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A503C5B-D3D6-4A50-A515-AF96038B0F61}" type="datetimeFigureOut">
              <a:rPr lang="ru-RU"/>
              <a:pPr>
                <a:defRPr/>
              </a:pPr>
              <a:t>29.12.2023</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49DE73E6-3D18-4199-B07F-0AE73B95549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73C29F55-B802-468D-B72D-DF4AABCA0D6D}" type="datetimeFigureOut">
              <a:rPr lang="ru-RU"/>
              <a:pPr>
                <a:defRPr/>
              </a:pPr>
              <a:t>29.12.2023</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BC4D5C6-B419-4E5A-8F71-7696AF5DC82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8903D-CBE8-477E-B92D-16DBC324E9B9}" type="datetimeFigureOut">
              <a:rPr lang="ru-RU"/>
              <a:pPr>
                <a:defRPr/>
              </a:pPr>
              <a:t>29.12.2023</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666954C8-A5DE-4E11-96FA-B8A2B01BAB0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509588" y="0"/>
            <a:ext cx="13242926" cy="6858000"/>
            <a:chOff x="-382404" y="0"/>
            <a:chExt cx="9932332" cy="6858000"/>
          </a:xfrm>
        </p:grpSpPr>
        <p:grpSp>
          <p:nvGrpSpPr>
            <p:cNvPr id="6" name="Group 44"/>
            <p:cNvGrpSpPr>
              <a:grpSpLocks/>
            </p:cNvGrpSpPr>
            <p:nvPr/>
          </p:nvGrpSpPr>
          <p:grpSpPr bwMode="auto">
            <a:xfrm>
              <a:off x="-208" y="0"/>
              <a:ext cx="9144126" cy="6858000"/>
              <a:chOff x="-208" y="0"/>
              <a:chExt cx="9144126" cy="6858000"/>
            </a:xfrm>
          </p:grpSpPr>
          <p:grpSp>
            <p:nvGrpSpPr>
              <p:cNvPr id="29" name="Group 4"/>
              <p:cNvGrpSpPr>
                <a:grpSpLocks/>
              </p:cNvGrpSpPr>
              <p:nvPr/>
            </p:nvGrpSpPr>
            <p:grpSpPr bwMode="auto">
              <a:xfrm>
                <a:off x="-208" y="0"/>
                <a:ext cx="2514635" cy="6858000"/>
                <a:chOff x="-208" y="0"/>
                <a:chExt cx="2514635" cy="6858000"/>
              </a:xfrm>
            </p:grpSpPr>
            <p:sp>
              <p:nvSpPr>
                <p:cNvPr id="41" name="Rectangle 83"/>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70" y="0"/>
                <a:ext cx="2514635" cy="6858000"/>
                <a:chOff x="-440" y="0"/>
                <a:chExt cx="2514635" cy="6858000"/>
              </a:xfrm>
            </p:grpSpPr>
            <p:sp>
              <p:nvSpPr>
                <p:cNvPr id="38" name="Rectangle 80"/>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284" y="0"/>
                <a:ext cx="2514634" cy="6858000"/>
                <a:chOff x="82" y="0"/>
                <a:chExt cx="2514634" cy="6858000"/>
              </a:xfrm>
            </p:grpSpPr>
            <p:sp>
              <p:nvSpPr>
                <p:cNvPr id="35" name="Rectangle 77"/>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1208088" y="601663"/>
            <a:ext cx="474980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Title 1"/>
          <p:cNvSpPr>
            <a:spLocks noGrp="1"/>
          </p:cNvSpPr>
          <p:nvPr>
            <p:ph type="title"/>
          </p:nvPr>
        </p:nvSpPr>
        <p:spPr>
          <a:xfrm>
            <a:off x="6319777" y="2657435"/>
            <a:ext cx="4406096" cy="1463153"/>
          </a:xfrm>
        </p:spPr>
        <p:txBody>
          <a:bodyPr>
            <a:normAutofit/>
          </a:bodyPr>
          <a:lstStyle>
            <a:lvl1pPr algn="l">
              <a:defRPr sz="2800" b="0"/>
            </a:lvl1pPr>
          </a:lstStyle>
          <a:p>
            <a:r>
              <a:rPr lang="ru-RU"/>
              <a:t>Образец заголовка</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8" name="Date Placeholder 4"/>
          <p:cNvSpPr>
            <a:spLocks noGrp="1"/>
          </p:cNvSpPr>
          <p:nvPr>
            <p:ph type="dt" sz="half" idx="10"/>
          </p:nvPr>
        </p:nvSpPr>
        <p:spPr/>
        <p:txBody>
          <a:bodyPr/>
          <a:lstStyle>
            <a:lvl1pPr>
              <a:defRPr/>
            </a:lvl1pPr>
          </a:lstStyle>
          <a:p>
            <a:pPr>
              <a:defRPr/>
            </a:pPr>
            <a:fld id="{15C1CBA4-E46B-4E85-AA68-0FDDD2DA398F}" type="datetimeFigureOut">
              <a:rPr lang="ru-RU"/>
              <a:pPr>
                <a:defRPr/>
              </a:pPr>
              <a:t>29.12.2023</a:t>
            </a:fld>
            <a:endParaRPr lang="ru-RU"/>
          </a:p>
        </p:txBody>
      </p:sp>
      <p:sp>
        <p:nvSpPr>
          <p:cNvPr id="49" name="Slide Number Placeholder 6"/>
          <p:cNvSpPr>
            <a:spLocks noGrp="1"/>
          </p:cNvSpPr>
          <p:nvPr>
            <p:ph type="sldNum" sz="quarter" idx="11"/>
          </p:nvPr>
        </p:nvSpPr>
        <p:spPr/>
        <p:txBody>
          <a:bodyPr/>
          <a:lstStyle>
            <a:lvl1pPr>
              <a:defRPr/>
            </a:lvl1pPr>
          </a:lstStyle>
          <a:p>
            <a:pPr>
              <a:defRPr/>
            </a:pPr>
            <a:fld id="{4ADB8F6A-B71C-4A3B-8545-5DAFBC99E224}" type="slidenum">
              <a:rPr lang="ru-RU"/>
              <a:pPr>
                <a:defRPr/>
              </a:pPr>
              <a:t>‹#›</a:t>
            </a:fld>
            <a:endParaRPr lang="ru-RU"/>
          </a:p>
        </p:txBody>
      </p:sp>
      <p:sp>
        <p:nvSpPr>
          <p:cNvPr id="50" name="Footer Placeholder 5"/>
          <p:cNvSpPr>
            <a:spLocks noGrp="1"/>
          </p:cNvSpPr>
          <p:nvPr>
            <p:ph type="ftr" sz="quarter" idx="12"/>
          </p:nvPr>
        </p:nvSpPr>
        <p:spPr>
          <a:xfrm>
            <a:off x="6188075" y="5724525"/>
            <a:ext cx="4659313" cy="365125"/>
          </a:xfrm>
        </p:spPr>
        <p:txBody>
          <a:bodyPr>
            <a:normAutofit/>
          </a:bodyPr>
          <a:lstStyle>
            <a:lvl1pPr>
              <a:defRPr/>
            </a:lvl1p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5" name="Group 43"/>
          <p:cNvGrpSpPr>
            <a:grpSpLocks/>
          </p:cNvGrpSpPr>
          <p:nvPr/>
        </p:nvGrpSpPr>
        <p:grpSpPr bwMode="auto">
          <a:xfrm>
            <a:off x="-509588" y="0"/>
            <a:ext cx="13242926" cy="6858000"/>
            <a:chOff x="-382404" y="0"/>
            <a:chExt cx="9932332" cy="6858000"/>
          </a:xfrm>
        </p:grpSpPr>
        <p:grpSp>
          <p:nvGrpSpPr>
            <p:cNvPr id="6" name="Group 44"/>
            <p:cNvGrpSpPr>
              <a:grpSpLocks/>
            </p:cNvGrpSpPr>
            <p:nvPr/>
          </p:nvGrpSpPr>
          <p:grpSpPr bwMode="auto">
            <a:xfrm>
              <a:off x="-208" y="0"/>
              <a:ext cx="9144126" cy="6858000"/>
              <a:chOff x="-208" y="0"/>
              <a:chExt cx="9144126" cy="6858000"/>
            </a:xfrm>
          </p:grpSpPr>
          <p:grpSp>
            <p:nvGrpSpPr>
              <p:cNvPr id="29" name="Group 4"/>
              <p:cNvGrpSpPr>
                <a:grpSpLocks/>
              </p:cNvGrpSpPr>
              <p:nvPr/>
            </p:nvGrpSpPr>
            <p:grpSpPr bwMode="auto">
              <a:xfrm>
                <a:off x="-208" y="0"/>
                <a:ext cx="2514635" cy="6858000"/>
                <a:chOff x="-208" y="0"/>
                <a:chExt cx="2514635" cy="6858000"/>
              </a:xfrm>
            </p:grpSpPr>
            <p:sp>
              <p:nvSpPr>
                <p:cNvPr id="41" name="Rectangle 86"/>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470" y="0"/>
                <a:ext cx="2514635" cy="6858000"/>
                <a:chOff x="-440" y="0"/>
                <a:chExt cx="2514635" cy="6858000"/>
              </a:xfrm>
            </p:grpSpPr>
            <p:sp>
              <p:nvSpPr>
                <p:cNvPr id="38" name="Rectangle 83"/>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284" y="0"/>
                <a:ext cx="2514634" cy="6858000"/>
                <a:chOff x="82" y="0"/>
                <a:chExt cx="2514634" cy="6858000"/>
              </a:xfrm>
            </p:grpSpPr>
            <p:sp>
              <p:nvSpPr>
                <p:cNvPr id="35" name="Rectangle 80"/>
                <p:cNvSpPr/>
                <p:nvPr/>
              </p:nvSpPr>
              <p:spPr>
                <a:xfrm>
                  <a:off x="914494"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8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868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432"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03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994" y="5132388"/>
              <a:ext cx="698311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6637" y="2859088"/>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20547"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30072" y="15922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7587" y="325438"/>
              <a:ext cx="160141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3508" y="5383213"/>
              <a:ext cx="160141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208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4796" y="540226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3372" y="284956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7282" y="41259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10717" y="54117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9767" y="2859088"/>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6332" y="1563688"/>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690" y="4144963"/>
              <a:ext cx="160141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650" y="5421313"/>
              <a:ext cx="160141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650" y="2868613"/>
              <a:ext cx="160141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898" y="1511300"/>
              <a:ext cx="1241839"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6081713" y="-22225"/>
            <a:ext cx="490537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1208088" y="601663"/>
            <a:ext cx="474980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6200775" y="6088063"/>
            <a:ext cx="46736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6312565" y="2660904"/>
            <a:ext cx="4401312" cy="1463040"/>
          </a:xfrm>
        </p:spPr>
        <p:txBody>
          <a:bodyPr>
            <a:normAutofit/>
          </a:bodyPr>
          <a:lstStyle>
            <a:lvl1pPr algn="l">
              <a:defRPr sz="2800" b="0"/>
            </a:lvl1pPr>
          </a:lstStyle>
          <a:p>
            <a:r>
              <a:rPr lang="ru-RU"/>
              <a:t>Образец заголовка</a:t>
            </a:r>
            <a:endParaRPr lang="en-US"/>
          </a:p>
        </p:txBody>
      </p:sp>
      <p:sp>
        <p:nvSpPr>
          <p:cNvPr id="3" name="Picture Placeholder 2"/>
          <p:cNvSpPr>
            <a:spLocks noGrp="1"/>
          </p:cNvSpPr>
          <p:nvPr>
            <p:ph type="pic" idx="1"/>
          </p:nvPr>
        </p:nvSpPr>
        <p:spPr>
          <a:xfrm>
            <a:off x="1340278" y="693795"/>
            <a:ext cx="4479497"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8" name="Date Placeholder 4"/>
          <p:cNvSpPr>
            <a:spLocks noGrp="1"/>
          </p:cNvSpPr>
          <p:nvPr>
            <p:ph type="dt" sz="half" idx="10"/>
          </p:nvPr>
        </p:nvSpPr>
        <p:spPr/>
        <p:txBody>
          <a:bodyPr/>
          <a:lstStyle>
            <a:lvl1pPr>
              <a:defRPr/>
            </a:lvl1pPr>
          </a:lstStyle>
          <a:p>
            <a:pPr>
              <a:defRPr/>
            </a:pPr>
            <a:fld id="{0AC18110-A251-4AF2-873D-EBDD51166AD6}" type="datetimeFigureOut">
              <a:rPr lang="ru-RU"/>
              <a:pPr>
                <a:defRPr/>
              </a:pPr>
              <a:t>29.12.2023</a:t>
            </a:fld>
            <a:endParaRPr lang="ru-RU"/>
          </a:p>
        </p:txBody>
      </p:sp>
      <p:sp>
        <p:nvSpPr>
          <p:cNvPr id="49" name="Footer Placeholder 5"/>
          <p:cNvSpPr>
            <a:spLocks noGrp="1"/>
          </p:cNvSpPr>
          <p:nvPr>
            <p:ph type="ftr" sz="quarter" idx="11"/>
          </p:nvPr>
        </p:nvSpPr>
        <p:spPr>
          <a:xfrm>
            <a:off x="6188075" y="5724525"/>
            <a:ext cx="4659313" cy="365125"/>
          </a:xfrm>
        </p:spPr>
        <p:txBody>
          <a:bodyPr>
            <a:normAutofit/>
          </a:bodyPr>
          <a:lstStyle>
            <a:lvl1pPr>
              <a:defRPr/>
            </a:lvl1pPr>
          </a:lstStyle>
          <a:p>
            <a:pPr>
              <a:defRPr/>
            </a:pPr>
            <a:endParaRPr lang="ru-RU"/>
          </a:p>
        </p:txBody>
      </p:sp>
      <p:sp>
        <p:nvSpPr>
          <p:cNvPr id="50" name="Slide Number Placeholder 6"/>
          <p:cNvSpPr>
            <a:spLocks noGrp="1"/>
          </p:cNvSpPr>
          <p:nvPr>
            <p:ph type="sldNum" sz="quarter" idx="12"/>
          </p:nvPr>
        </p:nvSpPr>
        <p:spPr/>
        <p:txBody>
          <a:bodyPr/>
          <a:lstStyle>
            <a:lvl1pPr>
              <a:defRPr/>
            </a:lvl1pPr>
          </a:lstStyle>
          <a:p>
            <a:pPr>
              <a:defRPr/>
            </a:pPr>
            <a:fld id="{355357E9-AEA5-46FA-925D-6F5F39D38DD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406400" y="0"/>
            <a:ext cx="13242925"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205"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208"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395"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97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44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16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493" y="0"/>
                  <a:ext cx="1600222"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80"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8683"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845" y="0"/>
                <a:ext cx="2819439"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433" y="0"/>
                <a:ext cx="457206"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036" y="0"/>
                <a:ext cx="762011"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114" y="5035550"/>
              <a:ext cx="9144127"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114" y="3467100"/>
              <a:ext cx="9144127"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4021" y="5640388"/>
              <a:ext cx="3005179"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114" y="5284788"/>
              <a:ext cx="9144127"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994" y="5132388"/>
              <a:ext cx="6983113"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6637" y="2859088"/>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20547"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30072" y="15922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7587" y="325438"/>
              <a:ext cx="1601413"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3507" y="5383213"/>
              <a:ext cx="1601413"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20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4795" y="540226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3371" y="284956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7281" y="41259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10716" y="54117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9766" y="2859088"/>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6331" y="1563688"/>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690" y="4144963"/>
              <a:ext cx="1601413"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650" y="5421313"/>
              <a:ext cx="1601413"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650" y="2868613"/>
              <a:ext cx="1601413"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898" y="4056063"/>
              <a:ext cx="12430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898" y="1511300"/>
              <a:ext cx="1241840"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609600" y="333375"/>
            <a:ext cx="109728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6081713" y="-22225"/>
            <a:ext cx="490537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6199188" y="-22225"/>
            <a:ext cx="46736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390650" y="1027113"/>
            <a:ext cx="936625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endParaRPr lang="en-US"/>
          </a:p>
        </p:txBody>
      </p:sp>
      <p:sp>
        <p:nvSpPr>
          <p:cNvPr id="1031" name="Text Placeholder 2"/>
          <p:cNvSpPr>
            <a:spLocks noGrp="1"/>
          </p:cNvSpPr>
          <p:nvPr>
            <p:ph type="body" idx="1"/>
          </p:nvPr>
        </p:nvSpPr>
        <p:spPr bwMode="auto">
          <a:xfrm>
            <a:off x="1390650" y="2324100"/>
            <a:ext cx="9037638"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7996238" y="223838"/>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AC91894B-A786-4157-88B2-DBC4195F631D}" type="datetimeFigureOut">
              <a:rPr lang="ru-RU"/>
              <a:pPr>
                <a:defRPr/>
              </a:pPr>
              <a:t>29.12.2023</a:t>
            </a:fld>
            <a:endParaRPr lang="ru-RU"/>
          </a:p>
        </p:txBody>
      </p:sp>
      <p:sp>
        <p:nvSpPr>
          <p:cNvPr id="5" name="Footer Placeholder 4"/>
          <p:cNvSpPr>
            <a:spLocks noGrp="1"/>
          </p:cNvSpPr>
          <p:nvPr>
            <p:ph type="ftr" sz="quarter" idx="3"/>
          </p:nvPr>
        </p:nvSpPr>
        <p:spPr>
          <a:xfrm>
            <a:off x="6188075" y="5851525"/>
            <a:ext cx="46704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199188" y="223838"/>
            <a:ext cx="17764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D6876E40-DCB5-4584-9E53-E9042B43BA3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0" r:id="rId1"/>
    <p:sldLayoutId id="2147483772" r:id="rId2"/>
    <p:sldLayoutId id="2147483773" r:id="rId3"/>
    <p:sldLayoutId id="2147483774" r:id="rId4"/>
    <p:sldLayoutId id="2147483775" r:id="rId5"/>
    <p:sldLayoutId id="2147483776" r:id="rId6"/>
    <p:sldLayoutId id="2147483777" r:id="rId7"/>
    <p:sldLayoutId id="2147483781" r:id="rId8"/>
    <p:sldLayoutId id="2147483782" r:id="rId9"/>
    <p:sldLayoutId id="2147483778" r:id="rId10"/>
    <p:sldLayoutId id="2147483779"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331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13315"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13316"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7" name="TextBox 6"/>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3318" name="Rectangle 1"/>
          <p:cNvSpPr>
            <a:spLocks noGrp="1" noChangeArrowheads="1"/>
          </p:cNvSpPr>
          <p:nvPr>
            <p:ph type="title"/>
          </p:nvPr>
        </p:nvSpPr>
        <p:spPr>
          <a:xfrm>
            <a:off x="830262" y="1366838"/>
            <a:ext cx="10963275" cy="4678204"/>
          </a:xfrm>
        </p:spPr>
        <p:txBody>
          <a:bodyPr anchor="ctr">
            <a:spAutoFit/>
          </a:bodyPr>
          <a:lstStyle/>
          <a:p>
            <a:pPr algn="ctr"/>
            <a:r>
              <a:rPr lang="uk-UA" altLang="ru-RU" sz="1800" b="1" dirty="0">
                <a:solidFill>
                  <a:schemeClr val="tx1"/>
                </a:solidFill>
                <a:latin typeface="Times New Roman" pitchFamily="18" charset="0"/>
                <a:cs typeface="Times New Roman" pitchFamily="18" charset="0"/>
              </a:rPr>
              <a:t>КАФЕДРА ФІНАНСІВ ТА </a:t>
            </a:r>
            <a:r>
              <a:rPr lang="ru-RU" altLang="ru-RU" sz="1800" b="1" dirty="0">
                <a:solidFill>
                  <a:schemeClr val="tx1"/>
                </a:solidFill>
                <a:latin typeface="Times New Roman" pitchFamily="18" charset="0"/>
                <a:cs typeface="Times New Roman" pitchFamily="18" charset="0"/>
              </a:rPr>
              <a:t>ЦИФРОВОЇ ЕКОНОМІКИ</a:t>
            </a:r>
            <a:br>
              <a:rPr lang="ru-RU" altLang="ru-RU" sz="2000" b="1" dirty="0">
                <a:solidFill>
                  <a:schemeClr val="tx1"/>
                </a:solidFill>
                <a:latin typeface="Times New Roman" pitchFamily="18" charset="0"/>
                <a:cs typeface="Times New Roman" pitchFamily="18" charset="0"/>
              </a:rPr>
            </a:br>
            <a:br>
              <a:rPr lang="ru-RU" altLang="ru-RU" sz="1000" dirty="0">
                <a:solidFill>
                  <a:schemeClr val="tx1"/>
                </a:solidFill>
                <a:latin typeface="Times New Roman" pitchFamily="18" charset="0"/>
                <a:cs typeface="Times New Roman" pitchFamily="18" charset="0"/>
              </a:rPr>
            </a:br>
            <a:r>
              <a:rPr lang="uk-UA" altLang="ru-RU" sz="2000" b="1" dirty="0">
                <a:solidFill>
                  <a:schemeClr val="bg2">
                    <a:lumMod val="50000"/>
                  </a:schemeClr>
                </a:solidFill>
                <a:latin typeface="Times New Roman" pitchFamily="18" charset="0"/>
                <a:cs typeface="Times New Roman" pitchFamily="18" charset="0"/>
              </a:rPr>
              <a:t>Шваб Марія Андріївна</a:t>
            </a:r>
            <a:br>
              <a:rPr lang="uk-UA" altLang="ru-RU" sz="2000" b="1" dirty="0">
                <a:solidFill>
                  <a:srgbClr val="A0CC1D"/>
                </a:solidFill>
                <a:latin typeface="Times New Roman" pitchFamily="18" charset="0"/>
                <a:cs typeface="Times New Roman" pitchFamily="18" charset="0"/>
              </a:rPr>
            </a:br>
            <a:r>
              <a:rPr lang="uk-UA" altLang="ru-RU" sz="1800" dirty="0">
                <a:solidFill>
                  <a:schemeClr val="tx1"/>
                </a:solidFill>
                <a:latin typeface="Times New Roman" pitchFamily="18" charset="0"/>
                <a:cs typeface="Times New Roman" pitchFamily="18" charset="0"/>
              </a:rPr>
              <a:t>(студентка групи ЕПМ-20)</a:t>
            </a:r>
            <a:br>
              <a:rPr lang="uk-UA" altLang="ru-RU" sz="1800" dirty="0">
                <a:solidFill>
                  <a:schemeClr val="tx1"/>
                </a:solidFill>
                <a:latin typeface="Times New Roman" pitchFamily="18" charset="0"/>
                <a:cs typeface="Times New Roman" pitchFamily="18" charset="0"/>
              </a:rPr>
            </a:br>
            <a:br>
              <a:rPr lang="uk-UA" altLang="ru-RU" sz="1000" dirty="0">
                <a:solidFill>
                  <a:schemeClr val="tx1"/>
                </a:solidFill>
                <a:latin typeface="Times New Roman" pitchFamily="18" charset="0"/>
                <a:cs typeface="Times New Roman" pitchFamily="18" charset="0"/>
              </a:rPr>
            </a:br>
            <a:r>
              <a:rPr lang="uk-UA" altLang="ru-RU" sz="2000" b="1" dirty="0">
                <a:solidFill>
                  <a:schemeClr val="tx1"/>
                </a:solidFill>
                <a:latin typeface="Times New Roman" pitchFamily="18" charset="0"/>
                <a:cs typeface="Times New Roman" pitchFamily="18" charset="0"/>
              </a:rPr>
              <a:t>КВАЛІФІКАЦІЙНА РОБОТА</a:t>
            </a:r>
            <a:br>
              <a:rPr lang="uk-UA" altLang="ru-RU" sz="2000" b="1" dirty="0">
                <a:solidFill>
                  <a:schemeClr val="tx1"/>
                </a:solidFill>
                <a:latin typeface="Times New Roman" pitchFamily="18" charset="0"/>
                <a:cs typeface="Times New Roman" pitchFamily="18" charset="0"/>
              </a:rPr>
            </a:br>
            <a:r>
              <a:rPr lang="uk-UA" sz="1800" b="1" dirty="0">
                <a:solidFill>
                  <a:srgbClr val="92D050"/>
                </a:solidFill>
                <a:effectLst/>
                <a:latin typeface="Times New Roman" panose="02020603050405020304" pitchFamily="18" charset="0"/>
                <a:ea typeface="Times New Roman" panose="02020603050405020304" pitchFamily="18" charset="0"/>
              </a:rPr>
              <a:t>ДІДЖИТАЛІЗАЦІЯ</a:t>
            </a:r>
            <a:r>
              <a:rPr lang="uk-UA" sz="1800" b="1" dirty="0">
                <a:solidFill>
                  <a:schemeClr val="bg2">
                    <a:lumMod val="50000"/>
                  </a:schemeClr>
                </a:solidFill>
                <a:effectLst/>
                <a:latin typeface="Times New Roman" panose="02020603050405020304" pitchFamily="18" charset="0"/>
                <a:ea typeface="Times New Roman" panose="02020603050405020304" pitchFamily="18" charset="0"/>
              </a:rPr>
              <a:t> БІЗНЕС-ПРОЦЕСІВ СУЧАСНОГО ПІДПРИЄМСТВА</a:t>
            </a:r>
            <a:br>
              <a:rPr lang="x-none" sz="1800" b="1" dirty="0">
                <a:solidFill>
                  <a:schemeClr val="tx1"/>
                </a:solidFill>
                <a:effectLst/>
                <a:latin typeface="Times New Roman" panose="02020603050405020304" pitchFamily="18" charset="0"/>
                <a:ea typeface="Times New Roman" panose="02020603050405020304" pitchFamily="18" charset="0"/>
              </a:rPr>
            </a:br>
            <a:br>
              <a:rPr lang="uk-UA" altLang="ru-RU" sz="1000" b="1" dirty="0">
                <a:solidFill>
                  <a:schemeClr val="tx1"/>
                </a:solidFill>
                <a:latin typeface="Times New Roman" pitchFamily="18" charset="0"/>
                <a:cs typeface="Times New Roman" pitchFamily="18" charset="0"/>
              </a:rPr>
            </a:br>
            <a:r>
              <a:rPr lang="uk-UA" altLang="ru-RU" sz="1800" b="1" dirty="0">
                <a:solidFill>
                  <a:schemeClr val="tx1"/>
                </a:solidFill>
                <a:latin typeface="Times New Roman" pitchFamily="18" charset="0"/>
                <a:cs typeface="Times New Roman" pitchFamily="18" charset="0"/>
              </a:rPr>
              <a:t>Науковий керівник: к.е.н., доц. Світлана ОБІХОД</a:t>
            </a:r>
            <a:br>
              <a:rPr lang="uk-UA" altLang="ru-RU" sz="1800" b="1" dirty="0">
                <a:solidFill>
                  <a:schemeClr val="tx1"/>
                </a:solidFill>
                <a:latin typeface="Times New Roman" pitchFamily="18" charset="0"/>
                <a:cs typeface="Times New Roman" pitchFamily="18" charset="0"/>
              </a:rPr>
            </a:br>
            <a:br>
              <a:rPr lang="ru-RU" altLang="ru-RU" sz="1000" dirty="0">
                <a:solidFill>
                  <a:schemeClr val="tx1"/>
                </a:solidFill>
                <a:latin typeface="Times New Roman" pitchFamily="18" charset="0"/>
                <a:cs typeface="Times New Roman" pitchFamily="18" charset="0"/>
              </a:rPr>
            </a:br>
            <a:r>
              <a:rPr lang="uk-UA" altLang="ru-RU" sz="1600" i="1" dirty="0">
                <a:solidFill>
                  <a:schemeClr val="tx1"/>
                </a:solidFill>
                <a:latin typeface="Times New Roman" pitchFamily="18" charset="0"/>
                <a:cs typeface="Times New Roman" pitchFamily="18" charset="0"/>
              </a:rPr>
              <a:t>(представлена на здобуття ступеня вищої освіти «магістр», </a:t>
            </a:r>
            <a:br>
              <a:rPr lang="uk-UA" altLang="ru-RU" sz="1600" i="1" dirty="0">
                <a:solidFill>
                  <a:schemeClr val="tx1"/>
                </a:solidFill>
                <a:latin typeface="Times New Roman" pitchFamily="18" charset="0"/>
                <a:cs typeface="Times New Roman" pitchFamily="18" charset="0"/>
              </a:rPr>
            </a:br>
            <a:r>
              <a:rPr lang="uk-UA" altLang="ru-RU" sz="1600" i="1" dirty="0">
                <a:solidFill>
                  <a:schemeClr val="tx1"/>
                </a:solidFill>
                <a:latin typeface="Times New Roman" pitchFamily="18" charset="0"/>
                <a:cs typeface="Times New Roman" pitchFamily="18" charset="0"/>
              </a:rPr>
              <a:t>спеціальності 051 «Економіка» (ОПП «Економіка»)</a:t>
            </a:r>
            <a:br>
              <a:rPr lang="uk-UA" altLang="ru-RU" sz="1600" i="1" dirty="0">
                <a:solidFill>
                  <a:schemeClr val="tx1"/>
                </a:solidFill>
                <a:latin typeface="Times New Roman" pitchFamily="18" charset="0"/>
                <a:cs typeface="Times New Roman" pitchFamily="18" charset="0"/>
              </a:rPr>
            </a:br>
            <a:br>
              <a:rPr lang="uk-UA" altLang="ru-RU" sz="1600" i="1" dirty="0">
                <a:solidFill>
                  <a:schemeClr val="tx1"/>
                </a:solidFill>
                <a:latin typeface="Times New Roman" pitchFamily="18" charset="0"/>
                <a:cs typeface="Times New Roman" pitchFamily="18" charset="0"/>
              </a:rPr>
            </a:br>
            <a:r>
              <a:rPr lang="uk-UA" altLang="ru-RU" sz="1400" i="1" dirty="0">
                <a:solidFill>
                  <a:schemeClr val="tx1"/>
                </a:solidFill>
                <a:latin typeface="Times New Roman" pitchFamily="18" charset="0"/>
                <a:cs typeface="Times New Roman" pitchFamily="18" charset="0"/>
              </a:rPr>
              <a:t>Кваліфікаційну роботу розроблено в рамках проєкту </a:t>
            </a:r>
            <a:r>
              <a:rPr lang="en-US" altLang="ru-RU" sz="1400" i="1" dirty="0">
                <a:solidFill>
                  <a:schemeClr val="tx1"/>
                </a:solidFill>
                <a:latin typeface="Times New Roman" pitchFamily="18" charset="0"/>
                <a:cs typeface="Times New Roman" pitchFamily="18" charset="0"/>
              </a:rPr>
              <a:t>ERASMUS+ </a:t>
            </a:r>
            <a:r>
              <a:rPr lang="uk-UA" altLang="ru-RU" sz="1400" i="1" dirty="0">
                <a:solidFill>
                  <a:schemeClr val="tx1"/>
                </a:solidFill>
                <a:latin typeface="Times New Roman" pitchFamily="18" charset="0"/>
                <a:cs typeface="Times New Roman" pitchFamily="18" charset="0"/>
              </a:rPr>
              <a:t>«</a:t>
            </a:r>
            <a:r>
              <a:rPr lang="en-US" altLang="ru-RU" sz="1400" i="1" dirty="0">
                <a:solidFill>
                  <a:schemeClr val="tx1"/>
                </a:solidFill>
                <a:latin typeface="Times New Roman" pitchFamily="18" charset="0"/>
                <a:cs typeface="Times New Roman" pitchFamily="18" charset="0"/>
              </a:rPr>
              <a:t>Digitalization of economic as an element of sustainable development of Ukraine and Tajikistan</a:t>
            </a:r>
            <a:r>
              <a:rPr lang="uk-UA" altLang="ru-RU" sz="1400" i="1" dirty="0">
                <a:solidFill>
                  <a:schemeClr val="tx1"/>
                </a:solidFill>
                <a:latin typeface="Times New Roman" pitchFamily="18" charset="0"/>
                <a:cs typeface="Times New Roman" pitchFamily="18" charset="0"/>
              </a:rPr>
              <a:t>»</a:t>
            </a:r>
            <a:r>
              <a:rPr lang="en-US" altLang="ru-RU" sz="1400" i="1" dirty="0">
                <a:solidFill>
                  <a:schemeClr val="tx1"/>
                </a:solidFill>
                <a:latin typeface="Times New Roman" pitchFamily="18" charset="0"/>
                <a:cs typeface="Times New Roman" pitchFamily="18" charset="0"/>
              </a:rPr>
              <a:t> / </a:t>
            </a:r>
            <a:r>
              <a:rPr lang="en-US" altLang="ru-RU" sz="1400" i="1" dirty="0" err="1">
                <a:solidFill>
                  <a:schemeClr val="tx1"/>
                </a:solidFill>
                <a:latin typeface="Times New Roman" pitchFamily="18" charset="0"/>
                <a:cs typeface="Times New Roman" pitchFamily="18" charset="0"/>
              </a:rPr>
              <a:t>DigEco</a:t>
            </a:r>
            <a:r>
              <a:rPr lang="en-US" altLang="ru-RU" sz="1400" i="1" dirty="0">
                <a:solidFill>
                  <a:schemeClr val="tx1"/>
                </a:solidFill>
                <a:latin typeface="Times New Roman" pitchFamily="18" charset="0"/>
                <a:cs typeface="Times New Roman" pitchFamily="18" charset="0"/>
              </a:rPr>
              <a:t> 618270-EPP-1-2020-1-LT-EPPKA2-CBHE-JP</a:t>
            </a:r>
            <a:r>
              <a:rPr lang="uk-UA" altLang="ru-RU" sz="1400" i="1" dirty="0">
                <a:solidFill>
                  <a:schemeClr val="tx1"/>
                </a:solidFill>
                <a:latin typeface="Times New Roman" pitchFamily="18" charset="0"/>
                <a:cs typeface="Times New Roman" pitchFamily="18" charset="0"/>
              </a:rPr>
              <a:t>. Цей проєкт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a:t>
            </a:r>
            <a:r>
              <a:rPr lang="en-US" altLang="ru-RU" sz="1400" i="1" dirty="0">
                <a:solidFill>
                  <a:schemeClr val="tx1"/>
                </a:solidFill>
                <a:latin typeface="Times New Roman" pitchFamily="18" charset="0"/>
                <a:cs typeface="Times New Roman" pitchFamily="18" charset="0"/>
              </a:rPr>
              <a:t>This project has been funded with support from the European Commission. This document reflects the views only of the author, and the Commission cannot be held responsible for any use which may be made of the information contained there in</a:t>
            </a:r>
            <a:r>
              <a:rPr lang="uk-UA" altLang="ru-RU" sz="1400" i="1" dirty="0">
                <a:solidFill>
                  <a:schemeClr val="tx1"/>
                </a:solidFill>
                <a:latin typeface="Times New Roman" pitchFamily="18" charset="0"/>
                <a:cs typeface="Times New Roman" pitchFamily="18" charset="0"/>
              </a:rPr>
              <a:t>.</a:t>
            </a:r>
            <a:br>
              <a:rPr lang="en-US" altLang="ru-RU" sz="1400" i="1" dirty="0">
                <a:solidFill>
                  <a:schemeClr val="tx1"/>
                </a:solidFill>
                <a:latin typeface="Times New Roman" charset="0"/>
                <a:ea typeface="Times New Roman" charset="0"/>
                <a:cs typeface="Times New Roman" charset="0"/>
              </a:rPr>
            </a:br>
            <a:br>
              <a:rPr lang="uk-UA" altLang="ru-RU" sz="1000" i="1" dirty="0">
                <a:solidFill>
                  <a:schemeClr val="tx1"/>
                </a:solidFill>
                <a:latin typeface="Times New Roman" pitchFamily="18" charset="0"/>
                <a:cs typeface="Times New Roman" pitchFamily="18" charset="0"/>
              </a:rPr>
            </a:br>
            <a:r>
              <a:rPr lang="uk-UA" altLang="ru-RU" sz="1800" b="1" dirty="0">
                <a:solidFill>
                  <a:schemeClr val="tx1"/>
                </a:solidFill>
                <a:latin typeface="Times New Roman" pitchFamily="18" charset="0"/>
                <a:cs typeface="Times New Roman" pitchFamily="18" charset="0"/>
              </a:rPr>
              <a:t>Житомир, 2023</a:t>
            </a:r>
            <a:r>
              <a:rPr lang="en-US" altLang="ru-RU" sz="1800" b="1" dirty="0">
                <a:solidFill>
                  <a:schemeClr val="tx1"/>
                </a:solidFill>
                <a:latin typeface="Times New Roman" pitchFamily="18" charset="0"/>
                <a:cs typeface="Times New Roman" pitchFamily="18" charset="0"/>
              </a:rPr>
              <a:t> </a:t>
            </a:r>
            <a:r>
              <a:rPr lang="uk-UA" altLang="ru-RU" sz="1800" b="1" dirty="0">
                <a:solidFill>
                  <a:schemeClr val="tx1"/>
                </a:solidFill>
                <a:latin typeface="Times New Roman" pitchFamily="18" charset="0"/>
                <a:cs typeface="Times New Roman" pitchFamily="18" charset="0"/>
              </a:rPr>
              <a:t>р.</a:t>
            </a:r>
            <a:endParaRPr lang="ru-RU" altLang="ru-RU" sz="1800" b="1" dirty="0">
              <a:solidFill>
                <a:schemeClr val="tx1"/>
              </a:solidFill>
              <a:latin typeface="Times New Roman" pitchFamily="18" charset="0"/>
              <a:cs typeface="Times New Roman" pitchFamily="18" charset="0"/>
            </a:endParaRPr>
          </a:p>
        </p:txBody>
      </p:sp>
      <p:pic>
        <p:nvPicPr>
          <p:cNvPr id="8" name="image12.png">
            <a:extLst>
              <a:ext uri="{FF2B5EF4-FFF2-40B4-BE49-F238E27FC236}">
                <a16:creationId xmlns:a16="http://schemas.microsoft.com/office/drawing/2014/main" id="{FA4CC167-F153-41B0-A777-0C52D038128A}"/>
              </a:ext>
            </a:extLst>
          </p:cNvPr>
          <p:cNvPicPr/>
          <p:nvPr/>
        </p:nvPicPr>
        <p:blipFill>
          <a:blip r:embed="rId5"/>
          <a:srcRect/>
          <a:stretch>
            <a:fillRect/>
          </a:stretch>
        </p:blipFill>
        <p:spPr>
          <a:xfrm>
            <a:off x="7937631" y="5674381"/>
            <a:ext cx="1062298" cy="370661"/>
          </a:xfrm>
          <a:prstGeom prst="rect">
            <a:avLst/>
          </a:prstGeom>
          <a:ln/>
        </p:spPr>
      </p:pic>
      <p:pic>
        <p:nvPicPr>
          <p:cNvPr id="9" name="image8.png">
            <a:extLst>
              <a:ext uri="{FF2B5EF4-FFF2-40B4-BE49-F238E27FC236}">
                <a16:creationId xmlns:a16="http://schemas.microsoft.com/office/drawing/2014/main" id="{48D1AD18-39EB-4B2C-AC85-9F0A02376729}"/>
              </a:ext>
            </a:extLst>
          </p:cNvPr>
          <p:cNvPicPr/>
          <p:nvPr/>
        </p:nvPicPr>
        <p:blipFill>
          <a:blip r:embed="rId6"/>
          <a:srcRect/>
          <a:stretch>
            <a:fillRect/>
          </a:stretch>
        </p:blipFill>
        <p:spPr>
          <a:xfrm>
            <a:off x="9434269" y="5627323"/>
            <a:ext cx="2031103" cy="417719"/>
          </a:xfrm>
          <a:prstGeom prst="rect">
            <a:avLst/>
          </a:prstGeo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7650"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7651"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7652"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765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765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765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1" name="TextBox 10">
            <a:extLst>
              <a:ext uri="{FF2B5EF4-FFF2-40B4-BE49-F238E27FC236}">
                <a16:creationId xmlns:a16="http://schemas.microsoft.com/office/drawing/2014/main" id="{B316E884-76C2-4C96-BADD-F442110037C8}"/>
              </a:ext>
            </a:extLst>
          </p:cNvPr>
          <p:cNvSpPr txBox="1"/>
          <p:nvPr/>
        </p:nvSpPr>
        <p:spPr>
          <a:xfrm>
            <a:off x="962380" y="4336355"/>
            <a:ext cx="10515599" cy="461665"/>
          </a:xfrm>
          <a:prstGeom prst="rect">
            <a:avLst/>
          </a:prstGeom>
          <a:noFill/>
        </p:spPr>
        <p:txBody>
          <a:bodyPr wrap="square">
            <a:spAutoFit/>
          </a:bodyPr>
          <a:lstStyle/>
          <a:p>
            <a:pPr algn="ctr"/>
            <a:endParaRPr lang="uk-UA" sz="2400" dirty="0"/>
          </a:p>
        </p:txBody>
      </p:sp>
      <p:sp>
        <p:nvSpPr>
          <p:cNvPr id="16" name="Прямоугольник 15"/>
          <p:cNvSpPr/>
          <p:nvPr/>
        </p:nvSpPr>
        <p:spPr>
          <a:xfrm>
            <a:off x="985652" y="1199407"/>
            <a:ext cx="10236530" cy="5741956"/>
          </a:xfrm>
          <a:prstGeom prst="rect">
            <a:avLst/>
          </a:prstGeom>
        </p:spPr>
        <p:txBody>
          <a:bodyPr wrap="square">
            <a:spAutoFit/>
          </a:bodyPr>
          <a:lstStyle/>
          <a:p>
            <a:pPr algn="just"/>
            <a:r>
              <a:rPr lang="ru-RU" sz="2000" b="1" dirty="0">
                <a:latin typeface="Times New Roman" pitchFamily="18" charset="0"/>
                <a:cs typeface="Times New Roman" pitchFamily="18" charset="0"/>
              </a:rPr>
              <a:t>Комплекс </a:t>
            </a:r>
            <a:r>
              <a:rPr lang="ru-RU" sz="2000" b="1" dirty="0" err="1">
                <a:latin typeface="Times New Roman" pitchFamily="18" charset="0"/>
                <a:cs typeface="Times New Roman" pitchFamily="18" charset="0"/>
              </a:rPr>
              <a:t>заходів</a:t>
            </a:r>
            <a:r>
              <a:rPr lang="ru-RU" sz="2000" b="1" dirty="0">
                <a:latin typeface="Times New Roman" pitchFamily="18" charset="0"/>
                <a:cs typeface="Times New Roman" pitchFamily="18" charset="0"/>
              </a:rPr>
              <a:t> для </a:t>
            </a:r>
            <a:r>
              <a:rPr lang="ru-RU" sz="2000" b="1" dirty="0" err="1">
                <a:latin typeface="Times New Roman" pitchFamily="18" charset="0"/>
                <a:cs typeface="Times New Roman" pitchFamily="18" charset="0"/>
              </a:rPr>
              <a:t>діджиталізації</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бізнес-процесів</a:t>
            </a:r>
            <a:r>
              <a:rPr lang="ru-RU" sz="2000" b="1" dirty="0">
                <a:latin typeface="Times New Roman" pitchFamily="18" charset="0"/>
                <a:cs typeface="Times New Roman" pitchFamily="18" charset="0"/>
              </a:rPr>
              <a:t> в </a:t>
            </a:r>
            <a:r>
              <a:rPr lang="ru-RU" sz="2000" b="1" dirty="0" err="1">
                <a:latin typeface="Times New Roman" pitchFamily="18" charset="0"/>
                <a:cs typeface="Times New Roman" pitchFamily="18" charset="0"/>
              </a:rPr>
              <a:t>агробізнесі</a:t>
            </a:r>
            <a:r>
              <a:rPr lang="ru-RU" sz="2000" b="1" dirty="0">
                <a:latin typeface="Times New Roman" pitchFamily="18" charset="0"/>
                <a:cs typeface="Times New Roman" pitchFamily="18" charset="0"/>
              </a:rPr>
              <a:t>: </a:t>
            </a:r>
          </a:p>
          <a:p>
            <a:pPr algn="just"/>
            <a:endParaRPr lang="ru-RU" sz="2000" dirty="0">
              <a:latin typeface="Times New Roman" pitchFamily="18" charset="0"/>
              <a:cs typeface="Times New Roman" pitchFamily="18" charset="0"/>
            </a:endParaRPr>
          </a:p>
          <a:p>
            <a:pPr algn="just"/>
            <a:r>
              <a:rPr lang="ru-RU" sz="2000" dirty="0">
                <a:latin typeface="Times New Roman" pitchFamily="18" charset="0"/>
                <a:cs typeface="Times New Roman" pitchFamily="18" charset="0"/>
              </a:rPr>
              <a:t> 1. </a:t>
            </a:r>
            <a:r>
              <a:rPr lang="ru-RU" sz="2000" dirty="0" err="1">
                <a:latin typeface="Times New Roman" pitchFamily="18" charset="0"/>
                <a:cs typeface="Times New Roman" pitchFamily="18" charset="0"/>
              </a:rPr>
              <a:t>Оцінка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планування</a:t>
            </a:r>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2. </a:t>
            </a:r>
            <a:r>
              <a:rPr lang="ru-RU" sz="2000" dirty="0" err="1">
                <a:latin typeface="Times New Roman" pitchFamily="18" charset="0"/>
                <a:cs typeface="Times New Roman" pitchFamily="18" charset="0"/>
              </a:rPr>
              <a:t>Інвестування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програмне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забезпечення</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управління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агропідприємством</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3. </a:t>
            </a:r>
            <a:r>
              <a:rPr lang="ru-RU" sz="2000" dirty="0" err="1">
                <a:latin typeface="Times New Roman" pitchFamily="18" charset="0"/>
                <a:cs typeface="Times New Roman" pitchFamily="18" charset="0"/>
              </a:rPr>
              <a:t>Технології</a:t>
            </a:r>
            <a:r>
              <a:rPr lang="ru-RU" sz="2000" dirty="0">
                <a:latin typeface="Times New Roman" pitchFamily="18" charset="0"/>
                <a:cs typeface="Times New Roman" pitchFamily="18" charset="0"/>
              </a:rPr>
              <a:t> точного </a:t>
            </a:r>
            <a:r>
              <a:rPr lang="ru-RU" sz="2000" dirty="0" err="1">
                <a:latin typeface="Times New Roman" pitchFamily="18" charset="0"/>
                <a:cs typeface="Times New Roman" pitchFamily="18" charset="0"/>
              </a:rPr>
              <a:t>землеробства</a:t>
            </a:r>
            <a:r>
              <a:rPr lang="ru-RU" sz="2000" dirty="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4. </a:t>
            </a:r>
            <a:r>
              <a:rPr lang="ru-RU" sz="2000" dirty="0" err="1">
                <a:latin typeface="Times New Roman" pitchFamily="18" charset="0"/>
                <a:cs typeface="Times New Roman" pitchFamily="18" charset="0"/>
              </a:rPr>
              <a:t>Інтеграція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Інтернету</a:t>
            </a:r>
            <a:r>
              <a:rPr lang="ru-RU" sz="2000" dirty="0">
                <a:latin typeface="Times New Roman" pitchFamily="18" charset="0"/>
                <a:cs typeface="Times New Roman" pitchFamily="18" charset="0"/>
              </a:rPr>
              <a:t> речей та </a:t>
            </a:r>
            <a:r>
              <a:rPr lang="ru-RU" sz="2000" dirty="0" err="1">
                <a:latin typeface="Times New Roman" pitchFamily="18" charset="0"/>
                <a:cs typeface="Times New Roman" pitchFamily="18" charset="0"/>
              </a:rPr>
              <a:t>датчиків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5. </a:t>
            </a:r>
            <a:r>
              <a:rPr lang="ru-RU" sz="2000" dirty="0" err="1">
                <a:latin typeface="Times New Roman" pitchFamily="18" charset="0"/>
                <a:cs typeface="Times New Roman" pitchFamily="18" charset="0"/>
              </a:rPr>
              <a:t>Простежуваність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ланцюга</a:t>
            </a:r>
            <a:r>
              <a:rPr lang="ru-RU" sz="2000" dirty="0">
                <a:latin typeface="Times New Roman" pitchFamily="18" charset="0"/>
                <a:cs typeface="Times New Roman" pitchFamily="18" charset="0"/>
              </a:rPr>
              <a:t> поставок. </a:t>
            </a:r>
          </a:p>
          <a:p>
            <a:pPr algn="just"/>
            <a:r>
              <a:rPr lang="ru-RU" sz="2000" dirty="0">
                <a:latin typeface="Times New Roman" pitchFamily="18" charset="0"/>
                <a:cs typeface="Times New Roman" pitchFamily="18" charset="0"/>
              </a:rPr>
              <a:t> 6. </a:t>
            </a:r>
            <a:r>
              <a:rPr lang="ru-RU" sz="2000" dirty="0" err="1">
                <a:latin typeface="Times New Roman" pitchFamily="18" charset="0"/>
                <a:cs typeface="Times New Roman" pitchFamily="18" charset="0"/>
              </a:rPr>
              <a:t>Електронна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комерція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онлайн-платформи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7. </a:t>
            </a:r>
            <a:r>
              <a:rPr lang="ru-RU" sz="2000" dirty="0" err="1">
                <a:latin typeface="Times New Roman" pitchFamily="18" charset="0"/>
                <a:cs typeface="Times New Roman" pitchFamily="18" charset="0"/>
              </a:rPr>
              <a:t>Аналітика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даних</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прогнозне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моделювання</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8. </a:t>
            </a:r>
            <a:r>
              <a:rPr lang="ru-RU" sz="2000" dirty="0" err="1">
                <a:latin typeface="Times New Roman" pitchFamily="18" charset="0"/>
                <a:cs typeface="Times New Roman" pitchFamily="18" charset="0"/>
              </a:rPr>
              <a:t>Мобільні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додатки</a:t>
            </a:r>
            <a:r>
              <a:rPr lang="ru-RU" sz="2000" dirty="0">
                <a:latin typeface="Times New Roman" pitchFamily="18" charset="0"/>
                <a:cs typeface="Times New Roman" pitchFamily="18" charset="0"/>
              </a:rPr>
              <a:t> для </a:t>
            </a:r>
            <a:r>
              <a:rPr lang="ru-RU" sz="2000" dirty="0" err="1">
                <a:latin typeface="Times New Roman" pitchFamily="18" charset="0"/>
                <a:cs typeface="Times New Roman" pitchFamily="18" charset="0"/>
              </a:rPr>
              <a:t>аграріїв</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9. </a:t>
            </a:r>
            <a:r>
              <a:rPr lang="ru-RU" sz="2000" dirty="0" err="1">
                <a:latin typeface="Times New Roman" pitchFamily="18" charset="0"/>
                <a:cs typeface="Times New Roman" pitchFamily="18" charset="0"/>
              </a:rPr>
              <a:t>Співпраця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обмін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даними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10. </a:t>
            </a:r>
            <a:r>
              <a:rPr lang="ru-RU" sz="2000" dirty="0" err="1">
                <a:latin typeface="Times New Roman" pitchFamily="18" charset="0"/>
                <a:cs typeface="Times New Roman" pitchFamily="18" charset="0"/>
              </a:rPr>
              <a:t>Автоматизація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робототехніка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11.Цифровий маркетинг </a:t>
            </a:r>
            <a:r>
              <a:rPr lang="ru-RU" sz="2000" dirty="0" err="1">
                <a:latin typeface="Times New Roman" pitchFamily="18" charset="0"/>
                <a:cs typeface="Times New Roman" pitchFamily="18" charset="0"/>
              </a:rPr>
              <a:t>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брендинг</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12. </a:t>
            </a:r>
            <a:r>
              <a:rPr lang="ru-RU" sz="2000" dirty="0" err="1">
                <a:latin typeface="Times New Roman" pitchFamily="18" charset="0"/>
                <a:cs typeface="Times New Roman" pitchFamily="18" charset="0"/>
              </a:rPr>
              <a:t>Навчання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працівників</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цифрова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грамотність</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13. Заходи </a:t>
            </a:r>
            <a:r>
              <a:rPr lang="ru-RU" sz="2000" dirty="0" err="1">
                <a:latin typeface="Times New Roman" pitchFamily="18" charset="0"/>
                <a:cs typeface="Times New Roman" pitchFamily="18" charset="0"/>
              </a:rPr>
              <a:t>кібербезпеки</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14. </a:t>
            </a:r>
            <a:r>
              <a:rPr lang="ru-RU" sz="2000" dirty="0" err="1">
                <a:latin typeface="Times New Roman" pitchFamily="18" charset="0"/>
                <a:cs typeface="Times New Roman" pitchFamily="18" charset="0"/>
              </a:rPr>
              <a:t>Державна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підтримка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дотримання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a:t>
            </a:r>
          </a:p>
          <a:p>
            <a:pPr algn="just"/>
            <a:r>
              <a:rPr lang="ru-RU" sz="2000" dirty="0">
                <a:latin typeface="Times New Roman" pitchFamily="18" charset="0"/>
                <a:cs typeface="Times New Roman" pitchFamily="18" charset="0"/>
              </a:rPr>
              <a:t> 15. </a:t>
            </a:r>
            <a:r>
              <a:rPr lang="ru-RU" sz="2000" dirty="0" err="1">
                <a:latin typeface="Times New Roman" pitchFamily="18" charset="0"/>
                <a:cs typeface="Times New Roman" pitchFamily="18" charset="0"/>
              </a:rPr>
              <a:t>Постійне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вдосконалення</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інновації</a:t>
            </a:r>
            <a:r>
              <a:rPr lang="ru-RU" sz="2000" dirty="0">
                <a:latin typeface="Times New Roman" pitchFamily="18" charset="0"/>
                <a:cs typeface="Times New Roman" pitchFamily="18" charset="0"/>
              </a:rPr>
              <a:t>. </a:t>
            </a:r>
          </a:p>
          <a:p>
            <a:pPr>
              <a:lnSpc>
                <a:spcPct val="200000"/>
              </a:lnSpc>
            </a:pPr>
            <a:endParaRPr lang="uk-UA" sz="1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8676"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8677"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3" name="Rectangle 22"/>
          <p:cNvSpPr>
            <a:spLocks noChangeArrowheads="1"/>
          </p:cNvSpPr>
          <p:nvPr/>
        </p:nvSpPr>
        <p:spPr bwMode="auto">
          <a:xfrm>
            <a:off x="-411163" y="1150938"/>
            <a:ext cx="19534188" cy="338137"/>
          </a:xfrm>
          <a:prstGeom prst="rect">
            <a:avLst/>
          </a:prstGeom>
          <a:noFill/>
          <a:ln w="9525">
            <a:noFill/>
            <a:miter lim="800000"/>
            <a:headEnd/>
            <a:tailEnd/>
          </a:ln>
        </p:spPr>
        <p:txBody>
          <a:bodyPr anchor="ctr">
            <a:spAutoFit/>
          </a:bodyPr>
          <a:lstStyle/>
          <a:p>
            <a:endParaRPr lang="uk-UA" sz="1600">
              <a:latin typeface="Times New Roman" pitchFamily="18" charset="0"/>
              <a:cs typeface="Times New Roman" pitchFamily="18" charset="0"/>
            </a:endParaRPr>
          </a:p>
        </p:txBody>
      </p:sp>
      <p:sp>
        <p:nvSpPr>
          <p:cNvPr id="28684" name="Заголовок 27"/>
          <p:cNvSpPr>
            <a:spLocks noGrp="1"/>
          </p:cNvSpPr>
          <p:nvPr>
            <p:ph type="title"/>
          </p:nvPr>
        </p:nvSpPr>
        <p:spPr>
          <a:xfrm>
            <a:off x="706583" y="1643948"/>
            <a:ext cx="10717479" cy="1363663"/>
          </a:xfrm>
        </p:spPr>
        <p:txBody>
          <a:bodyPr/>
          <a:lstStyle/>
          <a:p>
            <a:pPr indent="457200" algn="just" eaLnBrk="1" hangingPunct="1"/>
            <a:r>
              <a:rPr lang="uk-UA" sz="1800" dirty="0">
                <a:solidFill>
                  <a:schemeClr val="tx1"/>
                </a:solidFill>
                <a:latin typeface="Times New Roman" pitchFamily="18" charset="0"/>
                <a:cs typeface="Times New Roman" pitchFamily="18" charset="0"/>
              </a:rPr>
              <a:t> Постійні витрати налічують 600 000 грн., а змінні складають 1 330 000 грн. Виручка від реалізації становить 2 900 000 грн., при цьому річний обсяг складає 450 тис. тонн. Розрахунок точки беззбитковості за такою методикою дозволяє ефективно планувати та керувати фінансовою стійкістю підприємства.</a:t>
            </a:r>
            <a:br>
              <a:rPr lang="ru-RU" sz="6000" dirty="0">
                <a:solidFill>
                  <a:schemeClr val="tx1"/>
                </a:solidFill>
                <a:latin typeface="Lora" charset="-52"/>
              </a:rPr>
            </a:br>
            <a:endParaRPr lang="uk-UA" sz="6000" dirty="0">
              <a:latin typeface="Times New Roman" pitchFamily="18" charset="0"/>
              <a:cs typeface="Times New Roman" pitchFamily="18" charset="0"/>
            </a:endParaRPr>
          </a:p>
        </p:txBody>
      </p:sp>
      <p:sp>
        <p:nvSpPr>
          <p:cNvPr id="13" name="Прямоугольник 12"/>
          <p:cNvSpPr/>
          <p:nvPr/>
        </p:nvSpPr>
        <p:spPr>
          <a:xfrm>
            <a:off x="732313" y="2242941"/>
            <a:ext cx="6096000" cy="923330"/>
          </a:xfrm>
          <a:prstGeom prst="rect">
            <a:avLst/>
          </a:prstGeom>
        </p:spPr>
        <p:txBody>
          <a:bodyPr>
            <a:spAutoFit/>
          </a:bodyPr>
          <a:lstStyle/>
          <a:p>
            <a:r>
              <a:rPr lang="uk-UA" dirty="0">
                <a:latin typeface="Times New Roman" pitchFamily="18" charset="0"/>
                <a:cs typeface="Times New Roman" pitchFamily="18" charset="0"/>
              </a:rPr>
              <a:t>Відповідно до показників визначимо критичний обсяг реалізації (Т) за формулою: </a:t>
            </a:r>
            <a:br>
              <a:rPr lang="ru-RU" dirty="0">
                <a:latin typeface="Lora" charset="-52"/>
              </a:rPr>
            </a:br>
            <a:endParaRPr lang="ru-RU" dirty="0"/>
          </a:p>
        </p:txBody>
      </p:sp>
      <p:sp>
        <p:nvSpPr>
          <p:cNvPr id="14" name="Прямоугольник 13"/>
          <p:cNvSpPr/>
          <p:nvPr/>
        </p:nvSpPr>
        <p:spPr>
          <a:xfrm>
            <a:off x="3048000" y="3038587"/>
            <a:ext cx="6096000" cy="584775"/>
          </a:xfrm>
          <a:prstGeom prst="rect">
            <a:avLst/>
          </a:prstGeom>
        </p:spPr>
        <p:txBody>
          <a:bodyPr>
            <a:spAutoFit/>
          </a:bodyPr>
          <a:lstStyle/>
          <a:p>
            <a:pPr algn="ctr"/>
            <a:r>
              <a:rPr lang="uk-UA" sz="1600" i="1" dirty="0">
                <a:latin typeface="Times New Roman" pitchFamily="18" charset="0"/>
                <a:cs typeface="Times New Roman" pitchFamily="18" charset="0"/>
              </a:rPr>
              <a:t>Т = </a:t>
            </a:r>
            <a:r>
              <a:rPr lang="ru-RU" sz="1600" i="1" dirty="0">
                <a:latin typeface="Times New Roman" pitchFamily="18" charset="0"/>
                <a:cs typeface="Times New Roman" pitchFamily="18" charset="0"/>
              </a:rPr>
              <a:t>П</a:t>
            </a:r>
            <a:r>
              <a:rPr lang="uk-UA" sz="1600" i="1" dirty="0">
                <a:latin typeface="Times New Roman" pitchFamily="18" charset="0"/>
                <a:cs typeface="Times New Roman" pitchFamily="18" charset="0"/>
              </a:rPr>
              <a:t>остійні витрати</a:t>
            </a:r>
            <a:r>
              <a:rPr lang="en-US" sz="1600" i="1" dirty="0">
                <a:latin typeface="Times New Roman" pitchFamily="18" charset="0"/>
                <a:cs typeface="Times New Roman" pitchFamily="18" charset="0"/>
              </a:rPr>
              <a:t> </a:t>
            </a:r>
            <a:r>
              <a:rPr lang="uk-UA" sz="1600" i="1" dirty="0">
                <a:latin typeface="Times New Roman" pitchFamily="18" charset="0"/>
                <a:cs typeface="Times New Roman" pitchFamily="18" charset="0"/>
              </a:rPr>
              <a:t>∗</a:t>
            </a:r>
            <a:r>
              <a:rPr lang="en-US" sz="1600" i="1" dirty="0">
                <a:latin typeface="Times New Roman" pitchFamily="18" charset="0"/>
                <a:cs typeface="Times New Roman" pitchFamily="18" charset="0"/>
              </a:rPr>
              <a:t> </a:t>
            </a:r>
            <a:r>
              <a:rPr lang="uk-UA" sz="1600" i="1" dirty="0">
                <a:latin typeface="Times New Roman" pitchFamily="18" charset="0"/>
                <a:cs typeface="Times New Roman" pitchFamily="18" charset="0"/>
              </a:rPr>
              <a:t>Річний обсяг виробництва /</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   </a:t>
            </a:r>
            <a:r>
              <a:rPr lang="uk-UA" sz="1600" i="1" dirty="0">
                <a:latin typeface="Times New Roman" pitchFamily="18" charset="0"/>
                <a:cs typeface="Times New Roman" pitchFamily="18" charset="0"/>
              </a:rPr>
              <a:t>Виручка від реалізації − Змінні витрати </a:t>
            </a:r>
            <a:endParaRPr lang="ru-RU" sz="1600" i="1" dirty="0">
              <a:latin typeface="Times New Roman" pitchFamily="18" charset="0"/>
              <a:cs typeface="Times New Roman" pitchFamily="18" charset="0"/>
            </a:endParaRPr>
          </a:p>
        </p:txBody>
      </p:sp>
      <p:sp>
        <p:nvSpPr>
          <p:cNvPr id="15" name="Прямоугольник 14"/>
          <p:cNvSpPr/>
          <p:nvPr/>
        </p:nvSpPr>
        <p:spPr>
          <a:xfrm>
            <a:off x="3439885" y="3921367"/>
            <a:ext cx="6096000" cy="615553"/>
          </a:xfrm>
          <a:prstGeom prst="rect">
            <a:avLst/>
          </a:prstGeom>
        </p:spPr>
        <p:txBody>
          <a:bodyPr wrap="square">
            <a:spAutoFit/>
          </a:bodyPr>
          <a:lstStyle/>
          <a:p>
            <a:r>
              <a:rPr lang="uk-UA" sz="1600" i="1" dirty="0">
                <a:latin typeface="Times New Roman" pitchFamily="18" charset="0"/>
                <a:cs typeface="Times New Roman" pitchFamily="18" charset="0"/>
              </a:rPr>
              <a:t>Т = (600 000 * 450)/(2 900 000 – 1 330 000) = 172 тис. тонн. </a:t>
            </a:r>
            <a:br>
              <a:rPr lang="ru-RU" dirty="0">
                <a:latin typeface="Lora" charset="-52"/>
              </a:rPr>
            </a:br>
            <a:endParaRPr lang="ru-RU" dirty="0"/>
          </a:p>
        </p:txBody>
      </p:sp>
      <p:sp>
        <p:nvSpPr>
          <p:cNvPr id="16" name="Прямоугольник 15"/>
          <p:cNvSpPr/>
          <p:nvPr/>
        </p:nvSpPr>
        <p:spPr>
          <a:xfrm>
            <a:off x="898566" y="4982136"/>
            <a:ext cx="10466119" cy="369332"/>
          </a:xfrm>
          <a:prstGeom prst="rect">
            <a:avLst/>
          </a:prstGeom>
        </p:spPr>
        <p:txBody>
          <a:bodyPr wrap="square">
            <a:spAutoFit/>
          </a:bodyPr>
          <a:lstStyle/>
          <a:p>
            <a:pPr algn="just"/>
            <a:r>
              <a:rPr lang="uk-UA" dirty="0">
                <a:latin typeface="Times New Roman" pitchFamily="18" charset="0"/>
                <a:cs typeface="Times New Roman" pitchFamily="18" charset="0"/>
              </a:rPr>
              <a:t>Таким чином, критичний обсяг реалізації становить 172 тис. тонн. </a:t>
            </a:r>
            <a:endParaRPr lang="ru-RU"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8676"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8677"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3" name="Rectangle 22"/>
          <p:cNvSpPr>
            <a:spLocks noChangeArrowheads="1"/>
          </p:cNvSpPr>
          <p:nvPr/>
        </p:nvSpPr>
        <p:spPr bwMode="auto">
          <a:xfrm>
            <a:off x="-411163" y="1150938"/>
            <a:ext cx="19534188" cy="338137"/>
          </a:xfrm>
          <a:prstGeom prst="rect">
            <a:avLst/>
          </a:prstGeom>
          <a:noFill/>
          <a:ln w="9525">
            <a:noFill/>
            <a:miter lim="800000"/>
            <a:headEnd/>
            <a:tailEnd/>
          </a:ln>
        </p:spPr>
        <p:txBody>
          <a:bodyPr anchor="ctr">
            <a:spAutoFit/>
          </a:bodyPr>
          <a:lstStyle/>
          <a:p>
            <a:endParaRPr lang="uk-UA" sz="1600">
              <a:latin typeface="Times New Roman" pitchFamily="18" charset="0"/>
              <a:cs typeface="Times New Roman" pitchFamily="18" charset="0"/>
            </a:endParaRPr>
          </a:p>
        </p:txBody>
      </p:sp>
      <p:pic>
        <p:nvPicPr>
          <p:cNvPr id="18" name="Picture 2"/>
          <p:cNvPicPr>
            <a:picLocks noChangeAspect="1" noChangeArrowheads="1"/>
          </p:cNvPicPr>
          <p:nvPr/>
        </p:nvPicPr>
        <p:blipFill>
          <a:blip r:embed="rId5" cstate="print"/>
          <a:srcRect l="43750" t="38889" r="22917" b="32615"/>
          <a:stretch>
            <a:fillRect/>
          </a:stretch>
        </p:blipFill>
        <p:spPr bwMode="auto">
          <a:xfrm>
            <a:off x="973777" y="1247403"/>
            <a:ext cx="5973289" cy="2718954"/>
          </a:xfrm>
          <a:prstGeom prst="rect">
            <a:avLst/>
          </a:prstGeom>
          <a:noFill/>
          <a:ln w="9525">
            <a:noFill/>
            <a:miter lim="800000"/>
            <a:headEnd/>
            <a:tailEnd/>
          </a:ln>
        </p:spPr>
      </p:pic>
      <p:pic>
        <p:nvPicPr>
          <p:cNvPr id="19" name="Picture 4"/>
          <p:cNvPicPr>
            <a:picLocks noChangeAspect="1" noChangeArrowheads="1"/>
          </p:cNvPicPr>
          <p:nvPr/>
        </p:nvPicPr>
        <p:blipFill>
          <a:blip r:embed="rId6" cstate="print"/>
          <a:srcRect l="55417" t="45926" r="10833" b="32685"/>
          <a:stretch>
            <a:fillRect/>
          </a:stretch>
        </p:blipFill>
        <p:spPr bwMode="auto">
          <a:xfrm>
            <a:off x="855023" y="4024379"/>
            <a:ext cx="6781833" cy="2305170"/>
          </a:xfrm>
          <a:prstGeom prst="rect">
            <a:avLst/>
          </a:prstGeom>
          <a:noFill/>
          <a:ln w="9525">
            <a:noFill/>
            <a:miter lim="800000"/>
            <a:headEnd/>
            <a:tailEnd/>
          </a:ln>
        </p:spPr>
      </p:pic>
      <p:sp>
        <p:nvSpPr>
          <p:cNvPr id="20" name="Прямоугольник 19"/>
          <p:cNvSpPr/>
          <p:nvPr/>
        </p:nvSpPr>
        <p:spPr>
          <a:xfrm>
            <a:off x="6895605" y="1609544"/>
            <a:ext cx="4587834" cy="646331"/>
          </a:xfrm>
          <a:prstGeom prst="rect">
            <a:avLst/>
          </a:prstGeom>
        </p:spPr>
        <p:txBody>
          <a:bodyPr wrap="square">
            <a:spAutoFit/>
          </a:bodyPr>
          <a:lstStyle/>
          <a:p>
            <a:pPr algn="ctr"/>
            <a:r>
              <a:rPr lang="uk-UA" i="1" dirty="0">
                <a:latin typeface="Times New Roman" pitchFamily="18" charset="0"/>
                <a:cs typeface="Times New Roman" pitchFamily="18" charset="0"/>
              </a:rPr>
              <a:t>Табл.2</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Розрахунок чистого </a:t>
            </a:r>
            <a:r>
              <a:rPr lang="uk-UA" i="1" dirty="0" err="1">
                <a:latin typeface="Times New Roman" pitchFamily="18" charset="0"/>
                <a:cs typeface="Times New Roman" pitchFamily="18" charset="0"/>
              </a:rPr>
              <a:t>дисконтованого</a:t>
            </a:r>
            <a:r>
              <a:rPr lang="uk-UA" i="1" dirty="0">
                <a:latin typeface="Times New Roman" pitchFamily="18" charset="0"/>
                <a:cs typeface="Times New Roman" pitchFamily="18" charset="0"/>
              </a:rPr>
              <a:t> доходу для першого варіанту</a:t>
            </a:r>
            <a:endParaRPr lang="en-US" i="1" dirty="0">
              <a:latin typeface="Times New Roman" pitchFamily="18" charset="0"/>
              <a:cs typeface="Times New Roman" pitchFamily="18" charset="0"/>
            </a:endParaRPr>
          </a:p>
        </p:txBody>
      </p:sp>
      <p:sp>
        <p:nvSpPr>
          <p:cNvPr id="21" name="Прямоугольник 20"/>
          <p:cNvSpPr/>
          <p:nvPr/>
        </p:nvSpPr>
        <p:spPr>
          <a:xfrm>
            <a:off x="7643751" y="4388370"/>
            <a:ext cx="3839688" cy="923330"/>
          </a:xfrm>
          <a:prstGeom prst="rect">
            <a:avLst/>
          </a:prstGeom>
        </p:spPr>
        <p:txBody>
          <a:bodyPr wrap="square">
            <a:spAutoFit/>
          </a:bodyPr>
          <a:lstStyle/>
          <a:p>
            <a:pPr algn="ctr"/>
            <a:r>
              <a:rPr lang="uk-UA" i="1" dirty="0">
                <a:latin typeface="Times New Roman" pitchFamily="18" charset="0"/>
                <a:cs typeface="Times New Roman" pitchFamily="18" charset="0"/>
              </a:rPr>
              <a:t>Табл.3</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Розрахунок чистого </a:t>
            </a:r>
            <a:r>
              <a:rPr lang="uk-UA" i="1" dirty="0" err="1">
                <a:latin typeface="Times New Roman" pitchFamily="18" charset="0"/>
                <a:cs typeface="Times New Roman" pitchFamily="18" charset="0"/>
              </a:rPr>
              <a:t>дисконтованого</a:t>
            </a:r>
            <a:r>
              <a:rPr lang="uk-UA" i="1" dirty="0">
                <a:latin typeface="Times New Roman" pitchFamily="18" charset="0"/>
                <a:cs typeface="Times New Roman" pitchFamily="18" charset="0"/>
              </a:rPr>
              <a:t> доходу для другого варіанту</a:t>
            </a:r>
            <a:endParaRPr lang="en-US" i="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8676"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8677"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3" name="Rectangle 22"/>
          <p:cNvSpPr>
            <a:spLocks noChangeArrowheads="1"/>
          </p:cNvSpPr>
          <p:nvPr/>
        </p:nvSpPr>
        <p:spPr bwMode="auto">
          <a:xfrm>
            <a:off x="-411163" y="1150938"/>
            <a:ext cx="19534188" cy="338137"/>
          </a:xfrm>
          <a:prstGeom prst="rect">
            <a:avLst/>
          </a:prstGeom>
          <a:noFill/>
          <a:ln w="9525">
            <a:noFill/>
            <a:miter lim="800000"/>
            <a:headEnd/>
            <a:tailEnd/>
          </a:ln>
        </p:spPr>
        <p:txBody>
          <a:bodyPr anchor="ctr">
            <a:spAutoFit/>
          </a:bodyPr>
          <a:lstStyle/>
          <a:p>
            <a:endParaRPr lang="uk-UA" sz="1600">
              <a:latin typeface="Times New Roman" pitchFamily="18" charset="0"/>
              <a:cs typeface="Times New Roman" pitchFamily="18" charset="0"/>
            </a:endParaRPr>
          </a:p>
        </p:txBody>
      </p:sp>
      <p:sp>
        <p:nvSpPr>
          <p:cNvPr id="20" name="Прямоугольник 19"/>
          <p:cNvSpPr/>
          <p:nvPr/>
        </p:nvSpPr>
        <p:spPr>
          <a:xfrm>
            <a:off x="7604166" y="1787673"/>
            <a:ext cx="3879273" cy="646331"/>
          </a:xfrm>
          <a:prstGeom prst="rect">
            <a:avLst/>
          </a:prstGeom>
        </p:spPr>
        <p:txBody>
          <a:bodyPr wrap="square">
            <a:spAutoFit/>
          </a:bodyPr>
          <a:lstStyle/>
          <a:p>
            <a:pPr algn="ctr"/>
            <a:r>
              <a:rPr lang="uk-UA" i="1" dirty="0">
                <a:latin typeface="Times New Roman" pitchFamily="18" charset="0"/>
                <a:cs typeface="Times New Roman" pitchFamily="18" charset="0"/>
              </a:rPr>
              <a:t>Табл.4</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Сценарії розвитку економічного середовища</a:t>
            </a:r>
            <a:endParaRPr lang="en-US" i="1" dirty="0">
              <a:latin typeface="Times New Roman" pitchFamily="18" charset="0"/>
              <a:cs typeface="Times New Roman" pitchFamily="18" charset="0"/>
            </a:endParaRPr>
          </a:p>
        </p:txBody>
      </p:sp>
      <p:sp>
        <p:nvSpPr>
          <p:cNvPr id="21" name="Прямоугольник 20"/>
          <p:cNvSpPr/>
          <p:nvPr/>
        </p:nvSpPr>
        <p:spPr>
          <a:xfrm>
            <a:off x="7821881" y="3034583"/>
            <a:ext cx="3637807" cy="646331"/>
          </a:xfrm>
          <a:prstGeom prst="rect">
            <a:avLst/>
          </a:prstGeom>
        </p:spPr>
        <p:txBody>
          <a:bodyPr wrap="square">
            <a:spAutoFit/>
          </a:bodyPr>
          <a:lstStyle/>
          <a:p>
            <a:pPr algn="ctr"/>
            <a:r>
              <a:rPr lang="uk-UA" i="1" dirty="0">
                <a:latin typeface="Times New Roman" pitchFamily="18" charset="0"/>
                <a:cs typeface="Times New Roman" pitchFamily="18" charset="0"/>
              </a:rPr>
              <a:t>Табл.5</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Показники доходів і витрат, грн.</a:t>
            </a:r>
            <a:endParaRPr lang="en-US" i="1" dirty="0">
              <a:latin typeface="Times New Roman" pitchFamily="18" charset="0"/>
              <a:cs typeface="Times New Roman" pitchFamily="18" charset="0"/>
            </a:endParaRPr>
          </a:p>
        </p:txBody>
      </p:sp>
      <p:pic>
        <p:nvPicPr>
          <p:cNvPr id="16" name="Picture 2"/>
          <p:cNvPicPr>
            <a:picLocks noChangeAspect="1" noChangeArrowheads="1"/>
          </p:cNvPicPr>
          <p:nvPr/>
        </p:nvPicPr>
        <p:blipFill>
          <a:blip r:embed="rId5" cstate="print"/>
          <a:srcRect l="14583" t="27778" r="53333" b="60082"/>
          <a:stretch>
            <a:fillRect/>
          </a:stretch>
        </p:blipFill>
        <p:spPr bwMode="auto">
          <a:xfrm>
            <a:off x="713632" y="1181671"/>
            <a:ext cx="6945952" cy="1478402"/>
          </a:xfrm>
          <a:prstGeom prst="rect">
            <a:avLst/>
          </a:prstGeom>
          <a:noFill/>
          <a:ln w="9525">
            <a:noFill/>
            <a:miter lim="800000"/>
            <a:headEnd/>
            <a:tailEnd/>
          </a:ln>
        </p:spPr>
      </p:pic>
      <p:pic>
        <p:nvPicPr>
          <p:cNvPr id="17" name="Picture 3"/>
          <p:cNvPicPr>
            <a:picLocks noChangeAspect="1" noChangeArrowheads="1"/>
          </p:cNvPicPr>
          <p:nvPr/>
        </p:nvPicPr>
        <p:blipFill>
          <a:blip r:embed="rId6" cstate="print"/>
          <a:srcRect l="13333" t="51482" r="52917" b="39584"/>
          <a:stretch>
            <a:fillRect/>
          </a:stretch>
        </p:blipFill>
        <p:spPr bwMode="auto">
          <a:xfrm>
            <a:off x="617517" y="2707574"/>
            <a:ext cx="6938654" cy="1033153"/>
          </a:xfrm>
          <a:prstGeom prst="rect">
            <a:avLst/>
          </a:prstGeom>
          <a:noFill/>
          <a:ln w="9525">
            <a:noFill/>
            <a:miter lim="800000"/>
            <a:headEnd/>
            <a:tailEnd/>
          </a:ln>
        </p:spPr>
      </p:pic>
      <p:pic>
        <p:nvPicPr>
          <p:cNvPr id="22" name="Picture 4"/>
          <p:cNvPicPr>
            <a:picLocks noChangeAspect="1" noChangeArrowheads="1"/>
          </p:cNvPicPr>
          <p:nvPr/>
        </p:nvPicPr>
        <p:blipFill>
          <a:blip r:embed="rId7" cstate="print"/>
          <a:srcRect l="55417" t="25556" r="10833" b="65200"/>
          <a:stretch>
            <a:fillRect/>
          </a:stretch>
        </p:blipFill>
        <p:spPr bwMode="auto">
          <a:xfrm>
            <a:off x="730447" y="3831460"/>
            <a:ext cx="6810384" cy="1049298"/>
          </a:xfrm>
          <a:prstGeom prst="rect">
            <a:avLst/>
          </a:prstGeom>
          <a:noFill/>
          <a:ln w="9525">
            <a:noFill/>
            <a:miter lim="800000"/>
            <a:headEnd/>
            <a:tailEnd/>
          </a:ln>
        </p:spPr>
      </p:pic>
      <p:pic>
        <p:nvPicPr>
          <p:cNvPr id="23" name="Picture 5"/>
          <p:cNvPicPr>
            <a:picLocks noChangeAspect="1" noChangeArrowheads="1"/>
          </p:cNvPicPr>
          <p:nvPr/>
        </p:nvPicPr>
        <p:blipFill>
          <a:blip r:embed="rId8" cstate="print"/>
          <a:srcRect l="55417" t="35926" r="10000" b="55166"/>
          <a:stretch>
            <a:fillRect/>
          </a:stretch>
        </p:blipFill>
        <p:spPr bwMode="auto">
          <a:xfrm>
            <a:off x="712519" y="5209581"/>
            <a:ext cx="6899564" cy="999661"/>
          </a:xfrm>
          <a:prstGeom prst="rect">
            <a:avLst/>
          </a:prstGeom>
          <a:noFill/>
          <a:ln w="9525">
            <a:noFill/>
            <a:miter lim="800000"/>
            <a:headEnd/>
            <a:tailEnd/>
          </a:ln>
        </p:spPr>
      </p:pic>
      <p:sp>
        <p:nvSpPr>
          <p:cNvPr id="25" name="Прямоугольник 24"/>
          <p:cNvSpPr/>
          <p:nvPr/>
        </p:nvSpPr>
        <p:spPr>
          <a:xfrm>
            <a:off x="7938655" y="4030131"/>
            <a:ext cx="3485407" cy="646331"/>
          </a:xfrm>
          <a:prstGeom prst="rect">
            <a:avLst/>
          </a:prstGeom>
        </p:spPr>
        <p:txBody>
          <a:bodyPr wrap="square">
            <a:spAutoFit/>
          </a:bodyPr>
          <a:lstStyle/>
          <a:p>
            <a:pPr algn="ctr"/>
            <a:r>
              <a:rPr lang="uk-UA" i="1" dirty="0">
                <a:latin typeface="Times New Roman" pitchFamily="18" charset="0"/>
                <a:cs typeface="Times New Roman" pitchFamily="18" charset="0"/>
              </a:rPr>
              <a:t>Табл.6</a:t>
            </a:r>
            <a:r>
              <a:rPr lang="en-US" i="1" dirty="0">
                <a:latin typeface="Times New Roman" pitchFamily="18" charset="0"/>
                <a:cs typeface="Times New Roman" pitchFamily="18" charset="0"/>
              </a:rPr>
              <a:t>. NPV</a:t>
            </a:r>
            <a:r>
              <a:rPr lang="uk-UA" i="1" dirty="0">
                <a:latin typeface="Times New Roman" pitchFamily="18" charset="0"/>
                <a:cs typeface="Times New Roman" pitchFamily="18" charset="0"/>
              </a:rPr>
              <a:t> за песимістичним та оптимістичним сценаріями</a:t>
            </a:r>
            <a:endParaRPr lang="en-US" i="1" dirty="0">
              <a:latin typeface="Times New Roman" pitchFamily="18" charset="0"/>
              <a:cs typeface="Times New Roman" pitchFamily="18" charset="0"/>
            </a:endParaRPr>
          </a:p>
        </p:txBody>
      </p:sp>
      <p:sp>
        <p:nvSpPr>
          <p:cNvPr id="26" name="Прямоугольник 25"/>
          <p:cNvSpPr/>
          <p:nvPr/>
        </p:nvSpPr>
        <p:spPr>
          <a:xfrm>
            <a:off x="7986156" y="5312666"/>
            <a:ext cx="3461657" cy="923330"/>
          </a:xfrm>
          <a:prstGeom prst="rect">
            <a:avLst/>
          </a:prstGeom>
        </p:spPr>
        <p:txBody>
          <a:bodyPr wrap="square">
            <a:spAutoFit/>
          </a:bodyPr>
          <a:lstStyle/>
          <a:p>
            <a:pPr algn="ctr"/>
            <a:r>
              <a:rPr lang="uk-UA" i="1" dirty="0">
                <a:latin typeface="Times New Roman" pitchFamily="18" charset="0"/>
                <a:cs typeface="Times New Roman" pitchFamily="18" charset="0"/>
              </a:rPr>
              <a:t>Табл.7</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Матриця можливих прибутків від впровадження </a:t>
            </a:r>
            <a:r>
              <a:rPr lang="uk-UA" i="1" dirty="0" err="1">
                <a:latin typeface="Times New Roman" pitchFamily="18" charset="0"/>
                <a:cs typeface="Times New Roman" pitchFamily="18" charset="0"/>
              </a:rPr>
              <a:t>діджиталізації</a:t>
            </a:r>
            <a:endParaRPr lang="en-US" i="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8676"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8677"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3" name="Rectangle 22"/>
          <p:cNvSpPr>
            <a:spLocks noChangeArrowheads="1"/>
          </p:cNvSpPr>
          <p:nvPr/>
        </p:nvSpPr>
        <p:spPr bwMode="auto">
          <a:xfrm>
            <a:off x="-411163" y="1150938"/>
            <a:ext cx="19534188" cy="338137"/>
          </a:xfrm>
          <a:prstGeom prst="rect">
            <a:avLst/>
          </a:prstGeom>
          <a:noFill/>
          <a:ln w="9525">
            <a:noFill/>
            <a:miter lim="800000"/>
            <a:headEnd/>
            <a:tailEnd/>
          </a:ln>
        </p:spPr>
        <p:txBody>
          <a:bodyPr anchor="ctr">
            <a:spAutoFit/>
          </a:bodyPr>
          <a:lstStyle/>
          <a:p>
            <a:endParaRPr lang="uk-UA" sz="1600">
              <a:latin typeface="Times New Roman" pitchFamily="18" charset="0"/>
              <a:cs typeface="Times New Roman" pitchFamily="18" charset="0"/>
            </a:endParaRPr>
          </a:p>
        </p:txBody>
      </p:sp>
      <p:sp>
        <p:nvSpPr>
          <p:cNvPr id="20" name="Прямоугольник 19"/>
          <p:cNvSpPr/>
          <p:nvPr/>
        </p:nvSpPr>
        <p:spPr>
          <a:xfrm>
            <a:off x="3994067" y="1253283"/>
            <a:ext cx="3879273" cy="523220"/>
          </a:xfrm>
          <a:prstGeom prst="rect">
            <a:avLst/>
          </a:prstGeom>
        </p:spPr>
        <p:txBody>
          <a:bodyPr wrap="square">
            <a:spAutoFit/>
          </a:bodyPr>
          <a:lstStyle/>
          <a:p>
            <a:pPr algn="ctr"/>
            <a:r>
              <a:rPr lang="uk-UA" sz="2800" b="1" dirty="0">
                <a:latin typeface="Times New Roman" pitchFamily="18" charset="0"/>
                <a:cs typeface="Times New Roman" pitchFamily="18" charset="0"/>
              </a:rPr>
              <a:t>Висновки</a:t>
            </a:r>
            <a:endParaRPr lang="en-US" sz="2800" b="1" dirty="0">
              <a:latin typeface="Times New Roman" pitchFamily="18" charset="0"/>
              <a:cs typeface="Times New Roman" pitchFamily="18" charset="0"/>
            </a:endParaRPr>
          </a:p>
        </p:txBody>
      </p:sp>
      <p:sp>
        <p:nvSpPr>
          <p:cNvPr id="24" name="Прямоугольник 23"/>
          <p:cNvSpPr/>
          <p:nvPr/>
        </p:nvSpPr>
        <p:spPr>
          <a:xfrm>
            <a:off x="950026" y="1818143"/>
            <a:ext cx="10272156" cy="3416320"/>
          </a:xfrm>
          <a:prstGeom prst="rect">
            <a:avLst/>
          </a:prstGeom>
        </p:spPr>
        <p:txBody>
          <a:bodyPr wrap="square">
            <a:spAutoFit/>
          </a:bodyPr>
          <a:lstStyle/>
          <a:p>
            <a:pPr indent="457200" algn="just">
              <a:lnSpc>
                <a:spcPct val="150000"/>
              </a:lnSpc>
            </a:pPr>
            <a:r>
              <a:rPr lang="uk-UA" dirty="0">
                <a:latin typeface="Times New Roman" pitchFamily="18" charset="0"/>
                <a:cs typeface="Times New Roman" pitchFamily="18" charset="0"/>
              </a:rPr>
              <a:t> </a:t>
            </a:r>
            <a:r>
              <a:rPr lang="en-US" dirty="0" err="1">
                <a:latin typeface="Times New Roman" pitchFamily="18" charset="0"/>
                <a:cs typeface="Times New Roman" pitchFamily="18" charset="0"/>
              </a:rPr>
              <a:t>Встановлено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що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концептуальні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аспекти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дослідження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сутності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діджиталізації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вказують</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що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ця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концепція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обмежується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лише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застосуванням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цифрових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технологій</a:t>
            </a:r>
            <a:r>
              <a:rPr lang="en-US" dirty="0">
                <a:latin typeface="Times New Roman" pitchFamily="18" charset="0"/>
                <a:cs typeface="Times New Roman" pitchFamily="18" charset="0"/>
              </a:rPr>
              <a:t> у </a:t>
            </a:r>
            <a:r>
              <a:rPr lang="en-US" dirty="0" err="1">
                <a:latin typeface="Times New Roman" pitchFamily="18" charset="0"/>
                <a:cs typeface="Times New Roman" pitchFamily="18" charset="0"/>
              </a:rPr>
              <a:t>бізнес-процесах</a:t>
            </a:r>
            <a:r>
              <a:rPr lang="en-US" dirty="0">
                <a:latin typeface="Times New Roman" pitchFamily="18" charset="0"/>
                <a:cs typeface="Times New Roman" pitchFamily="18" charset="0"/>
              </a:rPr>
              <a:t>. </a:t>
            </a:r>
          </a:p>
          <a:p>
            <a:pPr algn="just">
              <a:lnSpc>
                <a:spcPct val="150000"/>
              </a:lnSpc>
            </a:pPr>
            <a:r>
              <a:rPr lang="en-US" dirty="0" err="1">
                <a:latin typeface="Times New Roman" pitchFamily="18" charset="0"/>
                <a:cs typeface="Times New Roman" pitchFamily="18" charset="0"/>
              </a:rPr>
              <a:t>Комплекс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заходів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діджиталізації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бізнес-процесів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агропідприємства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запропонований</a:t>
            </a:r>
            <a:r>
              <a:rPr lang="en-US" dirty="0">
                <a:latin typeface="Times New Roman" pitchFamily="18" charset="0"/>
                <a:cs typeface="Times New Roman" pitchFamily="18" charset="0"/>
              </a:rPr>
              <a:t> у </a:t>
            </a:r>
            <a:r>
              <a:rPr lang="en-US" dirty="0" err="1">
                <a:latin typeface="Times New Roman" pitchFamily="18" charset="0"/>
                <a:cs typeface="Times New Roman" pitchFamily="18" charset="0"/>
              </a:rPr>
              <a:t>науковій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роботі</a:t>
            </a:r>
            <a:r>
              <a:rPr lang="en-US" dirty="0">
                <a:latin typeface="Times New Roman" pitchFamily="18" charset="0"/>
                <a:cs typeface="Times New Roman" pitchFamily="18" charset="0"/>
              </a:rPr>
              <a:t>, є </a:t>
            </a:r>
            <a:r>
              <a:rPr lang="en-US" dirty="0" err="1">
                <a:latin typeface="Times New Roman" pitchFamily="18" charset="0"/>
                <a:cs typeface="Times New Roman" pitchFamily="18" charset="0"/>
              </a:rPr>
              <a:t>стратегічним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кроком</a:t>
            </a:r>
            <a:r>
              <a:rPr lang="en-US" dirty="0">
                <a:latin typeface="Times New Roman" pitchFamily="18" charset="0"/>
                <a:cs typeface="Times New Roman" pitchFamily="18" charset="0"/>
              </a:rPr>
              <a:t> в </a:t>
            </a:r>
            <a:r>
              <a:rPr lang="en-US" dirty="0" err="1">
                <a:latin typeface="Times New Roman" pitchFamily="18" charset="0"/>
                <a:cs typeface="Times New Roman" pitchFamily="18" charset="0"/>
              </a:rPr>
              <a:t>еру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цифрового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сільського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господарства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Інтеграція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сучасних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технологій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таких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як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IoT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аналітика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електронна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комерція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сприяє</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оптимізації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виробничих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ланцюгів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підвищенню</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якості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продукції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управлінської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ефективності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Важливий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елемент</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взаємодія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обмін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даними</a:t>
            </a:r>
            <a:r>
              <a:rPr lang="en-US" dirty="0">
                <a:latin typeface="Times New Roman" pitchFamily="18" charset="0"/>
                <a:cs typeface="Times New Roman" pitchFamily="18" charset="0"/>
              </a:rPr>
              <a:t> в </a:t>
            </a:r>
            <a:r>
              <a:rPr lang="en-US" dirty="0" err="1">
                <a:latin typeface="Times New Roman" pitchFamily="18" charset="0"/>
                <a:cs typeface="Times New Roman" pitchFamily="18" charset="0"/>
              </a:rPr>
              <a:t>усьому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постачальному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ланцюзі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Комплексний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підхід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діджиталізації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відображає</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визнання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важливості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технологічних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інновацій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для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сталого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розвитку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агросектору</a:t>
            </a:r>
            <a:r>
              <a:rPr lang="en-US" dirty="0">
                <a:latin typeface="Times New Roman" pitchFamily="18" charset="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8674"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8676"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8677"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8679" name="Rectangle 281"/>
          <p:cNvSpPr>
            <a:spLocks noChangeArrowheads="1"/>
          </p:cNvSpPr>
          <p:nvPr/>
        </p:nvSpPr>
        <p:spPr bwMode="auto">
          <a:xfrm>
            <a:off x="564573" y="2262683"/>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0"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8681" name="Rectangle 30"/>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8682" name="Rectangle 44"/>
          <p:cNvSpPr>
            <a:spLocks noChangeArrowheads="1"/>
          </p:cNvSpPr>
          <p:nvPr/>
        </p:nvSpPr>
        <p:spPr bwMode="auto">
          <a:xfrm>
            <a:off x="0" y="5715000"/>
            <a:ext cx="12192000" cy="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0" name="Прямоугольник 19"/>
          <p:cNvSpPr/>
          <p:nvPr/>
        </p:nvSpPr>
        <p:spPr>
          <a:xfrm>
            <a:off x="2735283" y="2778826"/>
            <a:ext cx="6634348" cy="707886"/>
          </a:xfrm>
          <a:prstGeom prst="rect">
            <a:avLst/>
          </a:prstGeom>
        </p:spPr>
        <p:txBody>
          <a:bodyPr wrap="square">
            <a:spAutoFit/>
          </a:bodyPr>
          <a:lstStyle/>
          <a:p>
            <a:pPr algn="ctr"/>
            <a:r>
              <a:rPr lang="uk-UA" sz="4000" b="1" dirty="0">
                <a:solidFill>
                  <a:srgbClr val="92D050"/>
                </a:solidFill>
                <a:latin typeface="Times New Roman" pitchFamily="18" charset="0"/>
                <a:cs typeface="Times New Roman" pitchFamily="18" charset="0"/>
              </a:rPr>
              <a:t>Дякую за увагу!</a:t>
            </a:r>
            <a:endParaRPr lang="en-US" sz="4000" b="1" dirty="0">
              <a:solidFill>
                <a:srgbClr val="92D050"/>
              </a:solidFill>
              <a:latin typeface="Times New Roman" pitchFamily="18" charset="0"/>
              <a:cs typeface="Times New Roman" pitchFamily="18" charset="0"/>
            </a:endParaRPr>
          </a:p>
        </p:txBody>
      </p:sp>
      <p:sp>
        <p:nvSpPr>
          <p:cNvPr id="24" name="Прямоугольник 23"/>
          <p:cNvSpPr/>
          <p:nvPr/>
        </p:nvSpPr>
        <p:spPr>
          <a:xfrm>
            <a:off x="950026" y="1818143"/>
            <a:ext cx="10272156" cy="458074"/>
          </a:xfrm>
          <a:prstGeom prst="rect">
            <a:avLst/>
          </a:prstGeom>
        </p:spPr>
        <p:txBody>
          <a:bodyPr wrap="square">
            <a:spAutoFit/>
          </a:bodyPr>
          <a:lstStyle/>
          <a:p>
            <a:pPr indent="457200" algn="just">
              <a:lnSpc>
                <a:spcPct val="150000"/>
              </a:lnSpc>
            </a:pPr>
            <a:r>
              <a:rPr lang="uk-UA"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4338"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14339"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14340"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26538" y="234950"/>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4343" name="Прямоугольник 26"/>
          <p:cNvSpPr>
            <a:spLocks noChangeArrowheads="1"/>
          </p:cNvSpPr>
          <p:nvPr/>
        </p:nvSpPr>
        <p:spPr bwMode="auto">
          <a:xfrm>
            <a:off x="982662" y="5491162"/>
            <a:ext cx="10226675" cy="504825"/>
          </a:xfrm>
          <a:prstGeom prst="rect">
            <a:avLst/>
          </a:prstGeom>
          <a:noFill/>
          <a:ln w="9525">
            <a:noFill/>
            <a:miter lim="800000"/>
            <a:headEnd/>
            <a:tailEnd/>
          </a:ln>
        </p:spPr>
        <p:txBody>
          <a:bodyPr>
            <a:spAutoFit/>
          </a:bodyPr>
          <a:lstStyle/>
          <a:p>
            <a:pPr algn="ctr">
              <a:lnSpc>
                <a:spcPct val="150000"/>
              </a:lnSpc>
            </a:pPr>
            <a:r>
              <a:rPr lang="uk-UA" i="1" dirty="0">
                <a:latin typeface="Times New Roman" pitchFamily="18" charset="0"/>
                <a:cs typeface="Times New Roman" pitchFamily="18" charset="0"/>
              </a:rPr>
              <a:t>Рис. 1. Загальна спрямованість кваліфікаційної магістерської роботи</a:t>
            </a:r>
          </a:p>
        </p:txBody>
      </p:sp>
      <p:sp>
        <p:nvSpPr>
          <p:cNvPr id="9" name="Прямоугольник 8"/>
          <p:cNvSpPr/>
          <p:nvPr/>
        </p:nvSpPr>
        <p:spPr>
          <a:xfrm>
            <a:off x="5280562" y="1407663"/>
            <a:ext cx="6096000" cy="646331"/>
          </a:xfrm>
          <a:prstGeom prst="rect">
            <a:avLst/>
          </a:prstGeom>
        </p:spPr>
        <p:txBody>
          <a:bodyPr>
            <a:spAutoFit/>
          </a:bodyPr>
          <a:lstStyle/>
          <a:p>
            <a:r>
              <a:rPr lang="en-US" dirty="0" err="1">
                <a:solidFill>
                  <a:srgbClr val="000000"/>
                </a:solidFill>
                <a:latin typeface="Times New Roman" pitchFamily="18" charset="0"/>
                <a:cs typeface="Times New Roman" pitchFamily="18" charset="0"/>
              </a:rPr>
              <a:t>дослідження</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особливостей</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діджиталізації</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бізнес-процесів</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сучасного</a:t>
            </a:r>
            <a:r>
              <a:rPr lang="en-US" dirty="0">
                <a:solidFill>
                  <a:srgbClr val="000000"/>
                </a:solidFill>
                <a:latin typeface="Times New Roman" pitchFamily="18" charset="0"/>
                <a:cs typeface="Times New Roman" pitchFamily="18" charset="0"/>
              </a:rPr>
              <a:t> </a:t>
            </a:r>
            <a:r>
              <a:rPr lang="uk-UA"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підприємства</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на</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прикладі</a:t>
            </a:r>
            <a:r>
              <a:rPr lang="en-US" dirty="0">
                <a:solidFill>
                  <a:srgbClr val="000000"/>
                </a:solidFill>
                <a:latin typeface="Times New Roman" pitchFamily="18" charset="0"/>
                <a:cs typeface="Times New Roman" pitchFamily="18" charset="0"/>
              </a:rPr>
              <a:t> ТОВ СП «</a:t>
            </a:r>
            <a:r>
              <a:rPr lang="en-US">
                <a:solidFill>
                  <a:srgbClr val="000000"/>
                </a:solidFill>
                <a:latin typeface="Times New Roman" pitchFamily="18" charset="0"/>
                <a:cs typeface="Times New Roman" pitchFamily="18" charset="0"/>
              </a:rPr>
              <a:t>НІБУЛОН»</a:t>
            </a:r>
            <a:endParaRPr lang="ru-RU" dirty="0"/>
          </a:p>
        </p:txBody>
      </p:sp>
      <p:sp>
        <p:nvSpPr>
          <p:cNvPr id="11" name="Прямоугольник 10"/>
          <p:cNvSpPr/>
          <p:nvPr/>
        </p:nvSpPr>
        <p:spPr>
          <a:xfrm>
            <a:off x="5401120" y="3173082"/>
            <a:ext cx="2767296" cy="369332"/>
          </a:xfrm>
          <a:prstGeom prst="rect">
            <a:avLst/>
          </a:prstGeom>
        </p:spPr>
        <p:txBody>
          <a:bodyPr wrap="none">
            <a:spAutoFit/>
          </a:bodyPr>
          <a:lstStyle/>
          <a:p>
            <a:r>
              <a:rPr lang="uk-UA" dirty="0">
                <a:solidFill>
                  <a:srgbClr val="000000"/>
                </a:solidFill>
                <a:latin typeface="Times New Roman" pitchFamily="18" charset="0"/>
                <a:cs typeface="Times New Roman" pitchFamily="18" charset="0"/>
              </a:rPr>
              <a:t>є </a:t>
            </a:r>
            <a:r>
              <a:rPr lang="en-US" dirty="0" err="1">
                <a:solidFill>
                  <a:srgbClr val="000000"/>
                </a:solidFill>
                <a:latin typeface="Times New Roman" pitchFamily="18" charset="0"/>
                <a:cs typeface="Times New Roman" pitchFamily="18" charset="0"/>
              </a:rPr>
              <a:t>сучасне</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підприємництво</a:t>
            </a:r>
            <a:endParaRPr lang="ru-RU" dirty="0"/>
          </a:p>
        </p:txBody>
      </p:sp>
      <p:sp>
        <p:nvSpPr>
          <p:cNvPr id="12" name="Прямоугольник 11"/>
          <p:cNvSpPr/>
          <p:nvPr/>
        </p:nvSpPr>
        <p:spPr>
          <a:xfrm>
            <a:off x="5411189" y="4507122"/>
            <a:ext cx="6096000" cy="646331"/>
          </a:xfrm>
          <a:prstGeom prst="rect">
            <a:avLst/>
          </a:prstGeom>
        </p:spPr>
        <p:txBody>
          <a:bodyPr>
            <a:spAutoFit/>
          </a:bodyPr>
          <a:lstStyle/>
          <a:p>
            <a:r>
              <a:rPr lang="uk-UA" dirty="0">
                <a:latin typeface="Times New Roman" pitchFamily="18" charset="0"/>
                <a:ea typeface="Times New Roman" panose="02020603050405020304" pitchFamily="18" charset="0"/>
                <a:cs typeface="Times New Roman" pitchFamily="18" charset="0"/>
              </a:rPr>
              <a:t>є </a:t>
            </a:r>
            <a:r>
              <a:rPr lang="en-US" dirty="0" err="1">
                <a:solidFill>
                  <a:srgbClr val="000000"/>
                </a:solidFill>
                <a:latin typeface="Times New Roman" pitchFamily="18" charset="0"/>
                <a:cs typeface="Times New Roman" pitchFamily="18" charset="0"/>
              </a:rPr>
              <a:t>діджиталізація</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бізнес-процесів</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сучасного</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українського</a:t>
            </a:r>
            <a:r>
              <a:rPr lang="en-US" dirty="0">
                <a:solidFill>
                  <a:srgbClr val="000000"/>
                </a:solidFill>
                <a:latin typeface="Times New Roman" pitchFamily="18" charset="0"/>
                <a:cs typeface="Times New Roman" pitchFamily="18" charset="0"/>
              </a:rPr>
              <a:t> </a:t>
            </a:r>
            <a:r>
              <a:rPr lang="en-US" dirty="0" err="1">
                <a:solidFill>
                  <a:srgbClr val="000000"/>
                </a:solidFill>
                <a:latin typeface="Times New Roman" pitchFamily="18" charset="0"/>
                <a:cs typeface="Times New Roman" pitchFamily="18" charset="0"/>
              </a:rPr>
              <a:t>агропідприємства</a:t>
            </a:r>
            <a:endParaRPr lang="ru-RU" dirty="0"/>
          </a:p>
        </p:txBody>
      </p:sp>
      <p:sp>
        <p:nvSpPr>
          <p:cNvPr id="13" name="Содержимое 12"/>
          <p:cNvSpPr>
            <a:spLocks noGrp="1"/>
          </p:cNvSpPr>
          <p:nvPr>
            <p:ph idx="1"/>
          </p:nvPr>
        </p:nvSpPr>
        <p:spPr>
          <a:xfrm>
            <a:off x="914399" y="1599706"/>
            <a:ext cx="1009404" cy="549729"/>
          </a:xfrm>
        </p:spPr>
        <p:txBody>
          <a:bodyPr/>
          <a:lstStyle/>
          <a:p>
            <a:pPr>
              <a:buNone/>
            </a:pPr>
            <a:r>
              <a:rPr lang="uk-UA" b="1" dirty="0">
                <a:solidFill>
                  <a:srgbClr val="92D050"/>
                </a:solidFill>
                <a:latin typeface="Times New Roman" pitchFamily="18" charset="0"/>
                <a:cs typeface="Times New Roman" pitchFamily="18" charset="0"/>
              </a:rPr>
              <a:t>Мета</a:t>
            </a:r>
            <a:endParaRPr lang="ru-RU" b="1" dirty="0">
              <a:solidFill>
                <a:srgbClr val="92D050"/>
              </a:solidFill>
              <a:latin typeface="Times New Roman" pitchFamily="18" charset="0"/>
              <a:cs typeface="Times New Roman" pitchFamily="18" charset="0"/>
            </a:endParaRPr>
          </a:p>
        </p:txBody>
      </p:sp>
      <p:sp>
        <p:nvSpPr>
          <p:cNvPr id="15" name="Содержимое 12"/>
          <p:cNvSpPr txBox="1">
            <a:spLocks/>
          </p:cNvSpPr>
          <p:nvPr/>
        </p:nvSpPr>
        <p:spPr bwMode="auto">
          <a:xfrm>
            <a:off x="817416" y="3141519"/>
            <a:ext cx="3825836" cy="549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73050" algn="l" defTabSz="914400" rtl="0" eaLnBrk="0" fontAlgn="base" latinLnBrk="0" hangingPunct="0">
              <a:lnSpc>
                <a:spcPct val="100000"/>
              </a:lnSpc>
              <a:spcBef>
                <a:spcPct val="20000"/>
              </a:spcBef>
              <a:spcAft>
                <a:spcPct val="0"/>
              </a:spcAft>
              <a:buClr>
                <a:schemeClr val="accent1"/>
              </a:buClr>
              <a:buSzPct val="76000"/>
              <a:buFont typeface="Wingdings 2" pitchFamily="18" charset="2"/>
              <a:buNone/>
              <a:tabLst/>
              <a:defRPr/>
            </a:pPr>
            <a:r>
              <a:rPr kumimoji="0" lang="uk-UA" sz="2400" b="1" i="0" u="none" strike="noStrike" kern="1200" cap="none" spc="0" normalizeH="0" baseline="0" noProof="0" dirty="0">
                <a:ln>
                  <a:noFill/>
                </a:ln>
                <a:solidFill>
                  <a:srgbClr val="92D050"/>
                </a:solidFill>
                <a:effectLst/>
                <a:uLnTx/>
                <a:uFillTx/>
                <a:latin typeface="Times New Roman" pitchFamily="18" charset="0"/>
                <a:ea typeface="+mn-ea"/>
                <a:cs typeface="Times New Roman" pitchFamily="18" charset="0"/>
              </a:rPr>
              <a:t>Об'єктом дослідження</a:t>
            </a:r>
            <a:endParaRPr kumimoji="0" lang="ru-RU" sz="2400" b="1" i="0" u="none" strike="noStrike" kern="1200" cap="none" spc="0" normalizeH="0" baseline="0" noProof="0" dirty="0">
              <a:ln>
                <a:noFill/>
              </a:ln>
              <a:solidFill>
                <a:srgbClr val="92D050"/>
              </a:solidFill>
              <a:effectLst/>
              <a:uLnTx/>
              <a:uFillTx/>
              <a:latin typeface="Times New Roman" pitchFamily="18" charset="0"/>
              <a:ea typeface="+mn-ea"/>
              <a:cs typeface="Times New Roman" pitchFamily="18" charset="0"/>
            </a:endParaRPr>
          </a:p>
        </p:txBody>
      </p:sp>
      <p:sp>
        <p:nvSpPr>
          <p:cNvPr id="16" name="Содержимое 12"/>
          <p:cNvSpPr txBox="1">
            <a:spLocks/>
          </p:cNvSpPr>
          <p:nvPr/>
        </p:nvSpPr>
        <p:spPr bwMode="auto">
          <a:xfrm>
            <a:off x="926274" y="4604162"/>
            <a:ext cx="3740730" cy="549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273050" algn="l" defTabSz="914400" rtl="0" eaLnBrk="0" fontAlgn="base" latinLnBrk="0" hangingPunct="0">
              <a:lnSpc>
                <a:spcPct val="100000"/>
              </a:lnSpc>
              <a:spcBef>
                <a:spcPct val="20000"/>
              </a:spcBef>
              <a:spcAft>
                <a:spcPct val="0"/>
              </a:spcAft>
              <a:buClr>
                <a:schemeClr val="accent1"/>
              </a:buClr>
              <a:buSzPct val="76000"/>
              <a:buFont typeface="Wingdings 2" pitchFamily="18" charset="2"/>
              <a:buNone/>
              <a:tabLst/>
              <a:defRPr/>
            </a:pPr>
            <a:r>
              <a:rPr kumimoji="0" lang="uk-UA" sz="2400" b="1" i="0" u="none" strike="noStrike" kern="1200" cap="none" spc="0" normalizeH="0" baseline="0" noProof="0" dirty="0">
                <a:ln>
                  <a:noFill/>
                </a:ln>
                <a:solidFill>
                  <a:srgbClr val="92D050"/>
                </a:solidFill>
                <a:effectLst/>
                <a:uLnTx/>
                <a:uFillTx/>
                <a:latin typeface="Times New Roman" pitchFamily="18" charset="0"/>
                <a:ea typeface="+mn-ea"/>
                <a:cs typeface="Times New Roman" pitchFamily="18" charset="0"/>
              </a:rPr>
              <a:t>Предметом дослідження</a:t>
            </a:r>
            <a:endParaRPr kumimoji="0" lang="ru-RU" sz="2400" b="1" i="0" u="none" strike="noStrike" kern="1200" cap="none" spc="0" normalizeH="0" baseline="0" noProof="0" dirty="0">
              <a:ln>
                <a:noFill/>
              </a:ln>
              <a:solidFill>
                <a:srgbClr val="92D050"/>
              </a:solidFill>
              <a:effectLst/>
              <a:uLnTx/>
              <a:uFillTx/>
              <a:latin typeface="Times New Roman" pitchFamily="18" charset="0"/>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5362"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15363"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15364"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5366"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5367"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5368"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2" name="Прямоугольник 11"/>
          <p:cNvSpPr/>
          <p:nvPr/>
        </p:nvSpPr>
        <p:spPr>
          <a:xfrm>
            <a:off x="1045138" y="1466984"/>
            <a:ext cx="10142289" cy="4653646"/>
          </a:xfrm>
          <a:prstGeom prst="rect">
            <a:avLst/>
          </a:prstGeom>
        </p:spPr>
        <p:txBody>
          <a:bodyPr wrap="square">
            <a:spAutoFit/>
          </a:bodyPr>
          <a:lstStyle/>
          <a:p>
            <a:pPr lvl="0" indent="450850" algn="just">
              <a:lnSpc>
                <a:spcPct val="150000"/>
              </a:lnSpc>
            </a:pPr>
            <a:r>
              <a:rPr lang="uk-UA" sz="2000" dirty="0">
                <a:solidFill>
                  <a:srgbClr val="000000"/>
                </a:solidFill>
                <a:latin typeface="Times New Roman" pitchFamily="18" charset="0"/>
                <a:ea typeface="Calibri" pitchFamily="34" charset="0"/>
                <a:cs typeface="Times New Roman" pitchFamily="18" charset="0"/>
              </a:rPr>
              <a:t>Зростання технологічної складності і поширення цифрових технологій створюють унікальні можливості для підприємств оптимізувати та поліпшувати свої бізнес-процеси. Підприємства повинні вдосконалювати свої бізнес-процеси, щоб залишатися конкурентоспроможними на ринку, де цифрові технології стають ключовим чинником успіху. </a:t>
            </a:r>
            <a:endParaRPr lang="ru-RU" sz="2000" dirty="0">
              <a:latin typeface="Times New Roman" pitchFamily="18" charset="0"/>
              <a:cs typeface="Times New Roman" pitchFamily="18" charset="0"/>
            </a:endParaRPr>
          </a:p>
          <a:p>
            <a:pPr lvl="0" indent="450850" algn="just" eaLnBrk="0" hangingPunct="0">
              <a:lnSpc>
                <a:spcPct val="150000"/>
              </a:lnSpc>
            </a:pPr>
            <a:r>
              <a:rPr lang="uk-UA" sz="2000" dirty="0">
                <a:solidFill>
                  <a:srgbClr val="000000"/>
                </a:solidFill>
                <a:latin typeface="Times New Roman" pitchFamily="18" charset="0"/>
                <a:ea typeface="Calibri" pitchFamily="34" charset="0"/>
                <a:cs typeface="Times New Roman" pitchFamily="18" charset="0"/>
              </a:rPr>
              <a:t>Шляхом використання цифрових технологій підприємства можуть значно поліпшити ефективність своїх операцій, зменшити витрати та підвищити якість продукції чи послуг. Таким чином, наукове дослідження з </a:t>
            </a:r>
            <a:r>
              <a:rPr lang="uk-UA" sz="2000" dirty="0" err="1">
                <a:solidFill>
                  <a:srgbClr val="000000"/>
                </a:solidFill>
                <a:latin typeface="Times New Roman" pitchFamily="18" charset="0"/>
                <a:ea typeface="Calibri" pitchFamily="34" charset="0"/>
                <a:cs typeface="Times New Roman" pitchFamily="18" charset="0"/>
              </a:rPr>
              <a:t>діджиталізації</a:t>
            </a:r>
            <a:r>
              <a:rPr lang="uk-UA" sz="2000" dirty="0">
                <a:solidFill>
                  <a:srgbClr val="000000"/>
                </a:solidFill>
                <a:latin typeface="Times New Roman" pitchFamily="18" charset="0"/>
                <a:ea typeface="Calibri" pitchFamily="34" charset="0"/>
                <a:cs typeface="Times New Roman" pitchFamily="18" charset="0"/>
              </a:rPr>
              <a:t> бізнес-процесів сучасного підприємства є важливим для розуміння та використання переваг цифрових технологій у сучасному економічному середовищі.</a:t>
            </a:r>
            <a:endParaRPr lang="uk-UA"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6386"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16387"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16388"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6390"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6391"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6392"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2" name="TextBox 11">
            <a:extLst>
              <a:ext uri="{FF2B5EF4-FFF2-40B4-BE49-F238E27FC236}">
                <a16:creationId xmlns:a16="http://schemas.microsoft.com/office/drawing/2014/main" id="{202B6BAA-06A9-431D-86A7-58ABC8C0CCC3}"/>
              </a:ext>
            </a:extLst>
          </p:cNvPr>
          <p:cNvSpPr txBox="1"/>
          <p:nvPr/>
        </p:nvSpPr>
        <p:spPr>
          <a:xfrm>
            <a:off x="1241572" y="1201560"/>
            <a:ext cx="9605394" cy="6278642"/>
          </a:xfrm>
          <a:prstGeom prst="rect">
            <a:avLst/>
          </a:prstGeom>
          <a:noFill/>
        </p:spPr>
        <p:txBody>
          <a:bodyPr wrap="square">
            <a:spAutoFit/>
          </a:bodyPr>
          <a:lstStyle/>
          <a:p>
            <a:pPr indent="457200" algn="just">
              <a:lnSpc>
                <a:spcPct val="150000"/>
              </a:lnSpc>
              <a:spcBef>
                <a:spcPts val="1200"/>
              </a:spcBef>
              <a:spcAft>
                <a:spcPts val="1200"/>
              </a:spcAft>
            </a:pPr>
            <a:r>
              <a:rPr lang="uk-UA"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Діджиталізація</a:t>
            </a:r>
            <a:r>
              <a:rPr lang="en-US" sz="2000" dirty="0">
                <a:latin typeface="Times New Roman" pitchFamily="18" charset="0"/>
                <a:cs typeface="Times New Roman" pitchFamily="18" charset="0"/>
              </a:rPr>
              <a:t> – </a:t>
            </a:r>
            <a:r>
              <a:rPr lang="en-US" sz="2000" dirty="0" err="1">
                <a:latin typeface="Times New Roman" pitchFamily="18" charset="0"/>
                <a:cs typeface="Times New Roman" pitchFamily="18" charset="0"/>
              </a:rPr>
              <a:t>це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процес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використання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приватними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особами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підприємствами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та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організаціями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цифрових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інструментів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для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підвищення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швидкості</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ефективності</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та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цінності</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своєї</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роботи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Діджиталізація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особливо</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актуальна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для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бізнесу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оскільки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вона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може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допомогти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заощадити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час</a:t>
            </a:r>
            <a:r>
              <a:rPr lang="en-US" sz="2000" dirty="0">
                <a:latin typeface="Times New Roman" pitchFamily="18" charset="0"/>
                <a:cs typeface="Times New Roman" pitchFamily="18" charset="0"/>
              </a:rPr>
              <a:t> і </a:t>
            </a:r>
            <a:r>
              <a:rPr lang="en-US" sz="2000" dirty="0" err="1">
                <a:latin typeface="Times New Roman" pitchFamily="18" charset="0"/>
                <a:cs typeface="Times New Roman" pitchFamily="18" charset="0"/>
              </a:rPr>
              <a:t>створити</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нові</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можливості</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для</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зростання</a:t>
            </a:r>
            <a:r>
              <a:rPr lang="en-US" sz="2000" dirty="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lvl="0" indent="457200" algn="just">
              <a:lnSpc>
                <a:spcPct val="150000"/>
              </a:lnSpc>
            </a:pPr>
            <a:r>
              <a:rPr lang="uk-UA" sz="2000" dirty="0">
                <a:solidFill>
                  <a:srgbClr val="000000"/>
                </a:solidFill>
                <a:latin typeface="Times New Roman" pitchFamily="18" charset="0"/>
                <a:ea typeface="Calibri" pitchFamily="34" charset="0"/>
                <a:cs typeface="Times New Roman" pitchFamily="18" charset="0"/>
              </a:rPr>
              <a:t>Стає можливим автоматизувати повторювані завдання, зменшуючи втручання людини і підвищуючи ефективність. </a:t>
            </a:r>
            <a:r>
              <a:rPr lang="uk-UA" sz="2000" dirty="0" err="1">
                <a:solidFill>
                  <a:srgbClr val="000000"/>
                </a:solidFill>
                <a:latin typeface="Times New Roman" pitchFamily="18" charset="0"/>
                <a:ea typeface="Calibri" pitchFamily="34" charset="0"/>
                <a:cs typeface="Times New Roman" pitchFamily="18" charset="0"/>
              </a:rPr>
              <a:t>Діджиталізація</a:t>
            </a:r>
            <a:r>
              <a:rPr lang="uk-UA" sz="2000" dirty="0">
                <a:solidFill>
                  <a:srgbClr val="000000"/>
                </a:solidFill>
                <a:latin typeface="Times New Roman" pitchFamily="18" charset="0"/>
                <a:ea typeface="Calibri" pitchFamily="34" charset="0"/>
                <a:cs typeface="Times New Roman" pitchFamily="18" charset="0"/>
              </a:rPr>
              <a:t> полегшує взаємозв'язок між пристроями, системами та людьми через Інтернет та інші комунікаційні технології.</a:t>
            </a:r>
            <a:endParaRPr lang="ru-RU" sz="2000" dirty="0">
              <a:latin typeface="Times New Roman" pitchFamily="18" charset="0"/>
              <a:cs typeface="Times New Roman" pitchFamily="18" charset="0"/>
            </a:endParaRPr>
          </a:p>
          <a:p>
            <a:pPr lvl="0" indent="457200" algn="just" eaLnBrk="0" hangingPunct="0">
              <a:lnSpc>
                <a:spcPct val="150000"/>
              </a:lnSpc>
            </a:pPr>
            <a:r>
              <a:rPr lang="en-US" sz="2000" dirty="0">
                <a:solidFill>
                  <a:srgbClr val="000000"/>
                </a:solidFill>
                <a:latin typeface="Times New Roman" pitchFamily="18" charset="0"/>
                <a:ea typeface="Calibri" pitchFamily="34" charset="0"/>
                <a:cs typeface="Times New Roman" pitchFamily="18" charset="0"/>
              </a:rPr>
              <a:t> </a:t>
            </a:r>
            <a:r>
              <a:rPr lang="uk-UA" sz="2000" dirty="0" err="1">
                <a:solidFill>
                  <a:srgbClr val="000000"/>
                </a:solidFill>
                <a:latin typeface="Times New Roman" pitchFamily="18" charset="0"/>
                <a:ea typeface="Calibri" pitchFamily="34" charset="0"/>
                <a:cs typeface="Times New Roman" pitchFamily="18" charset="0"/>
              </a:rPr>
              <a:t>Діджиталізація</a:t>
            </a:r>
            <a:r>
              <a:rPr lang="uk-UA" sz="2000" dirty="0">
                <a:solidFill>
                  <a:srgbClr val="000000"/>
                </a:solidFill>
                <a:latin typeface="Times New Roman" pitchFamily="18" charset="0"/>
                <a:ea typeface="Calibri" pitchFamily="34" charset="0"/>
                <a:cs typeface="Times New Roman" pitchFamily="18" charset="0"/>
              </a:rPr>
              <a:t> може призвести до покращення користувацького досвіду завдяки розробці зручних інтерфейсів, персоналізації та адаптивного дизайну. Це особливо актуально в таких сферах, як електронна комерція та розробка програмного забезпечення.</a:t>
            </a:r>
            <a:endParaRPr lang="uk-UA" sz="2000" dirty="0">
              <a:latin typeface="Times New Roman" pitchFamily="18" charset="0"/>
              <a:cs typeface="Times New Roman" pitchFamily="18" charset="0"/>
            </a:endParaRPr>
          </a:p>
          <a:p>
            <a:pPr algn="ctr">
              <a:spcBef>
                <a:spcPts val="1200"/>
              </a:spcBef>
              <a:spcAft>
                <a:spcPts val="1200"/>
              </a:spcAft>
            </a:pPr>
            <a:endParaRPr lang="uk-UA" sz="1600" dirty="0">
              <a:latin typeface="Times New Roman" pitchFamily="18" charset="0"/>
              <a:cs typeface="Times New Roman" pitchFamily="18" charset="0"/>
            </a:endParaRPr>
          </a:p>
          <a:p>
            <a:pPr algn="ctr">
              <a:spcBef>
                <a:spcPts val="1200"/>
              </a:spcBef>
              <a:spcAft>
                <a:spcPts val="1200"/>
              </a:spcAft>
            </a:pPr>
            <a:endParaRPr lang="x-none" sz="1600" dirty="0">
              <a:effectLst/>
              <a:latin typeface="Times New Roman" pitchFamily="18" charset="0"/>
              <a:ea typeface="Times New Roman" panose="02020603050405020304"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17410"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17411"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17412"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1741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1741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1741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2" name="TextBox 11">
            <a:extLst>
              <a:ext uri="{FF2B5EF4-FFF2-40B4-BE49-F238E27FC236}">
                <a16:creationId xmlns:a16="http://schemas.microsoft.com/office/drawing/2014/main" id="{BE10F4BC-5A7B-4788-826F-692FA216BF9A}"/>
              </a:ext>
            </a:extLst>
          </p:cNvPr>
          <p:cNvSpPr txBox="1"/>
          <p:nvPr/>
        </p:nvSpPr>
        <p:spPr>
          <a:xfrm>
            <a:off x="6486984" y="3116321"/>
            <a:ext cx="4523814" cy="315856"/>
          </a:xfrm>
          <a:prstGeom prst="rect">
            <a:avLst/>
          </a:prstGeom>
          <a:noFill/>
        </p:spPr>
        <p:txBody>
          <a:bodyPr wrap="square">
            <a:spAutoFit/>
          </a:bodyPr>
          <a:lstStyle/>
          <a:p>
            <a:pPr indent="228600" algn="ctr">
              <a:lnSpc>
                <a:spcPct val="150000"/>
              </a:lnSpc>
            </a:pPr>
            <a:endParaRPr lang="x-none" sz="1100" dirty="0">
              <a:effectLst/>
              <a:latin typeface="Times New Roman" panose="02020603050405020304" pitchFamily="18" charset="0"/>
              <a:ea typeface="Times New Roman" panose="02020603050405020304" pitchFamily="18" charset="0"/>
            </a:endParaRPr>
          </a:p>
        </p:txBody>
      </p:sp>
      <p:sp>
        <p:nvSpPr>
          <p:cNvPr id="13" name="Прямоугольник 12"/>
          <p:cNvSpPr/>
          <p:nvPr/>
        </p:nvSpPr>
        <p:spPr>
          <a:xfrm>
            <a:off x="813041" y="1213356"/>
            <a:ext cx="6096000" cy="2120068"/>
          </a:xfrm>
          <a:prstGeom prst="rect">
            <a:avLst/>
          </a:prstGeom>
        </p:spPr>
        <p:txBody>
          <a:bodyPr>
            <a:spAutoFit/>
          </a:bodyPr>
          <a:lstStyle/>
          <a:p>
            <a:pPr indent="457200" algn="just">
              <a:lnSpc>
                <a:spcPct val="150000"/>
              </a:lnSpc>
            </a:pPr>
            <a:r>
              <a:rPr lang="uk-UA" dirty="0">
                <a:latin typeface="Times New Roman" pitchFamily="18" charset="0"/>
                <a:cs typeface="Times New Roman" pitchFamily="18" charset="0"/>
              </a:rPr>
              <a:t> ТОВ СП </a:t>
            </a:r>
            <a:r>
              <a:rPr lang="en-US" dirty="0">
                <a:latin typeface="Times New Roman" pitchFamily="18" charset="0"/>
                <a:cs typeface="Times New Roman" pitchFamily="18" charset="0"/>
              </a:rPr>
              <a:t>«НІБУЛОН» – </a:t>
            </a:r>
            <a:r>
              <a:rPr lang="en-US" dirty="0" err="1">
                <a:latin typeface="Times New Roman" pitchFamily="18" charset="0"/>
                <a:cs typeface="Times New Roman" pitchFamily="18" charset="0"/>
              </a:rPr>
              <a:t>провідний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український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виробник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сільськогосподарської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продукції</a:t>
            </a:r>
            <a:r>
              <a:rPr lang="uk-UA" dirty="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інвестор</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та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експортер</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Протягом</a:t>
            </a:r>
            <a:r>
              <a:rPr lang="en-US" dirty="0">
                <a:latin typeface="Times New Roman" pitchFamily="18" charset="0"/>
                <a:cs typeface="Times New Roman" pitchFamily="18" charset="0"/>
              </a:rPr>
              <a:t> 23 </a:t>
            </a:r>
            <a:r>
              <a:rPr lang="en-US" dirty="0" err="1">
                <a:latin typeface="Times New Roman" pitchFamily="18" charset="0"/>
                <a:cs typeface="Times New Roman" pitchFamily="18" charset="0"/>
              </a:rPr>
              <a:t>років</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своєї</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активності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компанія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вклала</a:t>
            </a:r>
            <a:r>
              <a:rPr lang="en-US" dirty="0">
                <a:latin typeface="Times New Roman" pitchFamily="18" charset="0"/>
                <a:cs typeface="Times New Roman" pitchFamily="18" charset="0"/>
              </a:rPr>
              <a:t> в </a:t>
            </a:r>
            <a:r>
              <a:rPr lang="en-US" dirty="0" err="1">
                <a:latin typeface="Times New Roman" pitchFamily="18" charset="0"/>
                <a:cs typeface="Times New Roman" pitchFamily="18" charset="0"/>
              </a:rPr>
              <a:t>економіку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України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понад</a:t>
            </a:r>
            <a:r>
              <a:rPr lang="en-US" dirty="0">
                <a:latin typeface="Times New Roman" pitchFamily="18" charset="0"/>
                <a:cs typeface="Times New Roman" pitchFamily="18" charset="0"/>
              </a:rPr>
              <a:t> 1,6 </a:t>
            </a:r>
            <a:r>
              <a:rPr lang="en-US" dirty="0" err="1">
                <a:latin typeface="Times New Roman" pitchFamily="18" charset="0"/>
                <a:cs typeface="Times New Roman" pitchFamily="18" charset="0"/>
              </a:rPr>
              <a:t>мільярда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доларів</a:t>
            </a:r>
            <a:r>
              <a:rPr lang="en-US" dirty="0">
                <a:latin typeface="Times New Roman" pitchFamily="18" charset="0"/>
                <a:cs typeface="Times New Roman" pitchFamily="18" charset="0"/>
              </a:rPr>
              <a:t> США</a:t>
            </a:r>
            <a:r>
              <a:rPr lang="uk-UA"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14" name="Прямоугольник 13"/>
          <p:cNvSpPr/>
          <p:nvPr/>
        </p:nvSpPr>
        <p:spPr>
          <a:xfrm>
            <a:off x="917196" y="3068790"/>
            <a:ext cx="6096000" cy="3366563"/>
          </a:xfrm>
          <a:prstGeom prst="rect">
            <a:avLst/>
          </a:prstGeom>
        </p:spPr>
        <p:txBody>
          <a:bodyPr>
            <a:spAutoFit/>
          </a:bodyPr>
          <a:lstStyle/>
          <a:p>
            <a:pPr indent="457200" algn="just">
              <a:lnSpc>
                <a:spcPct val="150000"/>
              </a:lnSpc>
            </a:pPr>
            <a:r>
              <a:rPr lang="uk-UA" dirty="0">
                <a:latin typeface="Times New Roman" pitchFamily="18" charset="0"/>
                <a:cs typeface="Times New Roman" pitchFamily="18" charset="0"/>
              </a:rPr>
              <a:t> </a:t>
            </a:r>
            <a:r>
              <a:rPr lang="en-US" dirty="0">
                <a:latin typeface="Times New Roman" pitchFamily="18" charset="0"/>
                <a:cs typeface="Times New Roman" pitchFamily="18" charset="0"/>
              </a:rPr>
              <a:t>У 2021 </a:t>
            </a:r>
            <a:r>
              <a:rPr lang="en-US" dirty="0" err="1">
                <a:latin typeface="Times New Roman" pitchFamily="18" charset="0"/>
                <a:cs typeface="Times New Roman" pitchFamily="18" charset="0"/>
              </a:rPr>
              <a:t>році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сільське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господарство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стало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найбільш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значущим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сектором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економіки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охопивши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більше</a:t>
            </a:r>
            <a:r>
              <a:rPr lang="en-US" dirty="0">
                <a:latin typeface="Times New Roman" pitchFamily="18" charset="0"/>
                <a:cs typeface="Times New Roman" pitchFamily="18" charset="0"/>
              </a:rPr>
              <a:t> 10% у </a:t>
            </a:r>
            <a:r>
              <a:rPr lang="en-US" dirty="0" err="1">
                <a:latin typeface="Times New Roman" pitchFamily="18" charset="0"/>
                <a:cs typeface="Times New Roman" pitchFamily="18" charset="0"/>
              </a:rPr>
              <a:t>загальному</a:t>
            </a:r>
            <a:r>
              <a:rPr lang="en-US" dirty="0">
                <a:latin typeface="Times New Roman" pitchFamily="18" charset="0"/>
                <a:cs typeface="Times New Roman" pitchFamily="18" charset="0"/>
              </a:rPr>
              <a:t> ВВП. </a:t>
            </a:r>
            <a:r>
              <a:rPr lang="en-US" dirty="0" err="1">
                <a:latin typeface="Times New Roman" pitchFamily="18" charset="0"/>
                <a:cs typeface="Times New Roman" pitchFamily="18" charset="0"/>
              </a:rPr>
              <a:t>Також</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варто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відзначити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що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станом</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a:t>
            </a:r>
            <a:r>
              <a:rPr lang="en-US" dirty="0">
                <a:latin typeface="Times New Roman" pitchFamily="18" charset="0"/>
                <a:cs typeface="Times New Roman" pitchFamily="18" charset="0"/>
              </a:rPr>
              <a:t> 2021 </a:t>
            </a:r>
            <a:r>
              <a:rPr lang="en-US" dirty="0" err="1">
                <a:latin typeface="Times New Roman" pitchFamily="18" charset="0"/>
                <a:cs typeface="Times New Roman" pitchFamily="18" charset="0"/>
              </a:rPr>
              <a:t>рік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продукція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сільськогосподарського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сектору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складає</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близько</a:t>
            </a:r>
            <a:r>
              <a:rPr lang="en-US" dirty="0">
                <a:latin typeface="Times New Roman" pitchFamily="18" charset="0"/>
                <a:cs typeface="Times New Roman" pitchFamily="18" charset="0"/>
              </a:rPr>
              <a:t> 41% у </a:t>
            </a:r>
            <a:r>
              <a:rPr lang="en-US" dirty="0" err="1">
                <a:latin typeface="Times New Roman" pitchFamily="18" charset="0"/>
                <a:cs typeface="Times New Roman" pitchFamily="18" charset="0"/>
              </a:rPr>
              <a:t>загальному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експорті</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України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Цього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року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сільське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господарство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показало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надзвичайно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високий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приріст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виробництва</a:t>
            </a:r>
            <a:r>
              <a:rPr lang="en-US" dirty="0">
                <a:latin typeface="Times New Roman" pitchFamily="18" charset="0"/>
                <a:cs typeface="Times New Roman" pitchFamily="18" charset="0"/>
              </a:rPr>
              <a:t> – 14,4%, і </a:t>
            </a:r>
            <a:r>
              <a:rPr lang="en-US" dirty="0" err="1">
                <a:latin typeface="Times New Roman" pitchFamily="18" charset="0"/>
                <a:cs typeface="Times New Roman" pitchFamily="18" charset="0"/>
              </a:rPr>
              <a:t>виробництво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сільгосппідприємствах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зросло</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на</a:t>
            </a:r>
            <a:r>
              <a:rPr lang="en-US" dirty="0">
                <a:latin typeface="Times New Roman" pitchFamily="18" charset="0"/>
                <a:cs typeface="Times New Roman" pitchFamily="18" charset="0"/>
              </a:rPr>
              <a:t> 19,2% </a:t>
            </a:r>
            <a:r>
              <a:rPr lang="en-US" dirty="0" err="1">
                <a:latin typeface="Times New Roman" pitchFamily="18" charset="0"/>
                <a:cs typeface="Times New Roman" pitchFamily="18" charset="0"/>
              </a:rPr>
              <a:t>за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підсумками</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року</a:t>
            </a:r>
            <a:r>
              <a:rPr lang="en-US" dirty="0">
                <a:latin typeface="Times New Roman" pitchFamily="18" charset="0"/>
                <a:cs typeface="Times New Roman" pitchFamily="18" charset="0"/>
              </a:rPr>
              <a:t>.</a:t>
            </a:r>
          </a:p>
        </p:txBody>
      </p:sp>
      <p:grpSp>
        <p:nvGrpSpPr>
          <p:cNvPr id="15" name="Group 6"/>
          <p:cNvGrpSpPr/>
          <p:nvPr/>
        </p:nvGrpSpPr>
        <p:grpSpPr>
          <a:xfrm>
            <a:off x="7231310" y="1610685"/>
            <a:ext cx="4077105" cy="2852257"/>
            <a:chOff x="0" y="0"/>
            <a:chExt cx="11856515" cy="8091119"/>
          </a:xfrm>
        </p:grpSpPr>
        <p:sp>
          <p:nvSpPr>
            <p:cNvPr id="16" name="Freeform 7"/>
            <p:cNvSpPr/>
            <p:nvPr/>
          </p:nvSpPr>
          <p:spPr>
            <a:xfrm>
              <a:off x="0" y="0"/>
              <a:ext cx="11856466" cy="8091170"/>
            </a:xfrm>
            <a:custGeom>
              <a:avLst/>
              <a:gdLst/>
              <a:ahLst/>
              <a:cxnLst/>
              <a:rect l="l" t="t" r="r" b="b"/>
              <a:pathLst>
                <a:path w="11856466" h="8091170">
                  <a:moveTo>
                    <a:pt x="0" y="0"/>
                  </a:moveTo>
                  <a:lnTo>
                    <a:pt x="11856466" y="0"/>
                  </a:lnTo>
                  <a:lnTo>
                    <a:pt x="11856466" y="8091170"/>
                  </a:lnTo>
                  <a:lnTo>
                    <a:pt x="0" y="8091170"/>
                  </a:lnTo>
                  <a:lnTo>
                    <a:pt x="0" y="0"/>
                  </a:lnTo>
                  <a:close/>
                </a:path>
              </a:pathLst>
            </a:custGeom>
            <a:blipFill>
              <a:blip r:embed="rId5" cstate="print"/>
              <a:stretch>
                <a:fillRect/>
              </a:stretch>
            </a:blipFill>
          </p:spPr>
        </p:sp>
      </p:grpSp>
      <p:sp>
        <p:nvSpPr>
          <p:cNvPr id="18" name="TextBox 10"/>
          <p:cNvSpPr txBox="1"/>
          <p:nvPr/>
        </p:nvSpPr>
        <p:spPr>
          <a:xfrm>
            <a:off x="7189366" y="4664279"/>
            <a:ext cx="4231166" cy="492443"/>
          </a:xfrm>
          <a:prstGeom prst="rect">
            <a:avLst/>
          </a:prstGeom>
        </p:spPr>
        <p:txBody>
          <a:bodyPr wrap="square" lIns="0" tIns="0" rIns="0" bIns="0" rtlCol="0" anchor="t">
            <a:spAutoFit/>
          </a:bodyPr>
          <a:lstStyle/>
          <a:p>
            <a:pPr algn="ctr"/>
            <a:r>
              <a:rPr lang="en-US" sz="1600" i="1" dirty="0" err="1">
                <a:latin typeface="Times New Roman" pitchFamily="18" charset="0"/>
                <a:cs typeface="Times New Roman" pitchFamily="18" charset="0"/>
              </a:rPr>
              <a:t>Рис</a:t>
            </a:r>
            <a:r>
              <a:rPr lang="en-US" sz="1600" i="1" dirty="0">
                <a:latin typeface="Times New Roman" pitchFamily="18" charset="0"/>
                <a:cs typeface="Times New Roman" pitchFamily="18" charset="0"/>
              </a:rPr>
              <a:t>. </a:t>
            </a:r>
            <a:r>
              <a:rPr lang="ru-RU" sz="1600" i="1" dirty="0">
                <a:latin typeface="Times New Roman" pitchFamily="18" charset="0"/>
                <a:cs typeface="Times New Roman" pitchFamily="18" charset="0"/>
              </a:rPr>
              <a:t>1</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Урожай</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зернових</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та</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олійних</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культур</a:t>
            </a:r>
            <a:r>
              <a:rPr lang="en-US" sz="1600" i="1" dirty="0">
                <a:latin typeface="Times New Roman" pitchFamily="18" charset="0"/>
                <a:cs typeface="Times New Roman" pitchFamily="18" charset="0"/>
              </a:rPr>
              <a:t> в </a:t>
            </a:r>
            <a:r>
              <a:rPr lang="en-US" sz="1600" i="1" dirty="0" err="1">
                <a:latin typeface="Times New Roman" pitchFamily="18" charset="0"/>
                <a:cs typeface="Times New Roman" pitchFamily="18" charset="0"/>
              </a:rPr>
              <a:t>Україні</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млн</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тонн</a:t>
            </a:r>
            <a:endParaRPr lang="en-US" sz="1600" i="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2530" name="Рисунок 7"/>
          <p:cNvPicPr>
            <a:picLocks noChangeAspect="1" noChangeArrowheads="1"/>
          </p:cNvPicPr>
          <p:nvPr/>
        </p:nvPicPr>
        <p:blipFill>
          <a:blip r:embed="rId2" cstate="print"/>
          <a:srcRect/>
          <a:stretch>
            <a:fillRect/>
          </a:stretch>
        </p:blipFill>
        <p:spPr bwMode="auto">
          <a:xfrm>
            <a:off x="3461075" y="145256"/>
            <a:ext cx="5842000" cy="903287"/>
          </a:xfrm>
          <a:prstGeom prst="rect">
            <a:avLst/>
          </a:prstGeom>
          <a:noFill/>
          <a:ln w="9525">
            <a:noFill/>
            <a:miter lim="800000"/>
            <a:headEnd/>
            <a:tailEnd/>
          </a:ln>
        </p:spPr>
      </p:pic>
      <p:pic>
        <p:nvPicPr>
          <p:cNvPr id="22531"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2532"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253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253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253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3" name="Прямокутник 12">
            <a:extLst>
              <a:ext uri="{FF2B5EF4-FFF2-40B4-BE49-F238E27FC236}">
                <a16:creationId xmlns:a16="http://schemas.microsoft.com/office/drawing/2014/main" id="{2EA40C2E-50DD-41AA-A02B-A870DE052074}"/>
              </a:ext>
            </a:extLst>
          </p:cNvPr>
          <p:cNvSpPr/>
          <p:nvPr/>
        </p:nvSpPr>
        <p:spPr>
          <a:xfrm>
            <a:off x="3363849" y="4966027"/>
            <a:ext cx="97226" cy="307496"/>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uk-UA" sz="1700" i="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530889" y="1386881"/>
            <a:ext cx="5359416" cy="400110"/>
          </a:xfrm>
          <a:prstGeom prst="rect">
            <a:avLst/>
          </a:prstGeom>
        </p:spPr>
        <p:txBody>
          <a:bodyPr wrap="none">
            <a:spAutoFit/>
          </a:bodyPr>
          <a:lstStyle/>
          <a:p>
            <a:r>
              <a:rPr lang="uk-UA" sz="2000" b="1" dirty="0">
                <a:latin typeface="Times New Roman" pitchFamily="18" charset="0"/>
                <a:cs typeface="Times New Roman" pitchFamily="18" charset="0"/>
              </a:rPr>
              <a:t>Сферами діяльності ТОВ СП “НІБУЛОН” є:</a:t>
            </a:r>
            <a:endParaRPr lang="ru-RU" sz="2000" b="1" dirty="0">
              <a:latin typeface="Times New Roman" pitchFamily="18" charset="0"/>
              <a:cs typeface="Times New Roman" pitchFamily="18" charset="0"/>
            </a:endParaRPr>
          </a:p>
        </p:txBody>
      </p:sp>
      <p:sp>
        <p:nvSpPr>
          <p:cNvPr id="16" name="Прямоугольник 15"/>
          <p:cNvSpPr/>
          <p:nvPr/>
        </p:nvSpPr>
        <p:spPr>
          <a:xfrm>
            <a:off x="1711354" y="2357306"/>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rgbClr val="000000"/>
                </a:solidFill>
                <a:latin typeface="Times New Roman" pitchFamily="18" charset="0"/>
                <a:ea typeface="Calibri" pitchFamily="34" charset="0"/>
                <a:cs typeface="Times New Roman" pitchFamily="18" charset="0"/>
              </a:rPr>
              <a:t>Рослинництво</a:t>
            </a:r>
            <a:endParaRPr lang="ru-RU" sz="1600" dirty="0">
              <a:latin typeface="Times New Roman" pitchFamily="18" charset="0"/>
              <a:cs typeface="Times New Roman" pitchFamily="18" charset="0"/>
            </a:endParaRPr>
          </a:p>
        </p:txBody>
      </p:sp>
      <p:sp>
        <p:nvSpPr>
          <p:cNvPr id="17" name="Прямоугольник 16"/>
          <p:cNvSpPr/>
          <p:nvPr/>
        </p:nvSpPr>
        <p:spPr>
          <a:xfrm>
            <a:off x="1712753" y="3482828"/>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chemeClr val="tx1"/>
                </a:solidFill>
                <a:latin typeface="Times New Roman" pitchFamily="18" charset="0"/>
                <a:cs typeface="Times New Roman" pitchFamily="18" charset="0"/>
              </a:rPr>
              <a:t>Торгівля </a:t>
            </a:r>
            <a:r>
              <a:rPr lang="uk-UA" sz="1600" dirty="0" err="1">
                <a:solidFill>
                  <a:schemeClr val="tx1"/>
                </a:solidFill>
                <a:latin typeface="Times New Roman" pitchFamily="18" charset="0"/>
                <a:cs typeface="Times New Roman" pitchFamily="18" charset="0"/>
              </a:rPr>
              <a:t>агропродукцією</a:t>
            </a:r>
            <a:r>
              <a:rPr lang="uk-UA" sz="1600" dirty="0">
                <a:solidFill>
                  <a:schemeClr val="tx1"/>
                </a:solidFill>
                <a:latin typeface="Times New Roman" pitchFamily="18" charset="0"/>
                <a:cs typeface="Times New Roman" pitchFamily="18" charset="0"/>
              </a:rPr>
              <a:t>, експорт</a:t>
            </a:r>
            <a:endParaRPr lang="ru-RU" sz="1600" dirty="0">
              <a:solidFill>
                <a:schemeClr val="tx1"/>
              </a:solidFill>
              <a:latin typeface="Times New Roman" pitchFamily="18" charset="0"/>
              <a:cs typeface="Times New Roman" pitchFamily="18" charset="0"/>
            </a:endParaRPr>
          </a:p>
        </p:txBody>
      </p:sp>
      <p:sp>
        <p:nvSpPr>
          <p:cNvPr id="18" name="Прямоугольник 17"/>
          <p:cNvSpPr/>
          <p:nvPr/>
        </p:nvSpPr>
        <p:spPr>
          <a:xfrm>
            <a:off x="1730930" y="4499295"/>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rgbClr val="000000"/>
                </a:solidFill>
                <a:latin typeface="Times New Roman" pitchFamily="18" charset="0"/>
                <a:ea typeface="Calibri" pitchFamily="34" charset="0"/>
                <a:cs typeface="Times New Roman" pitchFamily="18" charset="0"/>
              </a:rPr>
              <a:t>Логістика</a:t>
            </a:r>
            <a:endParaRPr lang="ru-RU" sz="1600" dirty="0">
              <a:latin typeface="Times New Roman" pitchFamily="18" charset="0"/>
              <a:cs typeface="Times New Roman" pitchFamily="18" charset="0"/>
            </a:endParaRPr>
          </a:p>
        </p:txBody>
      </p:sp>
      <p:sp>
        <p:nvSpPr>
          <p:cNvPr id="19" name="Прямоугольник 18"/>
          <p:cNvSpPr/>
          <p:nvPr/>
        </p:nvSpPr>
        <p:spPr>
          <a:xfrm>
            <a:off x="7420062" y="2336333"/>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rgbClr val="000000"/>
                </a:solidFill>
                <a:latin typeface="Times New Roman" pitchFamily="18" charset="0"/>
                <a:ea typeface="Calibri" pitchFamily="34" charset="0"/>
                <a:cs typeface="Times New Roman" pitchFamily="18" charset="0"/>
              </a:rPr>
              <a:t>Тваринництво та м</a:t>
            </a:r>
            <a:r>
              <a:rPr lang="en-US" sz="1600" dirty="0">
                <a:solidFill>
                  <a:srgbClr val="000000"/>
                </a:solidFill>
                <a:latin typeface="Times New Roman" pitchFamily="18" charset="0"/>
                <a:ea typeface="Calibri" pitchFamily="34" charset="0"/>
                <a:cs typeface="Times New Roman" pitchFamily="18" charset="0"/>
              </a:rPr>
              <a:t>`</a:t>
            </a:r>
            <a:r>
              <a:rPr lang="uk-UA" sz="1600" dirty="0" err="1">
                <a:solidFill>
                  <a:srgbClr val="000000"/>
                </a:solidFill>
                <a:latin typeface="Times New Roman" pitchFamily="18" charset="0"/>
                <a:ea typeface="Calibri" pitchFamily="34" charset="0"/>
                <a:cs typeface="Times New Roman" pitchFamily="18" charset="0"/>
              </a:rPr>
              <a:t>ясопереробка</a:t>
            </a:r>
            <a:endParaRPr lang="ru-RU" sz="1600" dirty="0">
              <a:latin typeface="Times New Roman" pitchFamily="18" charset="0"/>
              <a:cs typeface="Times New Roman" pitchFamily="18" charset="0"/>
            </a:endParaRPr>
          </a:p>
        </p:txBody>
      </p:sp>
      <p:sp>
        <p:nvSpPr>
          <p:cNvPr id="20" name="Прямоугольник 19"/>
          <p:cNvSpPr/>
          <p:nvPr/>
        </p:nvSpPr>
        <p:spPr>
          <a:xfrm>
            <a:off x="7421462" y="4451758"/>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a:solidFill>
                  <a:srgbClr val="000000"/>
                </a:solidFill>
                <a:latin typeface="Times New Roman" pitchFamily="18" charset="0"/>
                <a:ea typeface="Calibri" pitchFamily="34" charset="0"/>
                <a:cs typeface="Times New Roman" pitchFamily="18" charset="0"/>
              </a:rPr>
              <a:t>Капітальне будівництво</a:t>
            </a:r>
            <a:endParaRPr lang="ru-RU" sz="1600" dirty="0">
              <a:latin typeface="Times New Roman" pitchFamily="18" charset="0"/>
              <a:cs typeface="Times New Roman" pitchFamily="18" charset="0"/>
            </a:endParaRPr>
          </a:p>
        </p:txBody>
      </p:sp>
      <p:sp>
        <p:nvSpPr>
          <p:cNvPr id="21" name="Прямоугольник 20"/>
          <p:cNvSpPr/>
          <p:nvPr/>
        </p:nvSpPr>
        <p:spPr>
          <a:xfrm>
            <a:off x="7406082" y="3362587"/>
            <a:ext cx="2810312" cy="47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err="1">
                <a:solidFill>
                  <a:srgbClr val="000000"/>
                </a:solidFill>
                <a:latin typeface="Times New Roman" pitchFamily="18" charset="0"/>
                <a:ea typeface="Calibri" pitchFamily="34" charset="0"/>
                <a:cs typeface="Times New Roman" pitchFamily="18" charset="0"/>
              </a:rPr>
              <a:t>Суднобудівництво</a:t>
            </a:r>
            <a:r>
              <a:rPr lang="uk-UA" sz="1600" dirty="0">
                <a:solidFill>
                  <a:srgbClr val="000000"/>
                </a:solidFill>
                <a:latin typeface="Times New Roman" pitchFamily="18" charset="0"/>
                <a:ea typeface="Calibri" pitchFamily="34" charset="0"/>
                <a:cs typeface="Times New Roman" pitchFamily="18" charset="0"/>
              </a:rPr>
              <a:t> та судноремонт</a:t>
            </a:r>
            <a:endParaRPr lang="ru-RU" sz="1600" dirty="0">
              <a:latin typeface="Times New Roman" pitchFamily="18" charset="0"/>
              <a:cs typeface="Times New Roman" pitchFamily="18" charset="0"/>
            </a:endParaRPr>
          </a:p>
        </p:txBody>
      </p:sp>
      <p:sp>
        <p:nvSpPr>
          <p:cNvPr id="22" name="Прямоугольник 21"/>
          <p:cNvSpPr/>
          <p:nvPr/>
        </p:nvSpPr>
        <p:spPr>
          <a:xfrm>
            <a:off x="3173834" y="5488308"/>
            <a:ext cx="6096000" cy="369332"/>
          </a:xfrm>
          <a:prstGeom prst="rect">
            <a:avLst/>
          </a:prstGeom>
        </p:spPr>
        <p:txBody>
          <a:bodyPr>
            <a:spAutoFit/>
          </a:bodyPr>
          <a:lstStyle/>
          <a:p>
            <a:pPr algn="ctr"/>
            <a:r>
              <a:rPr lang="en-US" i="1" dirty="0" err="1">
                <a:latin typeface="Times New Roman" pitchFamily="18" charset="0"/>
                <a:cs typeface="Times New Roman" pitchFamily="18" charset="0"/>
              </a:rPr>
              <a:t>Рис</a:t>
            </a:r>
            <a:r>
              <a:rPr lang="en-US" i="1" dirty="0">
                <a:latin typeface="Times New Roman" pitchFamily="18" charset="0"/>
                <a:cs typeface="Times New Roman" pitchFamily="18" charset="0"/>
              </a:rPr>
              <a:t>. </a:t>
            </a:r>
            <a:r>
              <a:rPr lang="ru-RU" i="1" dirty="0">
                <a:latin typeface="Times New Roman" pitchFamily="18" charset="0"/>
                <a:cs typeface="Times New Roman" pitchFamily="18" charset="0"/>
              </a:rPr>
              <a:t>2</a:t>
            </a:r>
            <a:r>
              <a:rPr lang="en-US" i="1" dirty="0">
                <a:latin typeface="Times New Roman" pitchFamily="18" charset="0"/>
                <a:cs typeface="Times New Roman" pitchFamily="18" charset="0"/>
              </a:rPr>
              <a:t>. </a:t>
            </a:r>
            <a:r>
              <a:rPr lang="uk-UA" i="1" dirty="0">
                <a:latin typeface="Times New Roman" pitchFamily="18" charset="0"/>
                <a:cs typeface="Times New Roman" pitchFamily="18" charset="0"/>
              </a:rPr>
              <a:t>Сфери діяльності ТОВ СП “НІБУЛОН”</a:t>
            </a:r>
            <a:endParaRPr lang="en-US" i="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4578"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4579"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4580"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4583"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4584"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grpSp>
        <p:nvGrpSpPr>
          <p:cNvPr id="13" name="Group 3"/>
          <p:cNvGrpSpPr/>
          <p:nvPr/>
        </p:nvGrpSpPr>
        <p:grpSpPr>
          <a:xfrm>
            <a:off x="4928260" y="2517572"/>
            <a:ext cx="6356307" cy="3491344"/>
            <a:chOff x="0" y="0"/>
            <a:chExt cx="18932141" cy="8299820"/>
          </a:xfrm>
        </p:grpSpPr>
        <p:sp>
          <p:nvSpPr>
            <p:cNvPr id="14" name="Freeform 4"/>
            <p:cNvSpPr/>
            <p:nvPr/>
          </p:nvSpPr>
          <p:spPr>
            <a:xfrm>
              <a:off x="0" y="0"/>
              <a:ext cx="18932144" cy="8299831"/>
            </a:xfrm>
            <a:custGeom>
              <a:avLst/>
              <a:gdLst/>
              <a:ahLst/>
              <a:cxnLst/>
              <a:rect l="l" t="t" r="r" b="b"/>
              <a:pathLst>
                <a:path w="18932144" h="8299831">
                  <a:moveTo>
                    <a:pt x="0" y="0"/>
                  </a:moveTo>
                  <a:lnTo>
                    <a:pt x="18932144" y="0"/>
                  </a:lnTo>
                  <a:lnTo>
                    <a:pt x="18932144" y="8299831"/>
                  </a:lnTo>
                  <a:lnTo>
                    <a:pt x="0" y="8299831"/>
                  </a:lnTo>
                  <a:lnTo>
                    <a:pt x="0" y="0"/>
                  </a:lnTo>
                  <a:close/>
                </a:path>
              </a:pathLst>
            </a:custGeom>
            <a:blipFill>
              <a:blip r:embed="rId5" cstate="print"/>
              <a:stretch>
                <a:fillRect/>
              </a:stretch>
            </a:blipFill>
          </p:spPr>
        </p:sp>
      </p:grpSp>
      <p:sp>
        <p:nvSpPr>
          <p:cNvPr id="15" name="Прямоугольник 14"/>
          <p:cNvSpPr/>
          <p:nvPr/>
        </p:nvSpPr>
        <p:spPr>
          <a:xfrm>
            <a:off x="732310" y="1194322"/>
            <a:ext cx="9290463" cy="1569660"/>
          </a:xfrm>
          <a:prstGeom prst="rect">
            <a:avLst/>
          </a:prstGeom>
        </p:spPr>
        <p:txBody>
          <a:bodyPr wrap="square">
            <a:spAutoFit/>
          </a:bodyPr>
          <a:lstStyle/>
          <a:p>
            <a:pPr indent="457200" algn="just"/>
            <a:r>
              <a:rPr lang="uk-UA" sz="1600" dirty="0">
                <a:latin typeface="Times New Roman" pitchFamily="18" charset="0"/>
                <a:cs typeface="Times New Roman" pitchFamily="18" charset="0"/>
              </a:rPr>
              <a:t> </a:t>
            </a:r>
            <a:r>
              <a:rPr lang="en-US" sz="1600" dirty="0">
                <a:latin typeface="Times New Roman" pitchFamily="18" charset="0"/>
                <a:cs typeface="Times New Roman" pitchFamily="18" charset="0"/>
              </a:rPr>
              <a:t>У 2021</a:t>
            </a:r>
            <a:r>
              <a:rPr lang="uk-UA"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році</a:t>
            </a:r>
            <a:r>
              <a:rPr lang="en-US" sz="1600" dirty="0">
                <a:latin typeface="Times New Roman" pitchFamily="18" charset="0"/>
                <a:cs typeface="Times New Roman" pitchFamily="18" charset="0"/>
              </a:rPr>
              <a:t> «НІБУЛОН» </a:t>
            </a:r>
            <a:r>
              <a:rPr lang="en-US" sz="1600" dirty="0" err="1">
                <a:latin typeface="Times New Roman" pitchFamily="18" charset="0"/>
                <a:cs typeface="Times New Roman" pitchFamily="18" charset="0"/>
              </a:rPr>
              <a:t>досягнув</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рекордних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результатів</a:t>
            </a:r>
            <a:r>
              <a:rPr lang="en-US" sz="1600" dirty="0">
                <a:latin typeface="Times New Roman" pitchFamily="18" charset="0"/>
                <a:cs typeface="Times New Roman" pitchFamily="18" charset="0"/>
              </a:rPr>
              <a:t> у </a:t>
            </a:r>
            <a:r>
              <a:rPr lang="en-US" sz="1600" dirty="0" err="1">
                <a:latin typeface="Times New Roman" pitchFamily="18" charset="0"/>
                <a:cs typeface="Times New Roman" pitchFamily="18" charset="0"/>
              </a:rPr>
              <a:t>відвантаженні</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сільськогосподарської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продукції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на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різних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періодах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встановивши</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нові</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позначення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для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місяця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кварталу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півріччя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календарного</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року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рис</a:t>
            </a:r>
            <a:r>
              <a:rPr lang="en-US" sz="1600" dirty="0">
                <a:latin typeface="Times New Roman" pitchFamily="18" charset="0"/>
                <a:cs typeface="Times New Roman" pitchFamily="18" charset="0"/>
              </a:rPr>
              <a:t>. 2.5). </a:t>
            </a:r>
            <a:r>
              <a:rPr lang="en-US" sz="1600" dirty="0" err="1">
                <a:latin typeface="Times New Roman" pitchFamily="18" charset="0"/>
                <a:cs typeface="Times New Roman" pitchFamily="18" charset="0"/>
              </a:rPr>
              <a:t>Спостерігалося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вражаюче</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зростання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обсягів</a:t>
            </a:r>
            <a:r>
              <a:rPr lang="en-US" sz="1600" dirty="0">
                <a:latin typeface="Times New Roman" pitchFamily="18" charset="0"/>
                <a:cs typeface="Times New Roman" pitchFamily="18" charset="0"/>
              </a:rPr>
              <a:t> в </a:t>
            </a:r>
            <a:r>
              <a:rPr lang="en-US" sz="1600" dirty="0" err="1">
                <a:latin typeface="Times New Roman" pitchFamily="18" charset="0"/>
                <a:cs typeface="Times New Roman" pitchFamily="18" charset="0"/>
              </a:rPr>
              <a:t>серпні</a:t>
            </a:r>
            <a:r>
              <a:rPr lang="en-US" sz="1600" dirty="0">
                <a:latin typeface="Times New Roman" pitchFamily="18" charset="0"/>
                <a:cs typeface="Times New Roman" pitchFamily="18" charset="0"/>
              </a:rPr>
              <a:t> (700,9 </a:t>
            </a:r>
            <a:r>
              <a:rPr lang="en-US" sz="1600" dirty="0" err="1">
                <a:latin typeface="Times New Roman" pitchFamily="18" charset="0"/>
                <a:cs typeface="Times New Roman" pitchFamily="18" charset="0"/>
              </a:rPr>
              <a:t>тис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тонн</a:t>
            </a:r>
            <a:r>
              <a:rPr lang="en-US" sz="1600" dirty="0">
                <a:latin typeface="Times New Roman" pitchFamily="18" charset="0"/>
                <a:cs typeface="Times New Roman" pitchFamily="18" charset="0"/>
              </a:rPr>
              <a:t>), 4-му </a:t>
            </a:r>
            <a:r>
              <a:rPr lang="en-US" sz="1600" dirty="0" err="1">
                <a:latin typeface="Times New Roman" pitchFamily="18" charset="0"/>
                <a:cs typeface="Times New Roman" pitchFamily="18" charset="0"/>
              </a:rPr>
              <a:t>кварталі</a:t>
            </a:r>
            <a:r>
              <a:rPr lang="en-US" sz="1600" dirty="0">
                <a:latin typeface="Times New Roman" pitchFamily="18" charset="0"/>
                <a:cs typeface="Times New Roman" pitchFamily="18" charset="0"/>
              </a:rPr>
              <a:t> (1,88 </a:t>
            </a:r>
            <a:r>
              <a:rPr lang="en-US" sz="1600" dirty="0" err="1">
                <a:latin typeface="Times New Roman" pitchFamily="18" charset="0"/>
                <a:cs typeface="Times New Roman" pitchFamily="18" charset="0"/>
              </a:rPr>
              <a:t>млн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тонн</a:t>
            </a:r>
            <a:r>
              <a:rPr lang="en-US" sz="1600" dirty="0">
                <a:latin typeface="Times New Roman" pitchFamily="18" charset="0"/>
                <a:cs typeface="Times New Roman" pitchFamily="18" charset="0"/>
              </a:rPr>
              <a:t>), 2-му </a:t>
            </a:r>
            <a:r>
              <a:rPr lang="en-US" sz="1600" dirty="0" err="1">
                <a:latin typeface="Times New Roman" pitchFamily="18" charset="0"/>
                <a:cs typeface="Times New Roman" pitchFamily="18" charset="0"/>
              </a:rPr>
              <a:t>півріччі</a:t>
            </a:r>
            <a:r>
              <a:rPr lang="en-US" sz="1600" dirty="0">
                <a:latin typeface="Times New Roman" pitchFamily="18" charset="0"/>
                <a:cs typeface="Times New Roman" pitchFamily="18" charset="0"/>
              </a:rPr>
              <a:t> (3,71 </a:t>
            </a:r>
            <a:r>
              <a:rPr lang="en-US" sz="1600" dirty="0" err="1">
                <a:latin typeface="Times New Roman" pitchFamily="18" charset="0"/>
                <a:cs typeface="Times New Roman" pitchFamily="18" charset="0"/>
              </a:rPr>
              <a:t>млн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тонн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Як</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результат</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успішної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системної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роботи</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на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всіх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рівнях</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був</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встановлений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новий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абсолютний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річний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рекорд</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понад</a:t>
            </a:r>
            <a:r>
              <a:rPr lang="en-US" sz="1600" dirty="0">
                <a:latin typeface="Times New Roman" pitchFamily="18" charset="0"/>
                <a:cs typeface="Times New Roman" pitchFamily="18" charset="0"/>
              </a:rPr>
              <a:t> 5,64 </a:t>
            </a:r>
            <a:r>
              <a:rPr lang="en-US" sz="1600" dirty="0" err="1">
                <a:latin typeface="Times New Roman" pitchFamily="18" charset="0"/>
                <a:cs typeface="Times New Roman" pitchFamily="18" charset="0"/>
              </a:rPr>
              <a:t>млн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тонн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відвантаженої</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сільгосппродукції</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16" name="Прямоугольник 15"/>
          <p:cNvSpPr/>
          <p:nvPr/>
        </p:nvSpPr>
        <p:spPr>
          <a:xfrm>
            <a:off x="5180764" y="5987071"/>
            <a:ext cx="6096000" cy="584775"/>
          </a:xfrm>
          <a:prstGeom prst="rect">
            <a:avLst/>
          </a:prstGeom>
        </p:spPr>
        <p:txBody>
          <a:bodyPr>
            <a:spAutoFit/>
          </a:bodyPr>
          <a:lstStyle/>
          <a:p>
            <a:pPr algn="ctr"/>
            <a:r>
              <a:rPr lang="en-US" sz="1600" i="1" dirty="0" err="1">
                <a:latin typeface="Times New Roman" pitchFamily="18" charset="0"/>
                <a:cs typeface="Times New Roman" pitchFamily="18" charset="0"/>
              </a:rPr>
              <a:t>Рис</a:t>
            </a:r>
            <a:r>
              <a:rPr lang="en-US" sz="1600" i="1" dirty="0">
                <a:latin typeface="Times New Roman" pitchFamily="18" charset="0"/>
                <a:cs typeface="Times New Roman" pitchFamily="18" charset="0"/>
              </a:rPr>
              <a:t>. </a:t>
            </a:r>
            <a:r>
              <a:rPr lang="ru-RU" sz="1600" i="1" dirty="0">
                <a:latin typeface="Times New Roman" pitchFamily="18" charset="0"/>
                <a:cs typeface="Times New Roman" pitchFamily="18" charset="0"/>
              </a:rPr>
              <a:t>3</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Динаміка</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експорту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групи</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компаній</a:t>
            </a:r>
            <a:r>
              <a:rPr lang="en-US" sz="1600" i="1" dirty="0">
                <a:latin typeface="Times New Roman" pitchFamily="18" charset="0"/>
                <a:cs typeface="Times New Roman" pitchFamily="18" charset="0"/>
              </a:rPr>
              <a:t> «НІБУЛОН» 2015-2022 </a:t>
            </a:r>
            <a:r>
              <a:rPr lang="en-US" sz="1600" i="1" dirty="0" err="1">
                <a:latin typeface="Times New Roman" pitchFamily="18" charset="0"/>
                <a:cs typeface="Times New Roman" pitchFamily="18" charset="0"/>
              </a:rPr>
              <a:t>рр</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тонн</a:t>
            </a:r>
            <a:r>
              <a:rPr lang="uk-UA" sz="1600" i="1" dirty="0">
                <a:latin typeface="Times New Roman" pitchFamily="18" charset="0"/>
                <a:cs typeface="Times New Roman" pitchFamily="18" charset="0"/>
              </a:rPr>
              <a:t> </a:t>
            </a:r>
            <a:r>
              <a:rPr lang="en-US" sz="1600" i="1" dirty="0">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5602"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5603"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5604"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5606"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5607"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5608"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pic>
        <p:nvPicPr>
          <p:cNvPr id="12" name="Picture 2"/>
          <p:cNvPicPr>
            <a:picLocks noChangeAspect="1" noChangeArrowheads="1"/>
          </p:cNvPicPr>
          <p:nvPr/>
        </p:nvPicPr>
        <p:blipFill>
          <a:blip r:embed="rId5" cstate="print"/>
          <a:srcRect l="45833" t="32222" r="21667" b="24142"/>
          <a:stretch>
            <a:fillRect/>
          </a:stretch>
        </p:blipFill>
        <p:spPr bwMode="auto">
          <a:xfrm>
            <a:off x="2274651" y="1175658"/>
            <a:ext cx="6902997" cy="5213342"/>
          </a:xfrm>
          <a:prstGeom prst="rect">
            <a:avLst/>
          </a:prstGeom>
          <a:noFill/>
          <a:ln w="9525">
            <a:noFill/>
            <a:miter lim="800000"/>
            <a:headEnd/>
            <a:tailEnd/>
          </a:ln>
        </p:spPr>
      </p:pic>
      <p:sp>
        <p:nvSpPr>
          <p:cNvPr id="13" name="Прямоугольник 12"/>
          <p:cNvSpPr/>
          <p:nvPr/>
        </p:nvSpPr>
        <p:spPr>
          <a:xfrm>
            <a:off x="9310254" y="4845087"/>
            <a:ext cx="2244436" cy="1846659"/>
          </a:xfrm>
          <a:prstGeom prst="rect">
            <a:avLst/>
          </a:prstGeom>
        </p:spPr>
        <p:txBody>
          <a:bodyPr wrap="square">
            <a:spAutoFit/>
          </a:bodyPr>
          <a:lstStyle/>
          <a:p>
            <a:pPr algn="ctr"/>
            <a:r>
              <a:rPr lang="ru-RU" sz="1600" i="1" dirty="0">
                <a:solidFill>
                  <a:srgbClr val="060644"/>
                </a:solidFill>
                <a:latin typeface="Times New Roman" pitchFamily="18" charset="0"/>
                <a:cs typeface="Times New Roman" pitchFamily="18" charset="0"/>
              </a:rPr>
              <a:t>Табл. 1</a:t>
            </a:r>
            <a:r>
              <a:rPr lang="en-US" sz="1600" i="1" dirty="0">
                <a:solidFill>
                  <a:srgbClr val="060644"/>
                </a:solidFill>
                <a:latin typeface="Times New Roman" pitchFamily="18" charset="0"/>
                <a:cs typeface="Times New Roman" pitchFamily="18" charset="0"/>
              </a:rPr>
              <a:t>.</a:t>
            </a:r>
            <a:r>
              <a:rPr lang="uk-UA" sz="1600" i="1" dirty="0">
                <a:latin typeface="Times New Roman" pitchFamily="18" charset="0"/>
                <a:cs typeface="Times New Roman" pitchFamily="18" charset="0"/>
              </a:rPr>
              <a:t> Динаміка показників виробничо-господарської діяльності ТОВ СП «</a:t>
            </a:r>
            <a:r>
              <a:rPr lang="uk-UA" sz="1600" i="1" dirty="0" err="1">
                <a:latin typeface="Times New Roman" pitchFamily="18" charset="0"/>
                <a:cs typeface="Times New Roman" pitchFamily="18" charset="0"/>
              </a:rPr>
              <a:t>Нібулон</a:t>
            </a:r>
            <a:r>
              <a:rPr lang="uk-UA" sz="1600" i="1" dirty="0">
                <a:latin typeface="Times New Roman" pitchFamily="18" charset="0"/>
                <a:cs typeface="Times New Roman" pitchFamily="18" charset="0"/>
              </a:rPr>
              <a:t>» за 2017-2021 рр.</a:t>
            </a:r>
            <a:endParaRPr lang="ru-RU" sz="1600" i="1" dirty="0">
              <a:latin typeface="Times New Roman" pitchFamily="18" charset="0"/>
              <a:cs typeface="Times New Roman" pitchFamily="18" charset="0"/>
            </a:endParaRPr>
          </a:p>
          <a:p>
            <a:pPr algn="ctr"/>
            <a:r>
              <a:rPr lang="en-US" dirty="0">
                <a:solidFill>
                  <a:srgbClr val="060644"/>
                </a:solidFill>
                <a:latin typeface="Times New Roman" pitchFamily="18" charset="0"/>
                <a:cs typeface="Times New Roman" pitchFamily="18" charset="0"/>
              </a:rPr>
              <a:t> </a:t>
            </a:r>
            <a:endParaRPr lang="ru-RU" dirty="0"/>
          </a:p>
        </p:txBody>
      </p:sp>
      <p:cxnSp>
        <p:nvCxnSpPr>
          <p:cNvPr id="17" name="Прямая соединительная линия 16"/>
          <p:cNvCxnSpPr/>
          <p:nvPr/>
        </p:nvCxnSpPr>
        <p:spPr>
          <a:xfrm>
            <a:off x="9191501" y="1187532"/>
            <a:ext cx="11876" cy="5201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9"/>
          <p:cNvSpPr/>
          <p:nvPr/>
        </p:nvSpPr>
        <p:spPr>
          <a:xfrm>
            <a:off x="0" y="0"/>
            <a:ext cx="12192000" cy="11318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uk-UA" sz="2400" dirty="0"/>
          </a:p>
        </p:txBody>
      </p:sp>
      <p:pic>
        <p:nvPicPr>
          <p:cNvPr id="27650" name="Рисунок 7"/>
          <p:cNvPicPr>
            <a:picLocks noChangeAspect="1" noChangeArrowheads="1"/>
          </p:cNvPicPr>
          <p:nvPr/>
        </p:nvPicPr>
        <p:blipFill>
          <a:blip r:embed="rId2" cstate="print"/>
          <a:srcRect/>
          <a:stretch>
            <a:fillRect/>
          </a:stretch>
        </p:blipFill>
        <p:spPr bwMode="auto">
          <a:xfrm>
            <a:off x="3390900" y="138113"/>
            <a:ext cx="5842000" cy="903287"/>
          </a:xfrm>
          <a:prstGeom prst="rect">
            <a:avLst/>
          </a:prstGeom>
          <a:noFill/>
          <a:ln w="9525">
            <a:noFill/>
            <a:miter lim="800000"/>
            <a:headEnd/>
            <a:tailEnd/>
          </a:ln>
        </p:spPr>
      </p:pic>
      <p:pic>
        <p:nvPicPr>
          <p:cNvPr id="27651" name="Рисунок 11"/>
          <p:cNvPicPr>
            <a:picLocks noChangeAspect="1" noChangeArrowheads="1"/>
          </p:cNvPicPr>
          <p:nvPr/>
        </p:nvPicPr>
        <p:blipFill>
          <a:blip r:embed="rId3" cstate="print"/>
          <a:srcRect/>
          <a:stretch>
            <a:fillRect/>
          </a:stretch>
        </p:blipFill>
        <p:spPr bwMode="auto">
          <a:xfrm>
            <a:off x="179388" y="106363"/>
            <a:ext cx="2987675" cy="903287"/>
          </a:xfrm>
          <a:prstGeom prst="rect">
            <a:avLst/>
          </a:prstGeom>
          <a:noFill/>
          <a:ln w="9525">
            <a:noFill/>
            <a:miter lim="800000"/>
            <a:headEnd/>
            <a:tailEnd/>
          </a:ln>
        </p:spPr>
      </p:pic>
      <p:pic>
        <p:nvPicPr>
          <p:cNvPr id="27652" name="Рисунок 2"/>
          <p:cNvPicPr>
            <a:picLocks noChangeAspect="1" noChangeArrowheads="1"/>
          </p:cNvPicPr>
          <p:nvPr/>
        </p:nvPicPr>
        <p:blipFill>
          <a:blip r:embed="rId4" cstate="print"/>
          <a:srcRect r="66924" b="23732"/>
          <a:stretch>
            <a:fillRect/>
          </a:stretch>
        </p:blipFill>
        <p:spPr bwMode="auto">
          <a:xfrm>
            <a:off x="11176000" y="177800"/>
            <a:ext cx="887413" cy="838200"/>
          </a:xfrm>
          <a:prstGeom prst="rect">
            <a:avLst/>
          </a:prstGeom>
          <a:noFill/>
          <a:ln w="9525">
            <a:noFill/>
            <a:miter lim="800000"/>
            <a:headEnd/>
            <a:tailEnd/>
          </a:ln>
        </p:spPr>
      </p:pic>
      <p:sp>
        <p:nvSpPr>
          <p:cNvPr id="5" name="TextBox 4"/>
          <p:cNvSpPr txBox="1"/>
          <p:nvPr/>
        </p:nvSpPr>
        <p:spPr>
          <a:xfrm>
            <a:off x="9164638" y="206375"/>
            <a:ext cx="2225675" cy="768350"/>
          </a:xfrm>
          <a:prstGeom prst="rect">
            <a:avLst/>
          </a:prstGeom>
          <a:noFill/>
        </p:spPr>
        <p:txBody>
          <a:bodyPr wrap="none"/>
          <a:lstStyle/>
          <a:p>
            <a:pPr algn="ctr" fontAlgn="auto">
              <a:spcBef>
                <a:spcPts val="0"/>
              </a:spcBef>
              <a:spcAft>
                <a:spcPts val="0"/>
              </a:spcAft>
              <a:defRPr/>
            </a:pPr>
            <a:r>
              <a:rPr lang="uk-UA" sz="1400" b="1" spc="-40" dirty="0">
                <a:solidFill>
                  <a:srgbClr val="2D4BA5"/>
                </a:solidFill>
                <a:latin typeface="+mn-lt"/>
                <a:cs typeface="+mn-cs"/>
              </a:rPr>
              <a:t>ФАКУЛЬТЕТ БІЗНЕСУ </a:t>
            </a:r>
          </a:p>
          <a:p>
            <a:pPr algn="ctr" fontAlgn="auto">
              <a:spcBef>
                <a:spcPts val="0"/>
              </a:spcBef>
              <a:spcAft>
                <a:spcPts val="0"/>
              </a:spcAft>
              <a:defRPr/>
            </a:pPr>
            <a:r>
              <a:rPr lang="uk-UA" sz="1400" b="1" spc="-40" dirty="0">
                <a:solidFill>
                  <a:srgbClr val="2D4BA5"/>
                </a:solidFill>
                <a:latin typeface="+mn-lt"/>
                <a:cs typeface="+mn-cs"/>
              </a:rPr>
              <a:t>ТА СФЕРИ</a:t>
            </a:r>
          </a:p>
          <a:p>
            <a:pPr algn="ctr" fontAlgn="auto">
              <a:spcBef>
                <a:spcPts val="0"/>
              </a:spcBef>
              <a:spcAft>
                <a:spcPts val="0"/>
              </a:spcAft>
              <a:defRPr/>
            </a:pPr>
            <a:r>
              <a:rPr lang="uk-UA" sz="1400" b="1" spc="-40" dirty="0">
                <a:solidFill>
                  <a:srgbClr val="2D4BA5"/>
                </a:solidFill>
                <a:latin typeface="+mn-lt"/>
                <a:cs typeface="+mn-cs"/>
              </a:rPr>
              <a:t>ОБСЛУГОВУВАННЯ</a:t>
            </a:r>
          </a:p>
        </p:txBody>
      </p:sp>
      <p:sp>
        <p:nvSpPr>
          <p:cNvPr id="27654" name="Rectangle 281"/>
          <p:cNvSpPr>
            <a:spLocks noChangeArrowheads="1"/>
          </p:cNvSpPr>
          <p:nvPr/>
        </p:nvSpPr>
        <p:spPr bwMode="auto">
          <a:xfrm>
            <a:off x="3390900" y="1538288"/>
            <a:ext cx="12192000" cy="457200"/>
          </a:xfrm>
          <a:prstGeom prst="rect">
            <a:avLst/>
          </a:prstGeom>
          <a:noFill/>
          <a:ln w="9525">
            <a:noFill/>
            <a:miter lim="800000"/>
            <a:headEnd/>
            <a:tailEnd/>
          </a:ln>
        </p:spPr>
        <p:txBody>
          <a:bodyPr wrap="none" anchor="ctr">
            <a:spAutoFit/>
          </a:bodyPr>
          <a:lstStyle/>
          <a:p>
            <a:endParaRPr lang="uk-UA">
              <a:latin typeface="Century Gothic" pitchFamily="34" charset="0"/>
            </a:endParaRPr>
          </a:p>
        </p:txBody>
      </p:sp>
      <p:sp>
        <p:nvSpPr>
          <p:cNvPr id="27655" name="Rectangle 21"/>
          <p:cNvSpPr>
            <a:spLocks noChangeArrowheads="1"/>
          </p:cNvSpPr>
          <p:nvPr/>
        </p:nvSpPr>
        <p:spPr bwMode="auto">
          <a:xfrm>
            <a:off x="179388" y="1136650"/>
            <a:ext cx="34370962" cy="457200"/>
          </a:xfrm>
          <a:prstGeom prst="rect">
            <a:avLst/>
          </a:prstGeom>
          <a:noFill/>
          <a:ln w="9525">
            <a:noFill/>
            <a:miter lim="800000"/>
            <a:headEnd/>
            <a:tailEnd/>
          </a:ln>
        </p:spPr>
        <p:txBody>
          <a:bodyPr anchor="ctr">
            <a:spAutoFit/>
          </a:bodyPr>
          <a:lstStyle/>
          <a:p>
            <a:endParaRPr lang="uk-UA">
              <a:latin typeface="Century Gothic" pitchFamily="34" charset="0"/>
            </a:endParaRPr>
          </a:p>
        </p:txBody>
      </p:sp>
      <p:sp>
        <p:nvSpPr>
          <p:cNvPr id="27656" name="Rectangle 59"/>
          <p:cNvSpPr>
            <a:spLocks noChangeArrowheads="1"/>
          </p:cNvSpPr>
          <p:nvPr/>
        </p:nvSpPr>
        <p:spPr bwMode="auto">
          <a:xfrm>
            <a:off x="0" y="1333500"/>
            <a:ext cx="12192000" cy="0"/>
          </a:xfrm>
          <a:prstGeom prst="rect">
            <a:avLst/>
          </a:prstGeom>
          <a:noFill/>
          <a:ln w="9525">
            <a:noFill/>
            <a:miter lim="800000"/>
            <a:headEnd/>
            <a:tailEnd/>
          </a:ln>
        </p:spPr>
        <p:txBody>
          <a:bodyPr wrap="none" anchor="ctr">
            <a:spAutoFit/>
          </a:bodyPr>
          <a:lstStyle/>
          <a:p>
            <a:endParaRPr lang="uk-UA"/>
          </a:p>
        </p:txBody>
      </p:sp>
      <p:sp>
        <p:nvSpPr>
          <p:cNvPr id="11" name="TextBox 10">
            <a:extLst>
              <a:ext uri="{FF2B5EF4-FFF2-40B4-BE49-F238E27FC236}">
                <a16:creationId xmlns:a16="http://schemas.microsoft.com/office/drawing/2014/main" id="{B316E884-76C2-4C96-BADD-F442110037C8}"/>
              </a:ext>
            </a:extLst>
          </p:cNvPr>
          <p:cNvSpPr txBox="1"/>
          <p:nvPr/>
        </p:nvSpPr>
        <p:spPr>
          <a:xfrm>
            <a:off x="962380" y="4336355"/>
            <a:ext cx="10515599" cy="461665"/>
          </a:xfrm>
          <a:prstGeom prst="rect">
            <a:avLst/>
          </a:prstGeom>
          <a:noFill/>
        </p:spPr>
        <p:txBody>
          <a:bodyPr wrap="square">
            <a:spAutoFit/>
          </a:bodyPr>
          <a:lstStyle/>
          <a:p>
            <a:pPr algn="ctr"/>
            <a:endParaRPr lang="uk-UA" sz="2400" dirty="0"/>
          </a:p>
        </p:txBody>
      </p:sp>
      <p:sp>
        <p:nvSpPr>
          <p:cNvPr id="16" name="Прямоугольник 15"/>
          <p:cNvSpPr/>
          <p:nvPr/>
        </p:nvSpPr>
        <p:spPr>
          <a:xfrm>
            <a:off x="985652" y="1302442"/>
            <a:ext cx="10236530" cy="4893647"/>
          </a:xfrm>
          <a:prstGeom prst="rect">
            <a:avLst/>
          </a:prstGeom>
        </p:spPr>
        <p:txBody>
          <a:bodyPr wrap="square">
            <a:spAutoFit/>
          </a:bodyPr>
          <a:lstStyle/>
          <a:p>
            <a:r>
              <a:rPr lang="uk-UA" sz="2400" dirty="0">
                <a:latin typeface="Times New Roman" pitchFamily="18" charset="0"/>
                <a:cs typeface="Times New Roman" pitchFamily="18" charset="0"/>
              </a:rPr>
              <a:t>Компанія «НІБУЛОН» є відмінним прикладом готовності інвестувати у цифрове майбутнє, навіть у контексті воєнних подій та значних втрат.</a:t>
            </a:r>
          </a:p>
          <a:p>
            <a:pPr algn="just">
              <a:buFont typeface="Wingdings" pitchFamily="2" charset="2"/>
              <a:buChar char="q"/>
            </a:pPr>
            <a:r>
              <a:rPr lang="uk-UA" sz="2400" dirty="0">
                <a:latin typeface="Times New Roman" pitchFamily="18" charset="0"/>
                <a:cs typeface="Times New Roman" pitchFamily="18" charset="0"/>
              </a:rPr>
              <a:t> ТОВ СП «НІБУЛОН» вирішило впровадити хмарні технології для забезпечення безперервності бізнес-процесів;</a:t>
            </a:r>
          </a:p>
          <a:p>
            <a:pPr algn="just">
              <a:buFont typeface="Wingdings" pitchFamily="2" charset="2"/>
              <a:buChar char="q"/>
            </a:pPr>
            <a:r>
              <a:rPr lang="uk-UA" sz="2400" dirty="0">
                <a:latin typeface="Times New Roman" pitchFamily="18" charset="0"/>
                <a:cs typeface="Times New Roman" pitchFamily="18" charset="0"/>
              </a:rPr>
              <a:t> Після детального аналізу варіантів реалізації було обрано Microsoft </a:t>
            </a:r>
            <a:r>
              <a:rPr lang="uk-UA" sz="2400" dirty="0" err="1">
                <a:latin typeface="Times New Roman" pitchFamily="18" charset="0"/>
                <a:cs typeface="Times New Roman" pitchFamily="18" charset="0"/>
              </a:rPr>
              <a:t>Azure</a:t>
            </a:r>
            <a:r>
              <a:rPr lang="uk-UA" sz="2400" dirty="0">
                <a:latin typeface="Times New Roman" pitchFamily="18" charset="0"/>
                <a:cs typeface="Times New Roman" pitchFamily="18" charset="0"/>
              </a:rPr>
              <a:t> як оптимальне рішення, яке охопило всі критичні бізнес-сервіси «</a:t>
            </a:r>
            <a:r>
              <a:rPr lang="uk-UA" sz="2400" dirty="0" err="1">
                <a:latin typeface="Times New Roman" pitchFamily="18" charset="0"/>
                <a:cs typeface="Times New Roman" pitchFamily="18" charset="0"/>
              </a:rPr>
              <a:t>НІБУЛОНу</a:t>
            </a:r>
            <a:r>
              <a:rPr lang="uk-UA" sz="2400" dirty="0">
                <a:latin typeface="Times New Roman" pitchFamily="18" charset="0"/>
                <a:cs typeface="Times New Roman" pitchFamily="18" charset="0"/>
              </a:rPr>
              <a:t>»;</a:t>
            </a:r>
          </a:p>
          <a:p>
            <a:pPr algn="just">
              <a:buFont typeface="Wingdings" pitchFamily="2" charset="2"/>
              <a:buChar char="q"/>
            </a:pPr>
            <a:r>
              <a:rPr lang="uk-UA" sz="2400" dirty="0">
                <a:latin typeface="Times New Roman" pitchFamily="18" charset="0"/>
                <a:cs typeface="Times New Roman" pitchFamily="18" charset="0"/>
              </a:rPr>
              <a:t> Для резервування каналів зв'язку було встановлено обладнання супутникового зв'язку STARLINK;</a:t>
            </a:r>
          </a:p>
          <a:p>
            <a:pPr algn="just">
              <a:buFont typeface="Wingdings" pitchFamily="2" charset="2"/>
              <a:buChar char="q"/>
            </a:pPr>
            <a:r>
              <a:rPr lang="uk-UA" sz="2400" dirty="0">
                <a:latin typeface="Times New Roman" pitchFamily="18" charset="0"/>
                <a:cs typeface="Times New Roman" pitchFamily="18" charset="0"/>
              </a:rPr>
              <a:t> У 2014 році придбало Систему електронного документообігу «</a:t>
            </a:r>
            <a:r>
              <a:rPr lang="uk-UA" sz="2400" dirty="0" err="1">
                <a:latin typeface="Times New Roman" pitchFamily="18" charset="0"/>
                <a:cs typeface="Times New Roman" pitchFamily="18" charset="0"/>
              </a:rPr>
              <a:t>Megapolis</a:t>
            </a:r>
            <a:r>
              <a:rPr lang="uk-UA" sz="2400" dirty="0">
                <a:latin typeface="Times New Roman" pitchFamily="18" charset="0"/>
                <a:cs typeface="Times New Roman" pitchFamily="18" charset="0"/>
              </a:rPr>
              <a:t>. Документообіг» (розробник – ТОВ «</a:t>
            </a:r>
            <a:r>
              <a:rPr lang="uk-UA" sz="2400" dirty="0" err="1">
                <a:latin typeface="Times New Roman" pitchFamily="18" charset="0"/>
                <a:cs typeface="Times New Roman" pitchFamily="18" charset="0"/>
              </a:rPr>
              <a:t>Софтлайн</a:t>
            </a:r>
            <a:r>
              <a:rPr lang="uk-UA" sz="2400" dirty="0">
                <a:latin typeface="Times New Roman" pitchFamily="18" charset="0"/>
                <a:cs typeface="Times New Roman" pitchFamily="18" charset="0"/>
              </a:rPr>
              <a:t> ІТ»);</a:t>
            </a:r>
            <a:endParaRPr lang="ru-RU" sz="2400" dirty="0">
              <a:latin typeface="Times New Roman" pitchFamily="18" charset="0"/>
              <a:cs typeface="Times New Roman" pitchFamily="18" charset="0"/>
            </a:endParaRPr>
          </a:p>
          <a:p>
            <a:pPr algn="just">
              <a:buFont typeface="Wingdings" pitchFamily="2" charset="2"/>
              <a:buChar char="q"/>
            </a:pPr>
            <a:r>
              <a:rPr lang="uk-UA" sz="2400" dirty="0">
                <a:latin typeface="Times New Roman" pitchFamily="18" charset="0"/>
                <a:cs typeface="Times New Roman" pitchFamily="18" charset="0"/>
              </a:rPr>
              <a:t> Компанія планує до 2024 року повністю перейти на технологію точного висіву соняшнику та кукурудзи.</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1297</TotalTime>
  <Words>1255</Words>
  <Application>Microsoft Office PowerPoint</Application>
  <PresentationFormat>Широкоэкранный</PresentationFormat>
  <Paragraphs>112</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Century Gothic</vt:lpstr>
      <vt:lpstr>Lora</vt:lpstr>
      <vt:lpstr>Times New Roman</vt:lpstr>
      <vt:lpstr>Wingdings</vt:lpstr>
      <vt:lpstr>Wingdings 2</vt:lpstr>
      <vt:lpstr>Остин</vt:lpstr>
      <vt:lpstr>КАФЕДРА ФІНАНСІВ ТА ЦИФРОВОЇ ЕКОНОМІКИ  Шваб Марія Андріївна (студентка групи ЕПМ-20)  КВАЛІФІКАЦІЙНА РОБОТА ДІДЖИТАЛІЗАЦІЯ БІЗНЕС-ПРОЦЕСІВ СУЧАСНОГО ПІДПРИЄМСТВА  Науковий керівник: к.е.н., доц. Світлана ОБІХОД  (представлена на здобуття ступеня вищої освіти «магістр»,  спеціальності 051 «Економіка» (ОПП «Економіка»)  Кваліфікаційну роботу розроблено в рамках проєкту ERASMUS+ «Digitalization of economic as an element of sustainable development of Ukraine and Tajikistan» / DigEco 618270-EPP-1-2020-1-LT-EPPKA2-CBHE-JP. Цей проєкт фінансується за підтримки Європейської Комісії. Цей документ відображає лише погляди автора, і Комісія не несе відповідальності за будь-яке використання інформації, що міститься в документі/This project has been funded with support from the European Commission. This document reflects the views only of the author, and the Commission cannot be held responsible for any use which may be made of the information contained there in.  Житомир, 2023 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Постійні витрати налічують 600 000 грн., а змінні складають 1 330 000 грн. Виручка від реалізації становить 2 900 000 грн., при цьому річний обсяг складає 450 тис. тонн. Розрахунок точки беззбитковості за такою методикою дозволяє ефективно планувати та керувати фінансовою стійкістю підприємства.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kv.shymanska@gmail.com</dc:creator>
  <cp:lastModifiedBy>Світлана Обіход</cp:lastModifiedBy>
  <cp:revision>98</cp:revision>
  <dcterms:created xsi:type="dcterms:W3CDTF">2019-09-28T09:18:55Z</dcterms:created>
  <dcterms:modified xsi:type="dcterms:W3CDTF">2023-12-29T18:06:18Z</dcterms:modified>
</cp:coreProperties>
</file>