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256" r:id="rId2"/>
    <p:sldId id="269" r:id="rId3"/>
    <p:sldId id="270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58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AEC356-46CB-6C2C-8772-6AF475A6A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13" y="1518621"/>
            <a:ext cx="11522075" cy="3820757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ІЛЮСТРАТИВНИЙ МАТЕРІАЛ</a:t>
            </a:r>
            <a:br>
              <a:rPr lang="ru-RU" sz="2800" dirty="0"/>
            </a:br>
            <a:r>
              <a:rPr lang="ru-RU" sz="2800" dirty="0"/>
              <a:t>до </a:t>
            </a:r>
            <a:r>
              <a:rPr lang="ru-RU" sz="2800" dirty="0" err="1"/>
              <a:t>магістерської</a:t>
            </a:r>
            <a:r>
              <a:rPr lang="ru-RU" sz="2800" dirty="0"/>
              <a:t> </a:t>
            </a:r>
            <a:r>
              <a:rPr lang="ru-RU" sz="2800" dirty="0" err="1"/>
              <a:t>роботи</a:t>
            </a:r>
            <a:br>
              <a:rPr lang="ru-RU" sz="2800" dirty="0"/>
            </a:br>
            <a:r>
              <a:rPr lang="ru-RU" sz="2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СИНЕЛЬНИКОВа</a:t>
            </a:r>
            <a:r>
              <a:rPr lang="ru-RU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Вадима Федоровича</a:t>
            </a:r>
            <a:br>
              <a:rPr lang="uk-UA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/>
              <a:t>на тему:</a:t>
            </a:r>
            <a:br>
              <a:rPr lang="ru-RU" sz="2800" dirty="0"/>
            </a:br>
            <a:br>
              <a:rPr lang="ru-RU" sz="2800" dirty="0"/>
            </a:br>
            <a:r>
              <a:rPr lang="ru-RU" sz="2800" dirty="0"/>
              <a:t>«</a:t>
            </a:r>
            <a:r>
              <a:rPr lang="ru-RU" sz="4000" dirty="0"/>
              <a:t>РОЗВИТОК ФІНТЕХ-КОМПАНІЙ В УКРАЇНІ</a:t>
            </a:r>
            <a:r>
              <a:rPr lang="ru-RU" sz="2800" dirty="0"/>
              <a:t>»</a:t>
            </a:r>
            <a:br>
              <a:rPr lang="ru-RU" dirty="0"/>
            </a:br>
            <a:br>
              <a:rPr lang="ru-RU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064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CE10B435-4B02-B3EA-4E85-88B24D268965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689829892"/>
              </p:ext>
            </p:extLst>
          </p:nvPr>
        </p:nvGraphicFramePr>
        <p:xfrm>
          <a:off x="833443" y="812997"/>
          <a:ext cx="10988443" cy="4661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4679">
                  <a:extLst>
                    <a:ext uri="{9D8B030D-6E8A-4147-A177-3AD203B41FA5}">
                      <a16:colId xmlns:a16="http://schemas.microsoft.com/office/drawing/2014/main" val="265664204"/>
                    </a:ext>
                  </a:extLst>
                </a:gridCol>
                <a:gridCol w="3714452">
                  <a:extLst>
                    <a:ext uri="{9D8B030D-6E8A-4147-A177-3AD203B41FA5}">
                      <a16:colId xmlns:a16="http://schemas.microsoft.com/office/drawing/2014/main" val="2406316542"/>
                    </a:ext>
                  </a:extLst>
                </a:gridCol>
                <a:gridCol w="1732722">
                  <a:extLst>
                    <a:ext uri="{9D8B030D-6E8A-4147-A177-3AD203B41FA5}">
                      <a16:colId xmlns:a16="http://schemas.microsoft.com/office/drawing/2014/main" val="2870863682"/>
                    </a:ext>
                  </a:extLst>
                </a:gridCol>
                <a:gridCol w="1732722">
                  <a:extLst>
                    <a:ext uri="{9D8B030D-6E8A-4147-A177-3AD203B41FA5}">
                      <a16:colId xmlns:a16="http://schemas.microsoft.com/office/drawing/2014/main" val="942096779"/>
                    </a:ext>
                  </a:extLst>
                </a:gridCol>
                <a:gridCol w="1733868">
                  <a:extLst>
                    <a:ext uri="{9D8B030D-6E8A-4147-A177-3AD203B41FA5}">
                      <a16:colId xmlns:a16="http://schemas.microsoft.com/office/drawing/2014/main" val="3522555992"/>
                    </a:ext>
                  </a:extLst>
                </a:gridCol>
              </a:tblGrid>
              <a:tr h="26476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 dirty="0" err="1">
                          <a:effectLst/>
                        </a:rPr>
                        <a:t>Показник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Формула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2021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2022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Відхилення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extLst>
                  <a:ext uri="{0D108BD9-81ED-4DB2-BD59-A6C34878D82A}">
                    <a16:rowId xmlns:a16="http://schemas.microsoft.com/office/drawing/2014/main" val="3497231118"/>
                  </a:ext>
                </a:extLst>
              </a:tr>
              <a:tr h="6872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Рентабельність продукції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(Валовий прибуток або збиток)/(Собівартість реалізованої продукції)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1152,52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797,39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-355,13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extLst>
                  <a:ext uri="{0D108BD9-81ED-4DB2-BD59-A6C34878D82A}">
                    <a16:rowId xmlns:a16="http://schemas.microsoft.com/office/drawing/2014/main" val="27087522"/>
                  </a:ext>
                </a:extLst>
              </a:tr>
              <a:tr h="5464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Валова рентабельність продажу 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(Валовий прибуток або збиток)/(Чистий дохід від реалізації продукції)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92,02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88,86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>
                          <a:effectLst/>
                        </a:rPr>
                        <a:t>-3,16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extLst>
                  <a:ext uri="{0D108BD9-81ED-4DB2-BD59-A6C34878D82A}">
                    <a16:rowId xmlns:a16="http://schemas.microsoft.com/office/drawing/2014/main" val="1228170512"/>
                  </a:ext>
                </a:extLst>
              </a:tr>
              <a:tr h="5464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Чиста рентабельність продажу 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(Чистий прибуток або збиток)/(Чистий дохід від реалізації продукції)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74,90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63,16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-11,74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extLst>
                  <a:ext uri="{0D108BD9-81ED-4DB2-BD59-A6C34878D82A}">
                    <a16:rowId xmlns:a16="http://schemas.microsoft.com/office/drawing/2014/main" val="773099923"/>
                  </a:ext>
                </a:extLst>
              </a:tr>
              <a:tr h="5464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Рентабельність власного капіталу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(Чистий прибуток або збиток)/(Середньорічна вартість власного капіталу)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405,45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311,21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-94,24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extLst>
                  <a:ext uri="{0D108BD9-81ED-4DB2-BD59-A6C34878D82A}">
                    <a16:rowId xmlns:a16="http://schemas.microsoft.com/office/drawing/2014/main" val="2495037612"/>
                  </a:ext>
                </a:extLst>
              </a:tr>
              <a:tr h="5464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Рентабельність позикового капіталу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(Чистий прибуток або збиток)/(Середньорічна вартість позикового капіталу)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1370,19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465,06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-905,14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extLst>
                  <a:ext uri="{0D108BD9-81ED-4DB2-BD59-A6C34878D82A}">
                    <a16:rowId xmlns:a16="http://schemas.microsoft.com/office/drawing/2014/main" val="4136267357"/>
                  </a:ext>
                </a:extLst>
              </a:tr>
              <a:tr h="5464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Рентабельність необоротних активів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(Чистий прибуток або збиток)/(Середньорічна вартість необоротних активів)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1943,45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2925,66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982,22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extLst>
                  <a:ext uri="{0D108BD9-81ED-4DB2-BD59-A6C34878D82A}">
                    <a16:rowId xmlns:a16="http://schemas.microsoft.com/office/drawing/2014/main" val="2782957295"/>
                  </a:ext>
                </a:extLst>
              </a:tr>
              <a:tr h="5464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Рентабельність оборотних активів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(Чистий прибуток або збиток)/(Середньорічна вартість оборотних активів)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372,90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199,13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-173,77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extLst>
                  <a:ext uri="{0D108BD9-81ED-4DB2-BD59-A6C34878D82A}">
                    <a16:rowId xmlns:a16="http://schemas.microsoft.com/office/drawing/2014/main" val="566714876"/>
                  </a:ext>
                </a:extLst>
              </a:tr>
              <a:tr h="4055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Рентабельність активів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(Чистий прибуток або збиток)/(Середньорічна вартість активів)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312,87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>
                          <a:effectLst/>
                        </a:rPr>
                        <a:t>186,44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>
                          <a:effectLst/>
                        </a:rPr>
                        <a:t>-126,43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63" marR="42363" marT="0" marB="0" anchor="ctr"/>
                </a:tc>
                <a:extLst>
                  <a:ext uri="{0D108BD9-81ED-4DB2-BD59-A6C34878D82A}">
                    <a16:rowId xmlns:a16="http://schemas.microsoft.com/office/drawing/2014/main" val="1159196704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3BF5D569-0650-6F4C-C5A3-0E12C2FB6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647" y="136187"/>
            <a:ext cx="11736519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uk-UA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kumimoji="0" lang="ru-RU" alt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kumimoji="0" lang="uk-UA" altLang="uk-U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uk-UA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kumimoji="0" lang="ru-RU" alt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рентабельності</a:t>
            </a:r>
            <a:r>
              <a:rPr kumimoji="0" lang="ru-RU" alt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ТОВ «ФІНТЕХ БЕНД» у 2020 - 2022 </a:t>
            </a:r>
            <a:r>
              <a:rPr kumimoji="0" lang="ru-RU" altLang="uk-UA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kumimoji="0" lang="ru-RU" alt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%</a:t>
            </a:r>
            <a:endParaRPr kumimoji="0" lang="uk-UA" altLang="uk-U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300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0703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9306BC79-B98E-D39B-C060-89852E4B6E23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594" y="372325"/>
            <a:ext cx="5877870" cy="490832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D96D58-5CB5-6D98-8BF5-4CFC8E34AC9C}"/>
              </a:ext>
            </a:extLst>
          </p:cNvPr>
          <p:cNvSpPr txBox="1"/>
          <p:nvPr/>
        </p:nvSpPr>
        <p:spPr>
          <a:xfrm>
            <a:off x="3005944" y="5280649"/>
            <a:ext cx="6094520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tabLst>
                <a:tab pos="2407920" algn="l"/>
              </a:tabLst>
            </a:pPr>
            <a:r>
              <a:rPr lang="uk-UA" sz="180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 1. Основні положення магістерської роботи</a:t>
            </a:r>
          </a:p>
        </p:txBody>
      </p:sp>
    </p:spTree>
    <p:extLst>
      <p:ext uri="{BB962C8B-B14F-4D97-AF65-F5344CB8AC3E}">
        <p14:creationId xmlns:p14="http://schemas.microsoft.com/office/powerpoint/2010/main" val="2527342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id="{8A4DDF68-B14F-3BE7-EE0E-E737F59B6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5" name="Полотно 22">
            <a:extLst>
              <a:ext uri="{FF2B5EF4-FFF2-40B4-BE49-F238E27FC236}">
                <a16:creationId xmlns:a16="http://schemas.microsoft.com/office/drawing/2014/main" id="{06C76542-3102-78E5-9493-3BE0B4D46D3D}"/>
              </a:ext>
            </a:extLst>
          </p:cNvPr>
          <p:cNvGrpSpPr>
            <a:grpSpLocks/>
          </p:cNvGrpSpPr>
          <p:nvPr/>
        </p:nvGrpSpPr>
        <p:grpSpPr bwMode="auto">
          <a:xfrm>
            <a:off x="443884" y="152400"/>
            <a:ext cx="10919534" cy="4153255"/>
            <a:chOff x="0" y="10115"/>
            <a:chExt cx="66141" cy="58559"/>
          </a:xfrm>
        </p:grpSpPr>
        <p:sp>
          <p:nvSpPr>
            <p:cNvPr id="6" name="AutoShape 18">
              <a:extLst>
                <a:ext uri="{FF2B5EF4-FFF2-40B4-BE49-F238E27FC236}">
                  <a16:creationId xmlns:a16="http://schemas.microsoft.com/office/drawing/2014/main" id="{25444E7D-17D9-C94F-6F18-E0CCAE45625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10115"/>
              <a:ext cx="66141" cy="58560"/>
            </a:xfrm>
            <a:prstGeom prst="rect">
              <a:avLst/>
            </a:prstGeom>
            <a:solidFill>
              <a:srgbClr val="FFFFFF"/>
            </a:solidFill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grpSp>
          <p:nvGrpSpPr>
            <p:cNvPr id="7" name="Группа 32">
              <a:extLst>
                <a:ext uri="{FF2B5EF4-FFF2-40B4-BE49-F238E27FC236}">
                  <a16:creationId xmlns:a16="http://schemas.microsoft.com/office/drawing/2014/main" id="{77621F26-3FA2-399D-FB66-13D5291182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3" y="10115"/>
              <a:ext cx="63779" cy="13227"/>
              <a:chOff x="300" y="6303"/>
              <a:chExt cx="63777" cy="13231"/>
            </a:xfrm>
          </p:grpSpPr>
          <p:sp>
            <p:nvSpPr>
              <p:cNvPr id="20" name="Прямоугольник 23">
                <a:extLst>
                  <a:ext uri="{FF2B5EF4-FFF2-40B4-BE49-F238E27FC236}">
                    <a16:creationId xmlns:a16="http://schemas.microsoft.com/office/drawing/2014/main" id="{63EF6295-6E8A-503A-96FE-C37F8D5380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" y="9906"/>
                <a:ext cx="13038" cy="5503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Фінтех 1.0 </a:t>
                </a:r>
                <a:endParaRPr kumimoji="0" lang="ru-RU" altLang="uk-UA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(1866-1967)</a:t>
                </a:r>
                <a:endParaRPr kumimoji="0" lang="ru-RU" altLang="uk-UA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" name="Прямоугольник 24">
                <a:extLst>
                  <a:ext uri="{FF2B5EF4-FFF2-40B4-BE49-F238E27FC236}">
                    <a16:creationId xmlns:a16="http://schemas.microsoft.com/office/drawing/2014/main" id="{E0E8E661-D65E-1F89-D3B2-D7FBE73B59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88" y="7689"/>
                <a:ext cx="21618" cy="9559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фінтех сприймається як технологія для фінансування та не є новітньою розробкою для галузі фінансових послуг</a:t>
                </a:r>
                <a:endParaRPr kumimoji="0" lang="ru-RU" altLang="uk-UA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" name="Прямоугольник 26">
                <a:extLst>
                  <a:ext uri="{FF2B5EF4-FFF2-40B4-BE49-F238E27FC236}">
                    <a16:creationId xmlns:a16="http://schemas.microsoft.com/office/drawing/2014/main" id="{37E57584-40AB-D82E-7D07-B629F5E8D6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04" y="6303"/>
                <a:ext cx="27373" cy="13231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Впровадження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телеграфу (перше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комерційне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використання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у 1838 р.) та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вдала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прокладка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першого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трансатлантичного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кабелю в 1866 р. (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Атлантичною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телеграфною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компанією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забезпечили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основоположну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інфраструктуру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для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першого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великого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періоду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фінансової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глобалізації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наприкінці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XIX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століття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kumimoji="0" lang="ru-RU" altLang="uk-UA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8" name="Группа 34">
              <a:extLst>
                <a:ext uri="{FF2B5EF4-FFF2-40B4-BE49-F238E27FC236}">
                  <a16:creationId xmlns:a16="http://schemas.microsoft.com/office/drawing/2014/main" id="{B4B85853-B1BF-CE84-B80B-FD2389DF88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23799"/>
              <a:ext cx="63773" cy="15799"/>
              <a:chOff x="0" y="-2"/>
              <a:chExt cx="63777" cy="15802"/>
            </a:xfrm>
          </p:grpSpPr>
          <p:sp>
            <p:nvSpPr>
              <p:cNvPr id="17" name="Прямоугольник 35">
                <a:extLst>
                  <a:ext uri="{FF2B5EF4-FFF2-40B4-BE49-F238E27FC236}">
                    <a16:creationId xmlns:a16="http://schemas.microsoft.com/office/drawing/2014/main" id="{39B7F805-8E40-4EE1-1069-CC3CF98472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3599"/>
                <a:ext cx="13038" cy="7004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ФінТех 2.0 (1967-2008)</a:t>
                </a:r>
                <a:endParaRPr kumimoji="0" lang="ru-RU" altLang="uk-UA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" name="Прямоугольник 36">
                <a:extLst>
                  <a:ext uri="{FF2B5EF4-FFF2-40B4-BE49-F238E27FC236}">
                    <a16:creationId xmlns:a16="http://schemas.microsoft.com/office/drawing/2014/main" id="{F016DDA7-7003-323D-A5F8-90487D5C5A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87" y="1383"/>
                <a:ext cx="21619" cy="12615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розвиток традиційних фінансових послуг на фоні процесів цифровізації та глобалізації фінансового сектору</a:t>
                </a:r>
                <a:endParaRPr kumimoji="0" lang="ru-RU" altLang="uk-UA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" name="Прямоугольник 37">
                <a:extLst>
                  <a:ext uri="{FF2B5EF4-FFF2-40B4-BE49-F238E27FC236}">
                    <a16:creationId xmlns:a16="http://schemas.microsoft.com/office/drawing/2014/main" id="{D4DC5542-D820-8320-E67B-EDAB210C73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04" y="-2"/>
                <a:ext cx="27373" cy="1580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Запуск калькулятора та банкомата в 1967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році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розпочав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період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ФінТеху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2.0.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Починаючи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з 1967 по 1987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рік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фінансові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послуги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перейшли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від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аналогової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до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цифрової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галузі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Ключові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зміни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поклали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основи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для другого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періоду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фінансової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глобалізації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що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було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обумовлено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глобальною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реакцією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на крах фондового ринку в 1987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році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в США.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Перехід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від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фізичної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до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електронної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торгівлі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цінними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паперами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Поява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та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розвиток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Інтернету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Заснування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перших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прямих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банків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без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фізичних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відділень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kumimoji="0" lang="ru-RU" altLang="uk-UA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9" name="Группа 73">
              <a:extLst>
                <a:ext uri="{FF2B5EF4-FFF2-40B4-BE49-F238E27FC236}">
                  <a16:creationId xmlns:a16="http://schemas.microsoft.com/office/drawing/2014/main" id="{22F74335-B41C-AB91-9D67-23A2080D72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40005"/>
              <a:ext cx="63766" cy="14617"/>
              <a:chOff x="0" y="0"/>
              <a:chExt cx="63777" cy="14623"/>
            </a:xfrm>
          </p:grpSpPr>
          <p:sp>
            <p:nvSpPr>
              <p:cNvPr id="14" name="Прямоугольник 74">
                <a:extLst>
                  <a:ext uri="{FF2B5EF4-FFF2-40B4-BE49-F238E27FC236}">
                    <a16:creationId xmlns:a16="http://schemas.microsoft.com/office/drawing/2014/main" id="{45387F1C-AE7E-88BE-EC30-06A6B68583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3601"/>
                <a:ext cx="13038" cy="5894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ФінТех 3.0</a:t>
                </a:r>
                <a:endParaRPr kumimoji="0" lang="ru-RU" altLang="uk-UA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(2008 - 2022)</a:t>
                </a:r>
                <a:endParaRPr kumimoji="0" lang="ru-RU" altLang="uk-UA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" name="Прямоугольник 75">
                <a:extLst>
                  <a:ext uri="{FF2B5EF4-FFF2-40B4-BE49-F238E27FC236}">
                    <a16:creationId xmlns:a16="http://schemas.microsoft.com/office/drawing/2014/main" id="{5431F29A-457B-43DB-B13E-2035C1566D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87" y="1385"/>
                <a:ext cx="21619" cy="11159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демократизація цифрових фінансових послуг та залучення небанківських установ до фінансової сфери</a:t>
                </a:r>
                <a:endParaRPr kumimoji="0" lang="ru-RU" altLang="uk-UA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" name="Прямоугольник 76">
                <a:extLst>
                  <a:ext uri="{FF2B5EF4-FFF2-40B4-BE49-F238E27FC236}">
                    <a16:creationId xmlns:a16="http://schemas.microsoft.com/office/drawing/2014/main" id="{756C56A2-6A16-192C-7844-BD8630B696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04" y="0"/>
                <a:ext cx="27373" cy="14623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Світова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фінансова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криза 2007-2008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років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яка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похитнула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стабільність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традиційного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банківського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сектору та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універсальної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банківської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моделі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та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каталізувала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стрімкий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розвиток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ФінТеху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у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сучасному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розумінні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надавши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можливість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долучитися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до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надання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фінансових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послуг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інноваційним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небанківським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установам</a:t>
                </a:r>
                <a:r>
                  <a:rPr kumimoji="0" lang="ru-RU" altLang="uk-UA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kumimoji="0" lang="ru-RU" altLang="uk-UA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0" name="Группа 81">
              <a:extLst>
                <a:ext uri="{FF2B5EF4-FFF2-40B4-BE49-F238E27FC236}">
                  <a16:creationId xmlns:a16="http://schemas.microsoft.com/office/drawing/2014/main" id="{8B72657C-EC12-9695-7240-CFF62B138F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" y="55086"/>
              <a:ext cx="63767" cy="11887"/>
              <a:chOff x="0" y="0"/>
              <a:chExt cx="63777" cy="14623"/>
            </a:xfrm>
          </p:grpSpPr>
          <p:sp>
            <p:nvSpPr>
              <p:cNvPr id="11" name="Прямоугольник 82">
                <a:extLst>
                  <a:ext uri="{FF2B5EF4-FFF2-40B4-BE49-F238E27FC236}">
                    <a16:creationId xmlns:a16="http://schemas.microsoft.com/office/drawing/2014/main" id="{E87B26A6-654C-42F1-24A7-3355361239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3601"/>
                <a:ext cx="13038" cy="5894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ФінТех 4.0 * </a:t>
                </a:r>
                <a:endParaRPr kumimoji="0" lang="ru-RU" altLang="uk-UA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(з 2022)</a:t>
                </a:r>
                <a:endParaRPr kumimoji="0" lang="ru-RU" altLang="uk-UA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Прямоугольник 83">
                <a:extLst>
                  <a:ext uri="{FF2B5EF4-FFF2-40B4-BE49-F238E27FC236}">
                    <a16:creationId xmlns:a16="http://schemas.microsoft.com/office/drawing/2014/main" id="{C92DE879-3A2C-77ED-634F-195287D7A4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87" y="1385"/>
                <a:ext cx="21619" cy="11159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1200" b="0" i="0" u="none" strike="noStrike" cap="none" normalizeH="0" baseline="0" bmk="_Hlk14229673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я</a:t>
                </a:r>
                <a:r>
                  <a:rPr kumimoji="0" lang="ru-RU" altLang="uk-UA" sz="1200" b="0" i="0" u="none" strike="noStrike" cap="none" normalizeH="0" baseline="0" bmk="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к елемент боротьби з фінансуванням тероризму </a:t>
                </a:r>
                <a:endParaRPr kumimoji="0" lang="ru-RU" altLang="uk-UA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" name="Прямоугольник 84">
                <a:extLst>
                  <a:ext uri="{FF2B5EF4-FFF2-40B4-BE49-F238E27FC236}">
                    <a16:creationId xmlns:a16="http://schemas.microsoft.com/office/drawing/2014/main" id="{C299ED13-026E-D6BC-7A15-6C9CD97748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04" y="0"/>
                <a:ext cx="27373" cy="14623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900" b="0" i="0" u="none" strike="noStrike" cap="none" normalizeH="0" baseline="0" dirty="0" err="1" bmk="_Hlk14229676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kumimoji="0" lang="ru-RU" altLang="uk-UA" sz="900" b="0" i="0" u="none" strike="noStrike" cap="none" normalizeH="0" baseline="0" dirty="0" err="1" bmk="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торгнення</a:t>
                </a:r>
                <a:r>
                  <a:rPr kumimoji="0" lang="ru-RU" altLang="uk-UA" sz="900" b="0" i="0" u="none" strike="noStrike" cap="none" normalizeH="0" baseline="0" dirty="0" bmk="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РФ до </a:t>
                </a:r>
                <a:r>
                  <a:rPr kumimoji="0" lang="ru-RU" altLang="uk-UA" sz="900" b="0" i="0" u="none" strike="noStrike" cap="none" normalizeH="0" baseline="0" dirty="0" err="1" bmk="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України</a:t>
                </a:r>
                <a:r>
                  <a:rPr kumimoji="0" lang="ru-RU" altLang="uk-UA" sz="900" b="0" i="0" u="none" strike="noStrike" cap="none" normalizeH="0" baseline="0" dirty="0" bmk="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в лютому 2022 </a:t>
                </a:r>
                <a:r>
                  <a:rPr kumimoji="0" lang="ru-RU" altLang="uk-UA" sz="900" b="0" i="0" u="none" strike="noStrike" cap="none" normalizeH="0" baseline="0" dirty="0" err="1" bmk="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змусило</a:t>
                </a:r>
                <a:r>
                  <a:rPr kumimoji="0" lang="ru-RU" altLang="uk-UA" sz="900" b="0" i="0" u="none" strike="noStrike" cap="none" normalizeH="0" baseline="0" dirty="0" bmk="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 bmk="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переглянути</a:t>
                </a:r>
                <a:r>
                  <a:rPr kumimoji="0" lang="ru-RU" altLang="uk-UA" sz="900" b="0" i="0" u="none" strike="noStrike" cap="none" normalizeH="0" baseline="0" dirty="0" bmk="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 bmk="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підходи</a:t>
                </a:r>
                <a:r>
                  <a:rPr kumimoji="0" lang="ru-RU" altLang="uk-UA" sz="900" b="0" i="0" u="none" strike="noStrike" cap="none" normalizeH="0" baseline="0" dirty="0" bmk="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до </a:t>
                </a:r>
                <a:r>
                  <a:rPr kumimoji="0" lang="ru-RU" altLang="uk-UA" sz="900" b="0" i="0" u="none" strike="noStrike" cap="none" normalizeH="0" baseline="0" dirty="0" err="1" bmk="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ролі</a:t>
                </a:r>
                <a:r>
                  <a:rPr kumimoji="0" lang="ru-RU" altLang="uk-UA" sz="900" b="0" i="0" u="none" strike="noStrike" cap="none" normalizeH="0" baseline="0" dirty="0" bmk="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 bmk="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фінтеху</a:t>
                </a:r>
                <a:r>
                  <a:rPr kumimoji="0" lang="ru-RU" altLang="uk-UA" sz="900" b="0" i="0" u="none" strike="noStrike" cap="none" normalizeH="0" baseline="0" dirty="0" bmk="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у </a:t>
                </a:r>
                <a:r>
                  <a:rPr kumimoji="0" lang="ru-RU" altLang="uk-UA" sz="900" b="0" i="0" u="none" strike="noStrike" cap="none" normalizeH="0" baseline="0" dirty="0" err="1" bmk="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боротьбі</a:t>
                </a:r>
                <a:r>
                  <a:rPr kumimoji="0" lang="ru-RU" altLang="uk-UA" sz="900" b="0" i="0" u="none" strike="noStrike" cap="none" normalizeH="0" baseline="0" dirty="0" bmk="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демократичного </a:t>
                </a:r>
                <a:r>
                  <a:rPr kumimoji="0" lang="ru-RU" altLang="uk-UA" sz="900" b="0" i="0" u="none" strike="noStrike" cap="none" normalizeH="0" baseline="0" dirty="0" err="1" bmk="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світу</a:t>
                </a:r>
                <a:r>
                  <a:rPr kumimoji="0" lang="ru-RU" altLang="uk-UA" sz="900" b="0" i="0" u="none" strike="noStrike" cap="none" normalizeH="0" baseline="0" dirty="0" bmk="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 bmk="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проти</a:t>
                </a:r>
                <a:r>
                  <a:rPr kumimoji="0" lang="ru-RU" altLang="uk-UA" sz="900" b="0" i="0" u="none" strike="noStrike" cap="none" normalizeH="0" baseline="0" dirty="0" bmk="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 bmk="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тоталітарних</a:t>
                </a:r>
                <a:r>
                  <a:rPr kumimoji="0" lang="ru-RU" altLang="uk-UA" sz="900" b="0" i="0" u="none" strike="noStrike" cap="none" normalizeH="0" baseline="0" dirty="0" bmk="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 bmk="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режимів</a:t>
                </a:r>
                <a:r>
                  <a:rPr kumimoji="0" lang="ru-RU" altLang="uk-UA" sz="900" b="0" i="0" u="none" strike="noStrike" cap="none" normalizeH="0" baseline="0" dirty="0" bmk="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на </a:t>
                </a:r>
                <a:r>
                  <a:rPr kumimoji="0" lang="ru-RU" altLang="uk-UA" sz="900" b="0" i="0" u="none" strike="noStrike" cap="none" normalizeH="0" baseline="0" dirty="0" err="1" bmk="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економічному</a:t>
                </a:r>
                <a:r>
                  <a:rPr kumimoji="0" lang="ru-RU" altLang="uk-UA" sz="900" b="0" i="0" u="none" strike="noStrike" cap="none" normalizeH="0" baseline="0" dirty="0" bmk="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900" b="0" i="0" u="none" strike="noStrike" cap="none" normalizeH="0" baseline="0" dirty="0" err="1" bmk="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фронті</a:t>
                </a:r>
                <a:endParaRPr kumimoji="0" lang="ru-RU" altLang="uk-UA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8B60A0E7-905E-1909-E6E8-EC4719295D73}"/>
              </a:ext>
            </a:extLst>
          </p:cNvPr>
          <p:cNvSpPr txBox="1"/>
          <p:nvPr/>
        </p:nvSpPr>
        <p:spPr>
          <a:xfrm>
            <a:off x="2856391" y="4921678"/>
            <a:ext cx="6094520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ФінТеху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249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DA35CCB0-7A50-42BE-AA26-8F0DA1498868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125555567"/>
              </p:ext>
            </p:extLst>
          </p:nvPr>
        </p:nvGraphicFramePr>
        <p:xfrm>
          <a:off x="1846554" y="502261"/>
          <a:ext cx="8522562" cy="50719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9634">
                  <a:extLst>
                    <a:ext uri="{9D8B030D-6E8A-4147-A177-3AD203B41FA5}">
                      <a16:colId xmlns:a16="http://schemas.microsoft.com/office/drawing/2014/main" val="3773132086"/>
                    </a:ext>
                  </a:extLst>
                </a:gridCol>
                <a:gridCol w="2369634">
                  <a:extLst>
                    <a:ext uri="{9D8B030D-6E8A-4147-A177-3AD203B41FA5}">
                      <a16:colId xmlns:a16="http://schemas.microsoft.com/office/drawing/2014/main" val="13638155"/>
                    </a:ext>
                  </a:extLst>
                </a:gridCol>
                <a:gridCol w="1891647">
                  <a:extLst>
                    <a:ext uri="{9D8B030D-6E8A-4147-A177-3AD203B41FA5}">
                      <a16:colId xmlns:a16="http://schemas.microsoft.com/office/drawing/2014/main" val="1593874542"/>
                    </a:ext>
                  </a:extLst>
                </a:gridCol>
                <a:gridCol w="1891647">
                  <a:extLst>
                    <a:ext uri="{9D8B030D-6E8A-4147-A177-3AD203B41FA5}">
                      <a16:colId xmlns:a16="http://schemas.microsoft.com/office/drawing/2014/main" val="1900454655"/>
                    </a:ext>
                  </a:extLst>
                </a:gridCol>
              </a:tblGrid>
              <a:tr h="17483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Країна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Статус тестового правового простору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596618"/>
                  </a:ext>
                </a:extLst>
              </a:tr>
              <a:tr h="92606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Діє ФінТех-хаб - платформа для реалізації та просування перспективних</a:t>
                      </a:r>
                      <a:endParaRPr lang="uk-UA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ФінТех-проєктів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Створена та </a:t>
                      </a:r>
                      <a:r>
                        <a:rPr lang="ru-RU" sz="1200" dirty="0" err="1">
                          <a:effectLst/>
                        </a:rPr>
                        <a:t>діє</a:t>
                      </a:r>
                      <a:r>
                        <a:rPr lang="ru-RU" sz="1200" dirty="0">
                          <a:effectLst/>
                        </a:rPr>
                        <a:t> «</a:t>
                      </a:r>
                      <a:r>
                        <a:rPr lang="ru-RU" sz="1200" dirty="0" err="1">
                          <a:effectLst/>
                        </a:rPr>
                        <a:t>регуляторна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пісочниця</a:t>
                      </a:r>
                      <a:r>
                        <a:rPr lang="ru-RU" sz="1200" dirty="0">
                          <a:effectLst/>
                        </a:rPr>
                        <a:t>»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Заявлені офіційні наміри щодо створення тестового середовища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val="1510461909"/>
                  </a:ext>
                </a:extLst>
              </a:tr>
              <a:tr h="174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Великобританія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627906445"/>
                  </a:ext>
                </a:extLst>
              </a:tr>
              <a:tr h="174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Сінгапур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168785925"/>
                  </a:ext>
                </a:extLst>
              </a:tr>
              <a:tr h="174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Австралія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63473008"/>
                  </a:ext>
                </a:extLst>
              </a:tr>
              <a:tr h="174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Канада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984733109"/>
                  </a:ext>
                </a:extLst>
              </a:tr>
              <a:tr h="174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Нідерланди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585986051"/>
                  </a:ext>
                </a:extLst>
              </a:tr>
              <a:tr h="174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Данія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7660733"/>
                  </a:ext>
                </a:extLst>
              </a:tr>
              <a:tr h="174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Індія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409295613"/>
                  </a:ext>
                </a:extLst>
              </a:tr>
              <a:tr h="174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Бахрейн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252304193"/>
                  </a:ext>
                </a:extLst>
              </a:tr>
              <a:tr h="174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ОАЕ (Абу-Дабі)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84454273"/>
                  </a:ext>
                </a:extLst>
              </a:tr>
              <a:tr h="174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Гонконг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4182984900"/>
                  </a:ext>
                </a:extLst>
              </a:tr>
              <a:tr h="174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Малайзія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429333707"/>
                  </a:ext>
                </a:extLst>
              </a:tr>
              <a:tr h="174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Бруней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099737750"/>
                  </a:ext>
                </a:extLst>
              </a:tr>
              <a:tr h="174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США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188467399"/>
                  </a:ext>
                </a:extLst>
              </a:tr>
              <a:tr h="174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Росія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4046394213"/>
                  </a:ext>
                </a:extLst>
              </a:tr>
              <a:tr h="174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Швейцарія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319142"/>
                  </a:ext>
                </a:extLst>
              </a:tr>
              <a:tr h="174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Норвегія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85415174"/>
                  </a:ext>
                </a:extLst>
              </a:tr>
              <a:tr h="174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Японія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725619532"/>
                  </a:ext>
                </a:extLst>
              </a:tr>
              <a:tr h="174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Тайвань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235701407"/>
                  </a:ext>
                </a:extLst>
              </a:tr>
              <a:tr h="174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Індонезія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509956357"/>
                  </a:ext>
                </a:extLst>
              </a:tr>
              <a:tr h="174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ОАЕ (Дубай)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+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101732241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6D5FDBC3-5D07-0471-723B-EDE5B961B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6556" y="0"/>
            <a:ext cx="1230978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41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413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Таблиця 1</a:t>
            </a:r>
            <a:endParaRPr kumimoji="0" lang="uk-UA" altLang="uk-U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413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Географія регуляторного тестового правового простору для розвитку </a:t>
            </a:r>
            <a:r>
              <a:rPr kumimoji="0" lang="uk-UA" altLang="uk-UA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ФінТеху</a:t>
            </a:r>
            <a:endParaRPr kumimoji="0" lang="uk-UA" altLang="uk-U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41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00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651600D-BB10-82CB-1F6A-02DAF10863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7437" y="295493"/>
            <a:ext cx="7716520" cy="458025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E869DF-0783-CD6F-6868-E9E74E05535C}"/>
              </a:ext>
            </a:extLst>
          </p:cNvPr>
          <p:cNvSpPr txBox="1"/>
          <p:nvPr/>
        </p:nvSpPr>
        <p:spPr>
          <a:xfrm>
            <a:off x="2070715" y="4968703"/>
            <a:ext cx="7716519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ru-RU" sz="180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 </a:t>
            </a:r>
            <a:r>
              <a:rPr lang="uk-UA" sz="180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180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ФінТех-компаній</a:t>
            </a:r>
            <a:r>
              <a:rPr lang="ru-RU" sz="180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80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роками </a:t>
            </a:r>
            <a:r>
              <a:rPr lang="ru-RU" sz="1800" dirty="0" err="1"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180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uk-UA" sz="1800" dirty="0">
              <a:solidFill>
                <a:srgbClr val="080808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627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CD60AA0-8E35-58FA-5BE4-33F5D39D99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5580" y="0"/>
            <a:ext cx="6202680" cy="485711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CA9755E-1137-A770-7BB3-806A76CD9523}"/>
              </a:ext>
            </a:extLst>
          </p:cNvPr>
          <p:cNvSpPr txBox="1"/>
          <p:nvPr/>
        </p:nvSpPr>
        <p:spPr>
          <a:xfrm>
            <a:off x="2555659" y="5054052"/>
            <a:ext cx="7382522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ru-RU" sz="180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 </a:t>
            </a:r>
            <a:r>
              <a:rPr lang="uk-UA" sz="180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80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180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ФінТех-компаній</a:t>
            </a:r>
            <a:r>
              <a:rPr lang="ru-RU" sz="180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80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сферами </a:t>
            </a:r>
            <a:r>
              <a:rPr lang="ru-RU" sz="1800" dirty="0" err="1"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1800" dirty="0">
              <a:solidFill>
                <a:srgbClr val="080808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532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64E02B1D-EAA8-185F-4EB8-54CCB385445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450924253"/>
              </p:ext>
            </p:extLst>
          </p:nvPr>
        </p:nvGraphicFramePr>
        <p:xfrm>
          <a:off x="285563" y="683234"/>
          <a:ext cx="11620873" cy="46725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9783">
                  <a:extLst>
                    <a:ext uri="{9D8B030D-6E8A-4147-A177-3AD203B41FA5}">
                      <a16:colId xmlns:a16="http://schemas.microsoft.com/office/drawing/2014/main" val="2543299820"/>
                    </a:ext>
                  </a:extLst>
                </a:gridCol>
                <a:gridCol w="382659">
                  <a:extLst>
                    <a:ext uri="{9D8B030D-6E8A-4147-A177-3AD203B41FA5}">
                      <a16:colId xmlns:a16="http://schemas.microsoft.com/office/drawing/2014/main" val="1388143376"/>
                    </a:ext>
                  </a:extLst>
                </a:gridCol>
                <a:gridCol w="565220">
                  <a:extLst>
                    <a:ext uri="{9D8B030D-6E8A-4147-A177-3AD203B41FA5}">
                      <a16:colId xmlns:a16="http://schemas.microsoft.com/office/drawing/2014/main" val="3081873705"/>
                    </a:ext>
                  </a:extLst>
                </a:gridCol>
                <a:gridCol w="564421">
                  <a:extLst>
                    <a:ext uri="{9D8B030D-6E8A-4147-A177-3AD203B41FA5}">
                      <a16:colId xmlns:a16="http://schemas.microsoft.com/office/drawing/2014/main" val="309196378"/>
                    </a:ext>
                  </a:extLst>
                </a:gridCol>
                <a:gridCol w="363526">
                  <a:extLst>
                    <a:ext uri="{9D8B030D-6E8A-4147-A177-3AD203B41FA5}">
                      <a16:colId xmlns:a16="http://schemas.microsoft.com/office/drawing/2014/main" val="3655123024"/>
                    </a:ext>
                  </a:extLst>
                </a:gridCol>
                <a:gridCol w="363526">
                  <a:extLst>
                    <a:ext uri="{9D8B030D-6E8A-4147-A177-3AD203B41FA5}">
                      <a16:colId xmlns:a16="http://schemas.microsoft.com/office/drawing/2014/main" val="2457730290"/>
                    </a:ext>
                  </a:extLst>
                </a:gridCol>
                <a:gridCol w="363526">
                  <a:extLst>
                    <a:ext uri="{9D8B030D-6E8A-4147-A177-3AD203B41FA5}">
                      <a16:colId xmlns:a16="http://schemas.microsoft.com/office/drawing/2014/main" val="435593562"/>
                    </a:ext>
                  </a:extLst>
                </a:gridCol>
                <a:gridCol w="565220">
                  <a:extLst>
                    <a:ext uri="{9D8B030D-6E8A-4147-A177-3AD203B41FA5}">
                      <a16:colId xmlns:a16="http://schemas.microsoft.com/office/drawing/2014/main" val="1590494257"/>
                    </a:ext>
                  </a:extLst>
                </a:gridCol>
                <a:gridCol w="363526">
                  <a:extLst>
                    <a:ext uri="{9D8B030D-6E8A-4147-A177-3AD203B41FA5}">
                      <a16:colId xmlns:a16="http://schemas.microsoft.com/office/drawing/2014/main" val="1791716465"/>
                    </a:ext>
                  </a:extLst>
                </a:gridCol>
                <a:gridCol w="565220">
                  <a:extLst>
                    <a:ext uri="{9D8B030D-6E8A-4147-A177-3AD203B41FA5}">
                      <a16:colId xmlns:a16="http://schemas.microsoft.com/office/drawing/2014/main" val="3639709072"/>
                    </a:ext>
                  </a:extLst>
                </a:gridCol>
                <a:gridCol w="677625">
                  <a:extLst>
                    <a:ext uri="{9D8B030D-6E8A-4147-A177-3AD203B41FA5}">
                      <a16:colId xmlns:a16="http://schemas.microsoft.com/office/drawing/2014/main" val="1561289679"/>
                    </a:ext>
                  </a:extLst>
                </a:gridCol>
                <a:gridCol w="363526">
                  <a:extLst>
                    <a:ext uri="{9D8B030D-6E8A-4147-A177-3AD203B41FA5}">
                      <a16:colId xmlns:a16="http://schemas.microsoft.com/office/drawing/2014/main" val="3766826651"/>
                    </a:ext>
                  </a:extLst>
                </a:gridCol>
                <a:gridCol w="678421">
                  <a:extLst>
                    <a:ext uri="{9D8B030D-6E8A-4147-A177-3AD203B41FA5}">
                      <a16:colId xmlns:a16="http://schemas.microsoft.com/office/drawing/2014/main" val="1992252182"/>
                    </a:ext>
                  </a:extLst>
                </a:gridCol>
                <a:gridCol w="363526">
                  <a:extLst>
                    <a:ext uri="{9D8B030D-6E8A-4147-A177-3AD203B41FA5}">
                      <a16:colId xmlns:a16="http://schemas.microsoft.com/office/drawing/2014/main" val="219951674"/>
                    </a:ext>
                  </a:extLst>
                </a:gridCol>
                <a:gridCol w="565220">
                  <a:extLst>
                    <a:ext uri="{9D8B030D-6E8A-4147-A177-3AD203B41FA5}">
                      <a16:colId xmlns:a16="http://schemas.microsoft.com/office/drawing/2014/main" val="517622347"/>
                    </a:ext>
                  </a:extLst>
                </a:gridCol>
                <a:gridCol w="564421">
                  <a:extLst>
                    <a:ext uri="{9D8B030D-6E8A-4147-A177-3AD203B41FA5}">
                      <a16:colId xmlns:a16="http://schemas.microsoft.com/office/drawing/2014/main" val="4109442657"/>
                    </a:ext>
                  </a:extLst>
                </a:gridCol>
                <a:gridCol w="623415">
                  <a:extLst>
                    <a:ext uri="{9D8B030D-6E8A-4147-A177-3AD203B41FA5}">
                      <a16:colId xmlns:a16="http://schemas.microsoft.com/office/drawing/2014/main" val="2873046000"/>
                    </a:ext>
                  </a:extLst>
                </a:gridCol>
                <a:gridCol w="393819">
                  <a:extLst>
                    <a:ext uri="{9D8B030D-6E8A-4147-A177-3AD203B41FA5}">
                      <a16:colId xmlns:a16="http://schemas.microsoft.com/office/drawing/2014/main" val="1797228498"/>
                    </a:ext>
                  </a:extLst>
                </a:gridCol>
                <a:gridCol w="565220">
                  <a:extLst>
                    <a:ext uri="{9D8B030D-6E8A-4147-A177-3AD203B41FA5}">
                      <a16:colId xmlns:a16="http://schemas.microsoft.com/office/drawing/2014/main" val="1940792492"/>
                    </a:ext>
                  </a:extLst>
                </a:gridCol>
                <a:gridCol w="363526">
                  <a:extLst>
                    <a:ext uri="{9D8B030D-6E8A-4147-A177-3AD203B41FA5}">
                      <a16:colId xmlns:a16="http://schemas.microsoft.com/office/drawing/2014/main" val="1380059792"/>
                    </a:ext>
                  </a:extLst>
                </a:gridCol>
                <a:gridCol w="705527">
                  <a:extLst>
                    <a:ext uri="{9D8B030D-6E8A-4147-A177-3AD203B41FA5}">
                      <a16:colId xmlns:a16="http://schemas.microsoft.com/office/drawing/2014/main" val="4007312418"/>
                    </a:ext>
                  </a:extLst>
                </a:gridCol>
              </a:tblGrid>
              <a:tr h="1558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 dirty="0">
                          <a:effectLst/>
                        </a:rPr>
                        <a:t>Мобільний додаток</a:t>
                      </a:r>
                      <a:endParaRPr lang="uk-UA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uk-UA" sz="800" dirty="0">
                          <a:effectLst/>
                        </a:rPr>
                        <a:t>Відкриття кредитної лінії у додатку</a:t>
                      </a:r>
                      <a:endParaRPr lang="uk-UA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uk-UA" sz="800">
                          <a:effectLst/>
                        </a:rPr>
                        <a:t>Підв’язування кількох карток (Cash’in)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uk-UA" sz="800">
                          <a:effectLst/>
                        </a:rPr>
                        <a:t>Оплата рахунків з прив’язаних у додатку карток інших банків (Payʼout)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uk-UA" sz="800">
                          <a:effectLst/>
                        </a:rPr>
                        <a:t>Відображення різних рахунків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uk-UA" sz="800">
                          <a:effectLst/>
                        </a:rPr>
                        <a:t>Подвійна конвертація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uk-UA" sz="800">
                          <a:effectLst/>
                        </a:rPr>
                        <a:t>Відкриття валютного депозиту в додатку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uk-UA" sz="800">
                          <a:effectLst/>
                        </a:rPr>
                        <a:t>Оцінка UX/UI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uk-UA" sz="800">
                          <a:effectLst/>
                        </a:rPr>
                        <a:t>Можливість змінити PIN у додатку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uk-UA" sz="800" dirty="0">
                          <a:effectLst/>
                        </a:rPr>
                        <a:t>Можливість вмикати/вимикати посилену аутентифікацію (3D-secure)</a:t>
                      </a:r>
                      <a:endParaRPr lang="uk-UA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uk-UA" sz="800">
                          <a:effectLst/>
                        </a:rPr>
                        <a:t>Можливість вмикати/вимикати перевірку відповідності геолокації клієнта й отримувача платежу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uk-UA" sz="800">
                          <a:effectLst/>
                        </a:rPr>
                        <a:t>Вибір CVV у додатку (Card Verification Value)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uk-UA" sz="800">
                          <a:effectLst/>
                        </a:rPr>
                        <a:t>Управління токенізованими картками (перетворення їх на цифрові)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uk-UA" sz="800">
                          <a:effectLst/>
                        </a:rPr>
                        <a:t>Керування підписками на ресурси і сервіси у додатку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uk-UA" sz="800">
                          <a:effectLst/>
                        </a:rPr>
                        <a:t>Оцінка Security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uk-UA" sz="800">
                          <a:effectLst/>
                        </a:rPr>
                        <a:t>Можливість оскарження операції клієнтом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uk-UA" sz="800">
                          <a:effectLst/>
                        </a:rPr>
                        <a:t>Змога направити заяву про шахрайство у кіберполіцію у випадку оскарження операції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uk-UA" sz="800">
                          <a:effectLst/>
                        </a:rPr>
                        <a:t>Відновлення доступу до додатку через «Дію»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uk-UA" sz="800">
                          <a:effectLst/>
                        </a:rPr>
                        <a:t>Можливість підтвердити/оновити документи без візиту в банк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uk-UA" sz="800">
                          <a:effectLst/>
                        </a:rPr>
                        <a:t>Підтягування у додаток Google Pay і Apple Pay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uk-UA" sz="800">
                          <a:effectLst/>
                        </a:rPr>
                        <a:t>Оцінка Digitalization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425642787"/>
                  </a:ext>
                </a:extLst>
              </a:tr>
              <a:tr h="2602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Monobank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83%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 dirty="0">
                          <a:effectLst/>
                        </a:rPr>
                        <a:t>1</a:t>
                      </a:r>
                      <a:endParaRPr lang="uk-UA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100%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60%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43292040"/>
                  </a:ext>
                </a:extLst>
              </a:tr>
              <a:tr h="252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Sense SuperApp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 dirty="0">
                          <a:effectLst/>
                        </a:rPr>
                        <a:t>0</a:t>
                      </a:r>
                      <a:endParaRPr lang="uk-UA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83%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67%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60%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76366503"/>
                  </a:ext>
                </a:extLst>
              </a:tr>
              <a:tr h="2640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АБанк24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83%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50%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60%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25664994"/>
                  </a:ext>
                </a:extLst>
              </a:tr>
              <a:tr h="319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Приват24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100%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33%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40%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0872307"/>
                  </a:ext>
                </a:extLst>
              </a:tr>
              <a:tr h="2640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ПУМБ Online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50%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33%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40%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65169225"/>
                  </a:ext>
                </a:extLst>
              </a:tr>
              <a:tr h="2414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Екобан Онлайн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 dirty="0">
                          <a:effectLst/>
                        </a:rPr>
                        <a:t>0</a:t>
                      </a:r>
                      <a:endParaRPr lang="uk-UA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33%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17%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20%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20988110"/>
                  </a:ext>
                </a:extLst>
              </a:tr>
              <a:tr h="3013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UKRSIB online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 dirty="0">
                          <a:effectLst/>
                        </a:rPr>
                        <a:t>0</a:t>
                      </a:r>
                      <a:endParaRPr lang="uk-UA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17%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33%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75554715"/>
                  </a:ext>
                </a:extLst>
              </a:tr>
              <a:tr h="2640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OTP Bank UA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17%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17%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20%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78605296"/>
                  </a:ext>
                </a:extLst>
              </a:tr>
              <a:tr h="2317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 dirty="0" err="1">
                          <a:effectLst/>
                        </a:rPr>
                        <a:t>Raiffeisen</a:t>
                      </a:r>
                      <a:r>
                        <a:rPr lang="uk-UA" sz="800" dirty="0">
                          <a:effectLst/>
                        </a:rPr>
                        <a:t> </a:t>
                      </a:r>
                      <a:r>
                        <a:rPr lang="uk-UA" sz="800" dirty="0" err="1">
                          <a:effectLst/>
                        </a:rPr>
                        <a:t>Online</a:t>
                      </a:r>
                      <a:r>
                        <a:rPr lang="uk-UA" sz="800" dirty="0">
                          <a:effectLst/>
                        </a:rPr>
                        <a:t> Україна</a:t>
                      </a:r>
                      <a:endParaRPr lang="uk-UA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 dirty="0">
                          <a:effectLst/>
                        </a:rPr>
                        <a:t>0%</a:t>
                      </a:r>
                      <a:endParaRPr lang="uk-UA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 dirty="0">
                          <a:effectLst/>
                        </a:rPr>
                        <a:t>1</a:t>
                      </a:r>
                      <a:endParaRPr lang="uk-UA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17%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20%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13923594"/>
                  </a:ext>
                </a:extLst>
              </a:tr>
              <a:tr h="2640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Ощад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 dirty="0">
                          <a:effectLst/>
                        </a:rPr>
                        <a:t>1</a:t>
                      </a:r>
                      <a:endParaRPr lang="uk-UA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17%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0%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52623730"/>
                  </a:ext>
                </a:extLst>
              </a:tr>
              <a:tr h="4514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Інфраструктура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50%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80%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10%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40%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40%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60%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uk-UA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90%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40%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 dirty="0">
                          <a:effectLst/>
                        </a:rPr>
                        <a:t>30%</a:t>
                      </a:r>
                      <a:endParaRPr lang="uk-UA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 dirty="0">
                          <a:effectLst/>
                        </a:rPr>
                        <a:t>10%</a:t>
                      </a:r>
                      <a:endParaRPr lang="uk-UA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20%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 dirty="0">
                          <a:effectLst/>
                        </a:rPr>
                        <a:t>40%</a:t>
                      </a:r>
                      <a:endParaRPr lang="uk-UA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 dirty="0">
                          <a:effectLst/>
                        </a:rPr>
                        <a:t>70%</a:t>
                      </a:r>
                      <a:endParaRPr lang="uk-UA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 dirty="0">
                          <a:effectLst/>
                        </a:rPr>
                        <a:t>0%</a:t>
                      </a:r>
                      <a:endParaRPr lang="uk-UA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 dirty="0">
                          <a:effectLst/>
                        </a:rPr>
                        <a:t>0%</a:t>
                      </a:r>
                      <a:endParaRPr lang="uk-UA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 dirty="0">
                          <a:effectLst/>
                        </a:rPr>
                        <a:t>40%</a:t>
                      </a:r>
                      <a:endParaRPr lang="uk-UA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800" dirty="0">
                          <a:effectLst/>
                        </a:rPr>
                        <a:t>50%</a:t>
                      </a:r>
                      <a:endParaRPr lang="uk-UA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uk-UA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39630483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ACEE6929-C748-F5C6-D928-0C37B6483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444" y="194283"/>
            <a:ext cx="107659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uk-UA" sz="12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kumimoji="0" lang="ru-RU" altLang="uk-UA" sz="12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kumimoji="0" lang="uk-UA" altLang="uk-UA" sz="1200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2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Розрахунки показників для удосконаленого рейтингу </a:t>
            </a:r>
            <a:r>
              <a:rPr kumimoji="0" lang="ru-RU" altLang="uk-UA" sz="12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банківських</a:t>
            </a:r>
            <a:r>
              <a:rPr kumimoji="0" lang="ru-RU" altLang="uk-UA" sz="12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sz="12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мобільних</a:t>
            </a:r>
            <a:r>
              <a:rPr kumimoji="0" lang="ru-RU" altLang="uk-UA" sz="12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sz="12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додатків</a:t>
            </a:r>
            <a:endParaRPr kumimoji="0" lang="ru-RU" altLang="uk-UA" sz="1200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826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FA7A9658-66B4-8793-70BE-9F7C3154BC87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56704469"/>
              </p:ext>
            </p:extLst>
          </p:nvPr>
        </p:nvGraphicFramePr>
        <p:xfrm>
          <a:off x="1621612" y="1256464"/>
          <a:ext cx="8948776" cy="3815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0646">
                  <a:extLst>
                    <a:ext uri="{9D8B030D-6E8A-4147-A177-3AD203B41FA5}">
                      <a16:colId xmlns:a16="http://schemas.microsoft.com/office/drawing/2014/main" val="2930752790"/>
                    </a:ext>
                  </a:extLst>
                </a:gridCol>
                <a:gridCol w="3080169">
                  <a:extLst>
                    <a:ext uri="{9D8B030D-6E8A-4147-A177-3AD203B41FA5}">
                      <a16:colId xmlns:a16="http://schemas.microsoft.com/office/drawing/2014/main" val="3509420103"/>
                    </a:ext>
                  </a:extLst>
                </a:gridCol>
                <a:gridCol w="844764">
                  <a:extLst>
                    <a:ext uri="{9D8B030D-6E8A-4147-A177-3AD203B41FA5}">
                      <a16:colId xmlns:a16="http://schemas.microsoft.com/office/drawing/2014/main" val="2950994517"/>
                    </a:ext>
                  </a:extLst>
                </a:gridCol>
                <a:gridCol w="973627">
                  <a:extLst>
                    <a:ext uri="{9D8B030D-6E8A-4147-A177-3AD203B41FA5}">
                      <a16:colId xmlns:a16="http://schemas.microsoft.com/office/drawing/2014/main" val="2653629220"/>
                    </a:ext>
                  </a:extLst>
                </a:gridCol>
                <a:gridCol w="1471179">
                  <a:extLst>
                    <a:ext uri="{9D8B030D-6E8A-4147-A177-3AD203B41FA5}">
                      <a16:colId xmlns:a16="http://schemas.microsoft.com/office/drawing/2014/main" val="4149538386"/>
                    </a:ext>
                  </a:extLst>
                </a:gridCol>
                <a:gridCol w="1818391">
                  <a:extLst>
                    <a:ext uri="{9D8B030D-6E8A-4147-A177-3AD203B41FA5}">
                      <a16:colId xmlns:a16="http://schemas.microsoft.com/office/drawing/2014/main" val="3224295506"/>
                    </a:ext>
                  </a:extLst>
                </a:gridCol>
              </a:tblGrid>
              <a:tr h="2749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№ з/п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Мобільний додаток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UX/UI</a:t>
                      </a:r>
                      <a:r>
                        <a:rPr lang="uk-UA" sz="1200">
                          <a:effectLst/>
                        </a:rPr>
                        <a:t> (</a:t>
                      </a:r>
                      <a:r>
                        <a:rPr lang="ru-RU" sz="1200">
                          <a:effectLst/>
                        </a:rPr>
                        <a:t>зручність для клієнта</a:t>
                      </a:r>
                      <a:r>
                        <a:rPr lang="uk-UA" sz="1200">
                          <a:effectLst/>
                        </a:rPr>
                        <a:t>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</a:rPr>
                        <a:t>Security</a:t>
                      </a:r>
                      <a:r>
                        <a:rPr lang="uk-UA" sz="1200" dirty="0">
                          <a:effectLst/>
                        </a:rPr>
                        <a:t> (</a:t>
                      </a:r>
                      <a:r>
                        <a:rPr lang="ru-RU" sz="1200" dirty="0" err="1">
                          <a:effectLst/>
                        </a:rPr>
                        <a:t>безпека</a:t>
                      </a:r>
                      <a:r>
                        <a:rPr lang="uk-UA" sz="1200" dirty="0">
                          <a:effectLst/>
                        </a:rPr>
                        <a:t>)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Digitalization</a:t>
                      </a:r>
                      <a:r>
                        <a:rPr lang="uk-UA" sz="1200">
                          <a:effectLst/>
                        </a:rPr>
                        <a:t> (</a:t>
                      </a:r>
                      <a:r>
                        <a:rPr lang="ru-RU" sz="1200">
                          <a:effectLst/>
                        </a:rPr>
                        <a:t>цифрова взаємодія</a:t>
                      </a:r>
                      <a:r>
                        <a:rPr lang="uk-UA" sz="1200">
                          <a:effectLst/>
                        </a:rPr>
                        <a:t>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Фінальна оцінка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50994599"/>
                  </a:ext>
                </a:extLst>
              </a:tr>
              <a:tr h="2749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Monobank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83%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60%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81%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05264692"/>
                  </a:ext>
                </a:extLst>
              </a:tr>
              <a:tr h="2749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Sense SuperApp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83%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67%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60%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70%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04667095"/>
                  </a:ext>
                </a:extLst>
              </a:tr>
              <a:tr h="2749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АБанк24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83%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50%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60%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64%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64714179"/>
                  </a:ext>
                </a:extLst>
              </a:tr>
              <a:tr h="2749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Приват24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33%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40%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58%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72233180"/>
                  </a:ext>
                </a:extLst>
              </a:tr>
              <a:tr h="2749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ПУМБ Online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50%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33%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40%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41%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31815491"/>
                  </a:ext>
                </a:extLst>
              </a:tr>
              <a:tr h="2749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Екобан Онлайн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33%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17%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20%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23%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31165093"/>
                  </a:ext>
                </a:extLst>
              </a:tr>
              <a:tr h="2749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OTP Bank UA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17%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17%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20%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18%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60095755"/>
                  </a:ext>
                </a:extLst>
              </a:tr>
              <a:tr h="2749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UKRSIB online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17%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33%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0%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17%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79570506"/>
                  </a:ext>
                </a:extLst>
              </a:tr>
              <a:tr h="2749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Raiffeisen Online Україна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0%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17%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20%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12%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67943458"/>
                  </a:ext>
                </a:extLst>
              </a:tr>
              <a:tr h="2749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Ощад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0%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17%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0%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</a:rPr>
                        <a:t>6%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12898680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8F879481-B7E8-E31B-F8A0-A55805C71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465" y="470843"/>
            <a:ext cx="109261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uk-UA" sz="14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kumimoji="0" lang="ru-RU" altLang="uk-UA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kumimoji="0" lang="uk-UA" altLang="uk-UA" sz="800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uk-UA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Рейтинг </a:t>
            </a:r>
            <a:r>
              <a:rPr kumimoji="0" lang="ru-RU" altLang="uk-UA" sz="14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банківських</a:t>
            </a:r>
            <a:r>
              <a:rPr kumimoji="0" lang="ru-RU" altLang="uk-UA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sz="14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мобільних</a:t>
            </a:r>
            <a:r>
              <a:rPr kumimoji="0" lang="ru-RU" altLang="uk-UA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sz="14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додатків</a:t>
            </a:r>
            <a:endParaRPr kumimoji="0" lang="uk-UA" altLang="uk-UA" sz="800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8FA09E-FB9E-FFB1-87E7-8D84376FF356}"/>
              </a:ext>
            </a:extLst>
          </p:cNvPr>
          <p:cNvSpPr txBox="1"/>
          <p:nvPr/>
        </p:nvSpPr>
        <p:spPr>
          <a:xfrm>
            <a:off x="1555880" y="5303678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uk-UA" sz="18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Джерело</a:t>
            </a:r>
            <a:r>
              <a:rPr kumimoji="0" lang="ru-RU" altLang="uk-UA" sz="18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ru-RU" altLang="uk-UA" sz="18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розрахунки</a:t>
            </a:r>
            <a:r>
              <a:rPr kumimoji="0" lang="ru-RU" altLang="uk-UA" sz="18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автора</a:t>
            </a:r>
            <a:endParaRPr kumimoji="0" lang="ru-RU" altLang="uk-UA" sz="2400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04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ADFE8157-20B8-D1E4-0CAF-0279372BEDFF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401443951"/>
              </p:ext>
            </p:extLst>
          </p:nvPr>
        </p:nvGraphicFramePr>
        <p:xfrm>
          <a:off x="499353" y="742315"/>
          <a:ext cx="11066833" cy="39172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3515">
                  <a:extLst>
                    <a:ext uri="{9D8B030D-6E8A-4147-A177-3AD203B41FA5}">
                      <a16:colId xmlns:a16="http://schemas.microsoft.com/office/drawing/2014/main" val="982917922"/>
                    </a:ext>
                  </a:extLst>
                </a:gridCol>
                <a:gridCol w="3833424">
                  <a:extLst>
                    <a:ext uri="{9D8B030D-6E8A-4147-A177-3AD203B41FA5}">
                      <a16:colId xmlns:a16="http://schemas.microsoft.com/office/drawing/2014/main" val="414000585"/>
                    </a:ext>
                  </a:extLst>
                </a:gridCol>
                <a:gridCol w="1364258">
                  <a:extLst>
                    <a:ext uri="{9D8B030D-6E8A-4147-A177-3AD203B41FA5}">
                      <a16:colId xmlns:a16="http://schemas.microsoft.com/office/drawing/2014/main" val="121645904"/>
                    </a:ext>
                  </a:extLst>
                </a:gridCol>
                <a:gridCol w="1520579">
                  <a:extLst>
                    <a:ext uri="{9D8B030D-6E8A-4147-A177-3AD203B41FA5}">
                      <a16:colId xmlns:a16="http://schemas.microsoft.com/office/drawing/2014/main" val="792997922"/>
                    </a:ext>
                  </a:extLst>
                </a:gridCol>
                <a:gridCol w="1665057">
                  <a:extLst>
                    <a:ext uri="{9D8B030D-6E8A-4147-A177-3AD203B41FA5}">
                      <a16:colId xmlns:a16="http://schemas.microsoft.com/office/drawing/2014/main" val="3029358704"/>
                    </a:ext>
                  </a:extLst>
                </a:gridCol>
              </a:tblGrid>
              <a:tr h="26461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Показник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Формула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2021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2022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Відхилення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436754"/>
                  </a:ext>
                </a:extLst>
              </a:tr>
              <a:tr h="55420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200" dirty="0" err="1">
                          <a:effectLst/>
                        </a:rPr>
                        <a:t>Коефіцієнт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оборотності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активів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(Чистий дохід від реалізації продукції)/(Середньорічна вартість активів)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4,18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2,95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-1,23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37106420"/>
                  </a:ext>
                </a:extLst>
              </a:tr>
              <a:tr h="84807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Коефіцієнт оборотності дебіторської заборгованості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(Чистий дохід від реалізації продукції)/(Середньорічна сума дебіторської заборгованості)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10,36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5,30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-5,05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1040198"/>
                  </a:ext>
                </a:extLst>
              </a:tr>
              <a:tr h="55420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Коефіцієнт оборотності запасів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(Собівартість реалізованої продукції)/(Середньорічна вартість запасів)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-8,89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-1223,64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-1214,75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214251"/>
                  </a:ext>
                </a:extLst>
              </a:tr>
              <a:tr h="84807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Коефіцієнт оборотності оборотних активів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(Чистий дохід від реалізації продукції)/(Середньорічна вартість оборотних активів)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4,98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3,15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-1,83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0032030"/>
                  </a:ext>
                </a:extLst>
              </a:tr>
              <a:tr h="84807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Коефіцієнт оборотності власного капіталу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(Чистий дохід від реалізації продукції)/(Середньорічна вартість власного капіталу)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5,41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4,93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</a:rPr>
                        <a:t>-0,49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1394547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7B1E9992-1625-01C0-702A-EF424E462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371" y="126460"/>
            <a:ext cx="11527276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uk-UA" sz="14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kumimoji="0" lang="ru-RU" altLang="uk-UA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ru-RU" altLang="uk-UA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uk-UA" altLang="uk-UA" sz="800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uk-UA" sz="14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kumimoji="0" lang="ru-RU" altLang="uk-UA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sz="14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ділової</a:t>
            </a:r>
            <a:r>
              <a:rPr kumimoji="0" lang="ru-RU" altLang="uk-UA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sz="14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активності</a:t>
            </a:r>
            <a:r>
              <a:rPr kumimoji="0" lang="ru-RU" altLang="uk-UA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ТОВ «ФІНТЕХ БЕНД» у 2020 - 2022 </a:t>
            </a:r>
            <a:r>
              <a:rPr kumimoji="0" lang="ru-RU" altLang="uk-UA" sz="14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kumimoji="0" lang="ru-RU" altLang="uk-UA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uk-UA" altLang="uk-UA" sz="800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9929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1277</Words>
  <Application>Microsoft Office PowerPoint</Application>
  <PresentationFormat>Широкоэкранный</PresentationFormat>
  <Paragraphs>510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Montserrat</vt:lpstr>
      <vt:lpstr>Montserrat ExtraBold</vt:lpstr>
      <vt:lpstr>Times New Roman</vt:lpstr>
      <vt:lpstr>Тема Office</vt:lpstr>
      <vt:lpstr>ІЛЮСТРАТИВНИЙ МАТЕРІАЛ до магістерської роботи СИНЕЛЬНИКОВа Вадима Федоровича на тему:  «РОЗВИТОК ФІНТЕХ-КОМПАНІЙ В УКРАЇНІ»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Andrey Polchanov</cp:lastModifiedBy>
  <cp:revision>12</cp:revision>
  <dcterms:created xsi:type="dcterms:W3CDTF">2023-01-12T09:20:21Z</dcterms:created>
  <dcterms:modified xsi:type="dcterms:W3CDTF">2023-12-12T12:02:08Z</dcterms:modified>
</cp:coreProperties>
</file>