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8" r:id="rId2"/>
    <p:sldId id="257" r:id="rId3"/>
    <p:sldId id="261" r:id="rId4"/>
    <p:sldId id="273" r:id="rId5"/>
    <p:sldId id="274" r:id="rId6"/>
    <p:sldId id="288" r:id="rId7"/>
    <p:sldId id="275" r:id="rId8"/>
    <p:sldId id="278" r:id="rId9"/>
    <p:sldId id="279" r:id="rId10"/>
    <p:sldId id="289" r:id="rId11"/>
    <p:sldId id="280" r:id="rId12"/>
    <p:sldId id="284" r:id="rId13"/>
    <p:sldId id="285" r:id="rId14"/>
    <p:sldId id="286" r:id="rId15"/>
    <p:sldId id="272" r:id="rId1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59">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8896" autoAdjust="0"/>
  </p:normalViewPr>
  <p:slideViewPr>
    <p:cSldViewPr snapToGrid="0" snapToObjects="1">
      <p:cViewPr varScale="1">
        <p:scale>
          <a:sx n="86" d="100"/>
          <a:sy n="86" d="100"/>
        </p:scale>
        <p:origin x="562" y="67"/>
      </p:cViewPr>
      <p:guideLst>
        <p:guide orient="horz" pos="2159"/>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nchor="ctr" anchorCtr="1"/>
          <a:lstStyle/>
          <a:p>
            <a:pPr algn="ctr">
              <a:defRPr sz="1800" b="0" i="0" u="none" baseline="0">
                <a:solidFill>
                  <a:srgbClr val="000000"/>
                </a:solidFill>
                <a:latin typeface="Times New Roman"/>
                <a:ea typeface="Times New Roman"/>
              </a:defRPr>
            </a:pPr>
            <a:r>
              <a:rPr lang="uk-UA" altLang="ko-KR" sz="1800" b="0" i="0" u="none" baseline="0" dirty="0">
                <a:solidFill>
                  <a:srgbClr val="000000"/>
                </a:solidFill>
                <a:latin typeface="Times New Roman"/>
                <a:ea typeface="Times New Roman"/>
              </a:rPr>
              <a:t>Динаміка продажу напоїв, </a:t>
            </a:r>
            <a:r>
              <a:rPr lang="ko-KR" altLang="en-US" sz="1800" b="0" i="0" u="none" baseline="0" dirty="0">
                <a:solidFill>
                  <a:srgbClr val="000000"/>
                </a:solidFill>
                <a:latin typeface="Times New Roman"/>
                <a:ea typeface="Times New Roman"/>
              </a:rPr>
              <a:t>% </a:t>
            </a:r>
            <a:r>
              <a:rPr lang="ko-KR" altLang="en-US" sz="1800" b="0" i="0" u="none" baseline="0" dirty="0" err="1">
                <a:solidFill>
                  <a:srgbClr val="000000"/>
                </a:solidFill>
                <a:latin typeface="Times New Roman"/>
                <a:ea typeface="Times New Roman"/>
              </a:rPr>
              <a:t>за</a:t>
            </a:r>
            <a:r>
              <a:rPr lang="ko-KR" altLang="en-US" sz="1800" b="0" i="0" u="none" baseline="0" dirty="0">
                <a:solidFill>
                  <a:srgbClr val="000000"/>
                </a:solidFill>
                <a:latin typeface="Times New Roman"/>
                <a:ea typeface="Times New Roman"/>
              </a:rPr>
              <a:t> 2022 </a:t>
            </a:r>
            <a:r>
              <a:rPr lang="ko-KR" altLang="en-US" sz="1800" b="0" i="0" u="none" baseline="0" dirty="0" err="1">
                <a:solidFill>
                  <a:srgbClr val="000000"/>
                </a:solidFill>
                <a:latin typeface="Times New Roman"/>
                <a:ea typeface="Times New Roman"/>
              </a:rPr>
              <a:t>рік</a:t>
            </a:r>
            <a:r>
              <a:rPr lang="ko-KR" altLang="en-US" sz="1800" b="0" i="0" u="none" baseline="0" dirty="0">
                <a:solidFill>
                  <a:srgbClr val="000000"/>
                </a:solidFill>
                <a:latin typeface="Times New Roman"/>
                <a:ea typeface="Times New Roman"/>
              </a:rPr>
              <a:t> </a:t>
            </a:r>
          </a:p>
        </c:rich>
      </c:tx>
      <c:overlay val="0"/>
      <c:spPr>
        <a:noFill/>
        <a:ln>
          <a:noFill/>
          <a:round/>
        </a:ln>
      </c:spPr>
    </c:title>
    <c:autoTitleDeleted val="0"/>
    <c:plotArea>
      <c:layout/>
      <c:lineChart>
        <c:grouping val="standard"/>
        <c:varyColors val="0"/>
        <c:ser>
          <c:idx val="0"/>
          <c:order val="0"/>
          <c:tx>
            <c:strRef>
              <c:f>Лист1!$B$1</c:f>
              <c:strCache>
                <c:ptCount val="1"/>
                <c:pt idx="0">
                  <c:v>Газовані безалкогольні напої</c:v>
                </c:pt>
              </c:strCache>
            </c:strRef>
          </c:tx>
          <c:spPr>
            <a:ln w="28575" cap="flat">
              <a:solidFill>
                <a:srgbClr val="4472C4">
                  <a:alpha val="99607"/>
                </a:srgbClr>
              </a:solidFill>
              <a:round/>
            </a:ln>
          </c:spPr>
          <c:marker>
            <c:symbol val="circle"/>
            <c:size val="5"/>
            <c:spPr>
              <a:solidFill>
                <a:srgbClr val="4472C4">
                  <a:alpha val="99607"/>
                </a:srgbClr>
              </a:solidFill>
              <a:ln w="9525" cap="flat">
                <a:solidFill>
                  <a:srgbClr val="4472C4">
                    <a:alpha val="99607"/>
                  </a:srgbClr>
                </a:solidFill>
                <a:round/>
              </a:ln>
            </c:spPr>
          </c:marker>
          <c:cat>
            <c:strRef>
              <c:f>Лист1!$A$2:$A$13</c:f>
              <c:strCache>
                <c:ptCount val="12"/>
                <c:pt idx="0">
                  <c:v>Січень</c:v>
                </c:pt>
                <c:pt idx="1">
                  <c:v>Лютий</c:v>
                </c:pt>
                <c:pt idx="2">
                  <c:v>Березень</c:v>
                </c:pt>
                <c:pt idx="3">
                  <c:v>Квітень</c:v>
                </c:pt>
                <c:pt idx="4">
                  <c:v>Травень</c:v>
                </c:pt>
                <c:pt idx="5">
                  <c:v>Червень</c:v>
                </c:pt>
                <c:pt idx="6">
                  <c:v>Липень</c:v>
                </c:pt>
                <c:pt idx="7">
                  <c:v>Серпень </c:v>
                </c:pt>
                <c:pt idx="8">
                  <c:v>Версень</c:v>
                </c:pt>
                <c:pt idx="9">
                  <c:v>Жовтень</c:v>
                </c:pt>
                <c:pt idx="10">
                  <c:v>Листопад</c:v>
                </c:pt>
                <c:pt idx="11">
                  <c:v>Грудень</c:v>
                </c:pt>
              </c:strCache>
            </c:strRef>
          </c:cat>
          <c:val>
            <c:numRef>
              <c:f>Лист1!$B$2:$B$13</c:f>
              <c:numCache>
                <c:formatCode>General</c:formatCode>
                <c:ptCount val="12"/>
                <c:pt idx="0">
                  <c:v>15</c:v>
                </c:pt>
                <c:pt idx="1">
                  <c:v>12</c:v>
                </c:pt>
                <c:pt idx="2">
                  <c:v>20</c:v>
                </c:pt>
                <c:pt idx="3">
                  <c:v>25</c:v>
                </c:pt>
                <c:pt idx="4">
                  <c:v>30</c:v>
                </c:pt>
                <c:pt idx="5">
                  <c:v>25</c:v>
                </c:pt>
                <c:pt idx="6">
                  <c:v>30</c:v>
                </c:pt>
                <c:pt idx="7">
                  <c:v>35</c:v>
                </c:pt>
                <c:pt idx="8">
                  <c:v>35</c:v>
                </c:pt>
                <c:pt idx="9">
                  <c:v>30</c:v>
                </c:pt>
                <c:pt idx="10">
                  <c:v>15</c:v>
                </c:pt>
                <c:pt idx="11">
                  <c:v>10</c:v>
                </c:pt>
              </c:numCache>
            </c:numRef>
          </c:val>
          <c:smooth val="0"/>
          <c:extLst>
            <c:ext xmlns:c16="http://schemas.microsoft.com/office/drawing/2014/chart" uri="{C3380CC4-5D6E-409C-BE32-E72D297353CC}">
              <c16:uniqueId val="{00000000-FA58-9840-B2A4-DD52963E935B}"/>
            </c:ext>
          </c:extLst>
        </c:ser>
        <c:ser>
          <c:idx val="1"/>
          <c:order val="1"/>
          <c:tx>
            <c:strRef>
              <c:f>Лист1!$C$1</c:f>
              <c:strCache>
                <c:ptCount val="1"/>
                <c:pt idx="0">
                  <c:v>Енергетичні напої</c:v>
                </c:pt>
              </c:strCache>
            </c:strRef>
          </c:tx>
          <c:spPr>
            <a:ln w="28575" cap="flat">
              <a:solidFill>
                <a:srgbClr val="ED7D31">
                  <a:alpha val="99607"/>
                </a:srgbClr>
              </a:solidFill>
              <a:round/>
            </a:ln>
          </c:spPr>
          <c:marker>
            <c:symbol val="circle"/>
            <c:size val="5"/>
            <c:spPr>
              <a:solidFill>
                <a:srgbClr val="ED7D31">
                  <a:alpha val="99607"/>
                </a:srgbClr>
              </a:solidFill>
              <a:ln w="9525" cap="flat">
                <a:solidFill>
                  <a:srgbClr val="ED7D31">
                    <a:alpha val="99607"/>
                  </a:srgbClr>
                </a:solidFill>
                <a:round/>
              </a:ln>
            </c:spPr>
          </c:marker>
          <c:cat>
            <c:strRef>
              <c:f>Лист1!$A$2:$A$13</c:f>
              <c:strCache>
                <c:ptCount val="12"/>
                <c:pt idx="0">
                  <c:v>Січень</c:v>
                </c:pt>
                <c:pt idx="1">
                  <c:v>Лютий</c:v>
                </c:pt>
                <c:pt idx="2">
                  <c:v>Березень</c:v>
                </c:pt>
                <c:pt idx="3">
                  <c:v>Квітень</c:v>
                </c:pt>
                <c:pt idx="4">
                  <c:v>Травень</c:v>
                </c:pt>
                <c:pt idx="5">
                  <c:v>Червень</c:v>
                </c:pt>
                <c:pt idx="6">
                  <c:v>Липень</c:v>
                </c:pt>
                <c:pt idx="7">
                  <c:v>Серпень </c:v>
                </c:pt>
                <c:pt idx="8">
                  <c:v>Версень</c:v>
                </c:pt>
                <c:pt idx="9">
                  <c:v>Жовтень</c:v>
                </c:pt>
                <c:pt idx="10">
                  <c:v>Листопад</c:v>
                </c:pt>
                <c:pt idx="11">
                  <c:v>Грудень</c:v>
                </c:pt>
              </c:strCache>
            </c:strRef>
          </c:cat>
          <c:val>
            <c:numRef>
              <c:f>Лист1!$C$2:$C$13</c:f>
              <c:numCache>
                <c:formatCode>General</c:formatCode>
                <c:ptCount val="12"/>
                <c:pt idx="0">
                  <c:v>5</c:v>
                </c:pt>
                <c:pt idx="1">
                  <c:v>7</c:v>
                </c:pt>
                <c:pt idx="2">
                  <c:v>5</c:v>
                </c:pt>
                <c:pt idx="3">
                  <c:v>5</c:v>
                </c:pt>
                <c:pt idx="4">
                  <c:v>15</c:v>
                </c:pt>
                <c:pt idx="5">
                  <c:v>5</c:v>
                </c:pt>
                <c:pt idx="6">
                  <c:v>5</c:v>
                </c:pt>
                <c:pt idx="7">
                  <c:v>5</c:v>
                </c:pt>
                <c:pt idx="8">
                  <c:v>5</c:v>
                </c:pt>
                <c:pt idx="9">
                  <c:v>5</c:v>
                </c:pt>
                <c:pt idx="10">
                  <c:v>5</c:v>
                </c:pt>
                <c:pt idx="11">
                  <c:v>5</c:v>
                </c:pt>
              </c:numCache>
            </c:numRef>
          </c:val>
          <c:smooth val="0"/>
          <c:extLst>
            <c:ext xmlns:c16="http://schemas.microsoft.com/office/drawing/2014/chart" uri="{C3380CC4-5D6E-409C-BE32-E72D297353CC}">
              <c16:uniqueId val="{00000001-FA58-9840-B2A4-DD52963E935B}"/>
            </c:ext>
          </c:extLst>
        </c:ser>
        <c:ser>
          <c:idx val="2"/>
          <c:order val="2"/>
          <c:tx>
            <c:strRef>
              <c:f>Лист1!$D$1</c:f>
              <c:strCache>
                <c:ptCount val="1"/>
                <c:pt idx="0">
                  <c:v>Мінеральна вода</c:v>
                </c:pt>
              </c:strCache>
            </c:strRef>
          </c:tx>
          <c:spPr>
            <a:ln w="28575" cap="flat">
              <a:solidFill>
                <a:srgbClr val="A5A5A5">
                  <a:alpha val="99607"/>
                </a:srgbClr>
              </a:solidFill>
              <a:round/>
            </a:ln>
          </c:spPr>
          <c:marker>
            <c:symbol val="circle"/>
            <c:size val="5"/>
            <c:spPr>
              <a:solidFill>
                <a:srgbClr val="A5A5A5">
                  <a:alpha val="99607"/>
                </a:srgbClr>
              </a:solidFill>
              <a:ln w="9525" cap="flat">
                <a:solidFill>
                  <a:srgbClr val="A5A5A5">
                    <a:alpha val="99607"/>
                  </a:srgbClr>
                </a:solidFill>
                <a:round/>
              </a:ln>
            </c:spPr>
          </c:marker>
          <c:cat>
            <c:strRef>
              <c:f>Лист1!$A$2:$A$13</c:f>
              <c:strCache>
                <c:ptCount val="12"/>
                <c:pt idx="0">
                  <c:v>Січень</c:v>
                </c:pt>
                <c:pt idx="1">
                  <c:v>Лютий</c:v>
                </c:pt>
                <c:pt idx="2">
                  <c:v>Березень</c:v>
                </c:pt>
                <c:pt idx="3">
                  <c:v>Квітень</c:v>
                </c:pt>
                <c:pt idx="4">
                  <c:v>Травень</c:v>
                </c:pt>
                <c:pt idx="5">
                  <c:v>Червень</c:v>
                </c:pt>
                <c:pt idx="6">
                  <c:v>Липень</c:v>
                </c:pt>
                <c:pt idx="7">
                  <c:v>Серпень </c:v>
                </c:pt>
                <c:pt idx="8">
                  <c:v>Версень</c:v>
                </c:pt>
                <c:pt idx="9">
                  <c:v>Жовтень</c:v>
                </c:pt>
                <c:pt idx="10">
                  <c:v>Листопад</c:v>
                </c:pt>
                <c:pt idx="11">
                  <c:v>Грудень</c:v>
                </c:pt>
              </c:strCache>
            </c:strRef>
          </c:cat>
          <c:val>
            <c:numRef>
              <c:f>Лист1!$D$2:$D$13</c:f>
              <c:numCache>
                <c:formatCode>General</c:formatCode>
                <c:ptCount val="12"/>
                <c:pt idx="0">
                  <c:v>10</c:v>
                </c:pt>
                <c:pt idx="1">
                  <c:v>21</c:v>
                </c:pt>
                <c:pt idx="2">
                  <c:v>15</c:v>
                </c:pt>
                <c:pt idx="3">
                  <c:v>15</c:v>
                </c:pt>
                <c:pt idx="4">
                  <c:v>10</c:v>
                </c:pt>
                <c:pt idx="5">
                  <c:v>15</c:v>
                </c:pt>
                <c:pt idx="6">
                  <c:v>10</c:v>
                </c:pt>
                <c:pt idx="7">
                  <c:v>10</c:v>
                </c:pt>
                <c:pt idx="8">
                  <c:v>10</c:v>
                </c:pt>
                <c:pt idx="9">
                  <c:v>15</c:v>
                </c:pt>
                <c:pt idx="10">
                  <c:v>15</c:v>
                </c:pt>
                <c:pt idx="11">
                  <c:v>15</c:v>
                </c:pt>
              </c:numCache>
            </c:numRef>
          </c:val>
          <c:smooth val="0"/>
          <c:extLst>
            <c:ext xmlns:c16="http://schemas.microsoft.com/office/drawing/2014/chart" uri="{C3380CC4-5D6E-409C-BE32-E72D297353CC}">
              <c16:uniqueId val="{00000002-FA58-9840-B2A4-DD52963E935B}"/>
            </c:ext>
          </c:extLst>
        </c:ser>
        <c:ser>
          <c:idx val="3"/>
          <c:order val="3"/>
          <c:tx>
            <c:strRef>
              <c:f>Лист1!$E$1</c:f>
              <c:strCache>
                <c:ptCount val="1"/>
                <c:pt idx="0">
                  <c:v>Соки, нектари та морси</c:v>
                </c:pt>
              </c:strCache>
            </c:strRef>
          </c:tx>
          <c:spPr>
            <a:ln w="28575" cap="flat">
              <a:solidFill>
                <a:srgbClr val="FFC000">
                  <a:alpha val="99607"/>
                </a:srgbClr>
              </a:solidFill>
              <a:round/>
            </a:ln>
          </c:spPr>
          <c:marker>
            <c:symbol val="circle"/>
            <c:size val="5"/>
            <c:spPr>
              <a:solidFill>
                <a:srgbClr val="FFC000">
                  <a:alpha val="99607"/>
                </a:srgbClr>
              </a:solidFill>
              <a:ln w="9525" cap="flat">
                <a:solidFill>
                  <a:srgbClr val="FFC000">
                    <a:alpha val="99607"/>
                  </a:srgbClr>
                </a:solidFill>
                <a:round/>
              </a:ln>
            </c:spPr>
          </c:marker>
          <c:cat>
            <c:strRef>
              <c:f>Лист1!$A$2:$A$13</c:f>
              <c:strCache>
                <c:ptCount val="12"/>
                <c:pt idx="0">
                  <c:v>Січень</c:v>
                </c:pt>
                <c:pt idx="1">
                  <c:v>Лютий</c:v>
                </c:pt>
                <c:pt idx="2">
                  <c:v>Березень</c:v>
                </c:pt>
                <c:pt idx="3">
                  <c:v>Квітень</c:v>
                </c:pt>
                <c:pt idx="4">
                  <c:v>Травень</c:v>
                </c:pt>
                <c:pt idx="5">
                  <c:v>Червень</c:v>
                </c:pt>
                <c:pt idx="6">
                  <c:v>Липень</c:v>
                </c:pt>
                <c:pt idx="7">
                  <c:v>Серпень </c:v>
                </c:pt>
                <c:pt idx="8">
                  <c:v>Версень</c:v>
                </c:pt>
                <c:pt idx="9">
                  <c:v>Жовтень</c:v>
                </c:pt>
                <c:pt idx="10">
                  <c:v>Листопад</c:v>
                </c:pt>
                <c:pt idx="11">
                  <c:v>Грудень</c:v>
                </c:pt>
              </c:strCache>
            </c:strRef>
          </c:cat>
          <c:val>
            <c:numRef>
              <c:f>Лист1!$E$2:$E$13</c:f>
              <c:numCache>
                <c:formatCode>General</c:formatCode>
                <c:ptCount val="12"/>
                <c:pt idx="0">
                  <c:v>45</c:v>
                </c:pt>
                <c:pt idx="1">
                  <c:v>30</c:v>
                </c:pt>
                <c:pt idx="2">
                  <c:v>40</c:v>
                </c:pt>
                <c:pt idx="3">
                  <c:v>30</c:v>
                </c:pt>
                <c:pt idx="4">
                  <c:v>15</c:v>
                </c:pt>
                <c:pt idx="5">
                  <c:v>30</c:v>
                </c:pt>
                <c:pt idx="6">
                  <c:v>25</c:v>
                </c:pt>
                <c:pt idx="7">
                  <c:v>20</c:v>
                </c:pt>
                <c:pt idx="8">
                  <c:v>20</c:v>
                </c:pt>
                <c:pt idx="9">
                  <c:v>25</c:v>
                </c:pt>
                <c:pt idx="10">
                  <c:v>40</c:v>
                </c:pt>
                <c:pt idx="11">
                  <c:v>45</c:v>
                </c:pt>
              </c:numCache>
            </c:numRef>
          </c:val>
          <c:smooth val="0"/>
          <c:extLst>
            <c:ext xmlns:c16="http://schemas.microsoft.com/office/drawing/2014/chart" uri="{C3380CC4-5D6E-409C-BE32-E72D297353CC}">
              <c16:uniqueId val="{00000003-FA58-9840-B2A4-DD52963E935B}"/>
            </c:ext>
          </c:extLst>
        </c:ser>
        <c:ser>
          <c:idx val="4"/>
          <c:order val="4"/>
          <c:tx>
            <c:strRef>
              <c:f>Лист1!$F$1</c:f>
              <c:strCache>
                <c:ptCount val="1"/>
                <c:pt idx="0">
                  <c:v>Холодний чай</c:v>
                </c:pt>
              </c:strCache>
            </c:strRef>
          </c:tx>
          <c:spPr>
            <a:ln w="28575" cap="flat">
              <a:solidFill>
                <a:srgbClr val="5B9BD5">
                  <a:alpha val="99607"/>
                </a:srgbClr>
              </a:solidFill>
              <a:round/>
            </a:ln>
          </c:spPr>
          <c:marker>
            <c:symbol val="circle"/>
            <c:size val="5"/>
            <c:spPr>
              <a:solidFill>
                <a:srgbClr val="5B9BD5">
                  <a:alpha val="99607"/>
                </a:srgbClr>
              </a:solidFill>
              <a:ln w="9525" cap="flat">
                <a:solidFill>
                  <a:srgbClr val="5B9BD5">
                    <a:alpha val="99607"/>
                  </a:srgbClr>
                </a:solidFill>
                <a:round/>
              </a:ln>
            </c:spPr>
          </c:marker>
          <c:cat>
            <c:strRef>
              <c:f>Лист1!$A$2:$A$13</c:f>
              <c:strCache>
                <c:ptCount val="12"/>
                <c:pt idx="0">
                  <c:v>Січень</c:v>
                </c:pt>
                <c:pt idx="1">
                  <c:v>Лютий</c:v>
                </c:pt>
                <c:pt idx="2">
                  <c:v>Березень</c:v>
                </c:pt>
                <c:pt idx="3">
                  <c:v>Квітень</c:v>
                </c:pt>
                <c:pt idx="4">
                  <c:v>Травень</c:v>
                </c:pt>
                <c:pt idx="5">
                  <c:v>Червень</c:v>
                </c:pt>
                <c:pt idx="6">
                  <c:v>Липень</c:v>
                </c:pt>
                <c:pt idx="7">
                  <c:v>Серпень </c:v>
                </c:pt>
                <c:pt idx="8">
                  <c:v>Версень</c:v>
                </c:pt>
                <c:pt idx="9">
                  <c:v>Жовтень</c:v>
                </c:pt>
                <c:pt idx="10">
                  <c:v>Листопад</c:v>
                </c:pt>
                <c:pt idx="11">
                  <c:v>Грудень</c:v>
                </c:pt>
              </c:strCache>
            </c:strRef>
          </c:cat>
          <c:val>
            <c:numRef>
              <c:f>Лист1!$F$2:$F$13</c:f>
              <c:numCache>
                <c:formatCode>General</c:formatCode>
                <c:ptCount val="12"/>
                <c:pt idx="0">
                  <c:v>10</c:v>
                </c:pt>
                <c:pt idx="1">
                  <c:v>10</c:v>
                </c:pt>
                <c:pt idx="2">
                  <c:v>15</c:v>
                </c:pt>
                <c:pt idx="3">
                  <c:v>20</c:v>
                </c:pt>
                <c:pt idx="4">
                  <c:v>10</c:v>
                </c:pt>
                <c:pt idx="5">
                  <c:v>20</c:v>
                </c:pt>
                <c:pt idx="6">
                  <c:v>25</c:v>
                </c:pt>
                <c:pt idx="7">
                  <c:v>25</c:v>
                </c:pt>
                <c:pt idx="8">
                  <c:v>25</c:v>
                </c:pt>
                <c:pt idx="9">
                  <c:v>20</c:v>
                </c:pt>
                <c:pt idx="10">
                  <c:v>20</c:v>
                </c:pt>
                <c:pt idx="11">
                  <c:v>20</c:v>
                </c:pt>
              </c:numCache>
            </c:numRef>
          </c:val>
          <c:smooth val="0"/>
          <c:extLst>
            <c:ext xmlns:c16="http://schemas.microsoft.com/office/drawing/2014/chart" uri="{C3380CC4-5D6E-409C-BE32-E72D297353CC}">
              <c16:uniqueId val="{00000004-FA58-9840-B2A4-DD52963E935B}"/>
            </c:ext>
          </c:extLst>
        </c:ser>
        <c:ser>
          <c:idx val="5"/>
          <c:order val="5"/>
          <c:tx>
            <c:strRef>
              <c:f>Лист1!$G$1</c:f>
              <c:strCache>
                <c:ptCount val="1"/>
                <c:pt idx="0">
                  <c:v>Пиво</c:v>
                </c:pt>
              </c:strCache>
            </c:strRef>
          </c:tx>
          <c:spPr>
            <a:ln w="28575" cap="flat">
              <a:solidFill>
                <a:srgbClr val="70AD47">
                  <a:alpha val="99607"/>
                </a:srgbClr>
              </a:solidFill>
              <a:round/>
            </a:ln>
          </c:spPr>
          <c:marker>
            <c:symbol val="circle"/>
            <c:size val="5"/>
            <c:spPr>
              <a:solidFill>
                <a:srgbClr val="70AD47">
                  <a:alpha val="99607"/>
                </a:srgbClr>
              </a:solidFill>
              <a:ln w="9525" cap="flat">
                <a:solidFill>
                  <a:srgbClr val="70AD47">
                    <a:alpha val="99607"/>
                  </a:srgbClr>
                </a:solidFill>
                <a:round/>
              </a:ln>
            </c:spPr>
          </c:marker>
          <c:cat>
            <c:strRef>
              <c:f>Лист1!$A$2:$A$13</c:f>
              <c:strCache>
                <c:ptCount val="12"/>
                <c:pt idx="0">
                  <c:v>Січень</c:v>
                </c:pt>
                <c:pt idx="1">
                  <c:v>Лютий</c:v>
                </c:pt>
                <c:pt idx="2">
                  <c:v>Березень</c:v>
                </c:pt>
                <c:pt idx="3">
                  <c:v>Квітень</c:v>
                </c:pt>
                <c:pt idx="4">
                  <c:v>Травень</c:v>
                </c:pt>
                <c:pt idx="5">
                  <c:v>Червень</c:v>
                </c:pt>
                <c:pt idx="6">
                  <c:v>Липень</c:v>
                </c:pt>
                <c:pt idx="7">
                  <c:v>Серпень </c:v>
                </c:pt>
                <c:pt idx="8">
                  <c:v>Версень</c:v>
                </c:pt>
                <c:pt idx="9">
                  <c:v>Жовтень</c:v>
                </c:pt>
                <c:pt idx="10">
                  <c:v>Листопад</c:v>
                </c:pt>
                <c:pt idx="11">
                  <c:v>Грудень</c:v>
                </c:pt>
              </c:strCache>
            </c:strRef>
          </c:cat>
          <c:val>
            <c:numRef>
              <c:f>Лист1!$G$2:$G$13</c:f>
              <c:numCache>
                <c:formatCode>General</c:formatCode>
                <c:ptCount val="12"/>
                <c:pt idx="0">
                  <c:v>15</c:v>
                </c:pt>
                <c:pt idx="1">
                  <c:v>20</c:v>
                </c:pt>
                <c:pt idx="2">
                  <c:v>5</c:v>
                </c:pt>
                <c:pt idx="3">
                  <c:v>5</c:v>
                </c:pt>
                <c:pt idx="4">
                  <c:v>20</c:v>
                </c:pt>
                <c:pt idx="5">
                  <c:v>5</c:v>
                </c:pt>
                <c:pt idx="6">
                  <c:v>5</c:v>
                </c:pt>
                <c:pt idx="7">
                  <c:v>5</c:v>
                </c:pt>
                <c:pt idx="8">
                  <c:v>5</c:v>
                </c:pt>
                <c:pt idx="9">
                  <c:v>5</c:v>
                </c:pt>
                <c:pt idx="10">
                  <c:v>5</c:v>
                </c:pt>
                <c:pt idx="11">
                  <c:v>5</c:v>
                </c:pt>
              </c:numCache>
            </c:numRef>
          </c:val>
          <c:smooth val="0"/>
          <c:extLst>
            <c:ext xmlns:c16="http://schemas.microsoft.com/office/drawing/2014/chart" uri="{C3380CC4-5D6E-409C-BE32-E72D297353CC}">
              <c16:uniqueId val="{00000005-FA58-9840-B2A4-DD52963E935B}"/>
            </c:ext>
          </c:extLst>
        </c:ser>
        <c:dLbls>
          <c:showLegendKey val="0"/>
          <c:showVal val="0"/>
          <c:showCatName val="0"/>
          <c:showSerName val="0"/>
          <c:showPercent val="0"/>
          <c:showBubbleSize val="0"/>
        </c:dLbls>
        <c:marker val="1"/>
        <c:smooth val="0"/>
        <c:axId val="1111"/>
        <c:axId val="2222"/>
      </c:lineChart>
      <c:catAx>
        <c:axId val="1111"/>
        <c:scaling>
          <c:orientation val="minMax"/>
        </c:scaling>
        <c:delete val="0"/>
        <c:axPos val="b"/>
        <c:numFmt formatCode="General" sourceLinked="0"/>
        <c:majorTickMark val="none"/>
        <c:minorTickMark val="none"/>
        <c:tickLblPos val="nextTo"/>
        <c:spPr>
          <a:noFill/>
          <a:ln w="9525" cap="flat">
            <a:solidFill>
              <a:srgbClr val="D9D9D9">
                <a:alpha val="99607"/>
              </a:srgbClr>
            </a:solidFill>
            <a:round/>
          </a:ln>
        </c:spPr>
        <c:txPr>
          <a:bodyPr/>
          <a:lstStyle/>
          <a:p>
            <a:pPr>
              <a:defRPr sz="900" b="0" i="0" u="none" baseline="0">
                <a:solidFill>
                  <a:srgbClr val="000000"/>
                </a:solidFill>
                <a:latin typeface="Times New Roman"/>
                <a:ea typeface="Times New Roman"/>
              </a:defRPr>
            </a:pPr>
            <a:endParaRPr lang="ru-RU"/>
          </a:p>
        </c:txPr>
        <c:crossAx val="2222"/>
        <c:crosses val="autoZero"/>
        <c:auto val="1"/>
        <c:lblAlgn val="ctr"/>
        <c:lblOffset val="100"/>
        <c:noMultiLvlLbl val="1"/>
      </c:catAx>
      <c:valAx>
        <c:axId val="2222"/>
        <c:scaling>
          <c:orientation val="minMax"/>
        </c:scaling>
        <c:delete val="0"/>
        <c:axPos val="l"/>
        <c:majorGridlines>
          <c:spPr>
            <a:ln w="9525" cap="flat">
              <a:solidFill>
                <a:srgbClr val="D9D9D9">
                  <a:alpha val="99607"/>
                </a:srgbClr>
              </a:solidFill>
              <a:round/>
            </a:ln>
          </c:spPr>
        </c:majorGridlines>
        <c:numFmt formatCode="General" sourceLinked="1"/>
        <c:majorTickMark val="none"/>
        <c:minorTickMark val="none"/>
        <c:tickLblPos val="nextTo"/>
        <c:spPr>
          <a:noFill/>
          <a:ln>
            <a:noFill/>
            <a:round/>
          </a:ln>
        </c:spPr>
        <c:txPr>
          <a:bodyPr/>
          <a:lstStyle/>
          <a:p>
            <a:pPr>
              <a:defRPr sz="900" b="0" i="0" u="none" baseline="0">
                <a:solidFill>
                  <a:srgbClr val="000000"/>
                </a:solidFill>
                <a:latin typeface="Times New Roman"/>
                <a:ea typeface="Times New Roman"/>
              </a:defRPr>
            </a:pPr>
            <a:endParaRPr lang="ru-RU"/>
          </a:p>
        </c:txPr>
        <c:crossAx val="1111"/>
        <c:crosses val="autoZero"/>
        <c:crossBetween val="between"/>
      </c:valAx>
      <c:spPr>
        <a:noFill/>
        <a:ln>
          <a:noFill/>
          <a:round/>
        </a:ln>
      </c:spPr>
    </c:plotArea>
    <c:legend>
      <c:legendPos val="b"/>
      <c:overlay val="0"/>
      <c:spPr>
        <a:noFill/>
        <a:ln>
          <a:noFill/>
          <a:round/>
        </a:ln>
      </c:spPr>
      <c:txPr>
        <a:bodyPr rot="0" vert="horz" anchor="ctr" anchorCtr="1"/>
        <a:lstStyle/>
        <a:p>
          <a:pPr>
            <a:defRPr sz="900" b="0" i="0" u="none" baseline="0">
              <a:solidFill>
                <a:srgbClr val="000000"/>
              </a:solidFill>
              <a:latin typeface="Times New Roman"/>
              <a:ea typeface="Times New Roman"/>
            </a:defRPr>
          </a:pPr>
          <a:endParaRPr lang="ru-RU"/>
        </a:p>
      </c:txPr>
    </c:legend>
    <c:plotVisOnly val="1"/>
    <c:dispBlanksAs val="gap"/>
    <c:showDLblsOverMax val="1"/>
  </c:chart>
  <c:spPr>
    <a:solidFill>
      <a:srgbClr val="FFFFFF">
        <a:alpha val="99607"/>
      </a:srgbClr>
    </a:solidFill>
    <a:ln w="9525" cap="flat">
      <a:solidFill>
        <a:srgbClr val="D9D9D9">
          <a:alpha val="99607"/>
        </a:srgbClr>
      </a:solidFill>
      <a:round/>
    </a:ln>
  </c:spPr>
  <c:txPr>
    <a:bodyPr/>
    <a:lstStyle/>
    <a:p>
      <a:pPr>
        <a:defRPr sz="1000" b="0" i="0" u="none" baseline="0">
          <a:solidFill>
            <a:srgbClr val="000000"/>
          </a:solidFill>
          <a:latin typeface="Times New Roman"/>
          <a:ea typeface="Times New Roman"/>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satMod val="120000"/>
                    <a:lumMod val="99000"/>
                    <a:shade val="78000"/>
                  </a:schemeClr>
                </a:gs>
              </a:gsLst>
              <a:lin ang="5400000" scaled="1"/>
            </a:gradFill>
            <a:ln>
              <a:noFill/>
              <a:round/>
            </a:ln>
            <a:effectLst>
              <a:outerShdw blurRad="57150" dist="19050" dir="5400000" algn="ctr" rotWithShape="0">
                <a:srgbClr val="000000">
                  <a:alpha val="62352"/>
                </a:srgbClr>
              </a:outerShdw>
            </a:effectLst>
          </c:spPr>
          <c:invertIfNegative val="1"/>
          <c:cat>
            <c:strRef>
              <c:f>Лист1!$A$2:$A$5</c:f>
              <c:strCache>
                <c:ptCount val="4"/>
                <c:pt idx="0">
                  <c:v>Чистий дохід від     реалізації продукції, тис.грн.</c:v>
                </c:pt>
                <c:pt idx="1">
                  <c:v>Собівартість реалізованої продукції, тис.грн</c:v>
                </c:pt>
                <c:pt idx="2">
                  <c:v>Фінансовий результат до оподаткування, тис.грн.</c:v>
                </c:pt>
                <c:pt idx="3">
                  <c:v>Чистий прибуток, тис.грн.</c:v>
                </c:pt>
              </c:strCache>
            </c:strRef>
          </c:cat>
          <c:val>
            <c:numRef>
              <c:f>Лист1!$B$2:$B$5</c:f>
              <c:numCache>
                <c:formatCode>#,##0</c:formatCode>
                <c:ptCount val="4"/>
                <c:pt idx="0">
                  <c:v>229621</c:v>
                </c:pt>
                <c:pt idx="1">
                  <c:v>167018</c:v>
                </c:pt>
                <c:pt idx="2">
                  <c:v>15091</c:v>
                </c:pt>
                <c:pt idx="3">
                  <c:v>62603</c:v>
                </c:pt>
              </c:numCache>
            </c:numRef>
          </c:val>
          <c:extLst>
            <c:ext xmlns:c16="http://schemas.microsoft.com/office/drawing/2014/chart" uri="{C3380CC4-5D6E-409C-BE32-E72D297353CC}">
              <c16:uniqueId val="{00000000-C400-E84E-AD76-EB185AF991BB}"/>
            </c:ext>
          </c:extLst>
        </c:ser>
        <c:ser>
          <c:idx val="1"/>
          <c:order val="1"/>
          <c:tx>
            <c:strRef>
              <c:f>Лист1!$C$1</c:f>
              <c:strCache>
                <c:ptCount val="1"/>
                <c:pt idx="0">
                  <c:v>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satMod val="120000"/>
                    <a:lumMod val="99000"/>
                    <a:shade val="78000"/>
                  </a:schemeClr>
                </a:gs>
              </a:gsLst>
              <a:lin ang="5400000" scaled="1"/>
            </a:gradFill>
            <a:ln>
              <a:noFill/>
              <a:round/>
            </a:ln>
            <a:effectLst>
              <a:outerShdw blurRad="57150" dist="19050" dir="5400000" algn="ctr" rotWithShape="0">
                <a:srgbClr val="000000">
                  <a:alpha val="62352"/>
                </a:srgbClr>
              </a:outerShdw>
            </a:effectLst>
          </c:spPr>
          <c:invertIfNegative val="1"/>
          <c:cat>
            <c:strRef>
              <c:f>Лист1!$A$2:$A$5</c:f>
              <c:strCache>
                <c:ptCount val="4"/>
                <c:pt idx="0">
                  <c:v>Чистий дохід від     реалізації продукції, тис.грн.</c:v>
                </c:pt>
                <c:pt idx="1">
                  <c:v>Собівартість реалізованої продукції, тис.грн</c:v>
                </c:pt>
                <c:pt idx="2">
                  <c:v>Фінансовий результат до оподаткування, тис.грн.</c:v>
                </c:pt>
                <c:pt idx="3">
                  <c:v>Чистий прибуток, тис.грн.</c:v>
                </c:pt>
              </c:strCache>
            </c:strRef>
          </c:cat>
          <c:val>
            <c:numRef>
              <c:f>Лист1!$C$2:$C$5</c:f>
              <c:numCache>
                <c:formatCode>#,##0</c:formatCode>
                <c:ptCount val="4"/>
                <c:pt idx="0">
                  <c:v>371549</c:v>
                </c:pt>
                <c:pt idx="1">
                  <c:v>279775</c:v>
                </c:pt>
                <c:pt idx="2">
                  <c:v>1822</c:v>
                </c:pt>
                <c:pt idx="3">
                  <c:v>91774</c:v>
                </c:pt>
              </c:numCache>
            </c:numRef>
          </c:val>
          <c:extLst>
            <c:ext xmlns:c16="http://schemas.microsoft.com/office/drawing/2014/chart" uri="{C3380CC4-5D6E-409C-BE32-E72D297353CC}">
              <c16:uniqueId val="{00000001-C400-E84E-AD76-EB185AF991BB}"/>
            </c:ext>
          </c:extLst>
        </c:ser>
        <c:ser>
          <c:idx val="2"/>
          <c:order val="2"/>
          <c:tx>
            <c:strRef>
              <c:f>Лист1!$D$1</c:f>
              <c:strCache>
                <c:ptCount val="1"/>
                <c:pt idx="0">
                  <c:v>2022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satMod val="120000"/>
                    <a:lumMod val="99000"/>
                    <a:shade val="78000"/>
                  </a:schemeClr>
                </a:gs>
              </a:gsLst>
              <a:lin ang="5400000" scaled="1"/>
            </a:gradFill>
            <a:ln>
              <a:noFill/>
              <a:round/>
            </a:ln>
            <a:effectLst>
              <a:outerShdw blurRad="57150" dist="19050" dir="5400000" algn="ctr" rotWithShape="0">
                <a:srgbClr val="000000">
                  <a:alpha val="62352"/>
                </a:srgbClr>
              </a:outerShdw>
            </a:effectLst>
          </c:spPr>
          <c:invertIfNegative val="1"/>
          <c:cat>
            <c:strRef>
              <c:f>Лист1!$A$2:$A$5</c:f>
              <c:strCache>
                <c:ptCount val="4"/>
                <c:pt idx="0">
                  <c:v>Чистий дохід від     реалізації продукції, тис.грн.</c:v>
                </c:pt>
                <c:pt idx="1">
                  <c:v>Собівартість реалізованої продукції, тис.грн</c:v>
                </c:pt>
                <c:pt idx="2">
                  <c:v>Фінансовий результат до оподаткування, тис.грн.</c:v>
                </c:pt>
                <c:pt idx="3">
                  <c:v>Чистий прибуток, тис.грн.</c:v>
                </c:pt>
              </c:strCache>
            </c:strRef>
          </c:cat>
          <c:val>
            <c:numRef>
              <c:f>Лист1!$D$2:$D$5</c:f>
              <c:numCache>
                <c:formatCode>#,##0</c:formatCode>
                <c:ptCount val="4"/>
                <c:pt idx="0">
                  <c:v>303045</c:v>
                </c:pt>
                <c:pt idx="1">
                  <c:v>223510</c:v>
                </c:pt>
                <c:pt idx="2">
                  <c:v>1822</c:v>
                </c:pt>
                <c:pt idx="3">
                  <c:v>79535</c:v>
                </c:pt>
              </c:numCache>
            </c:numRef>
          </c:val>
          <c:extLst>
            <c:ext xmlns:c16="http://schemas.microsoft.com/office/drawing/2014/chart" uri="{C3380CC4-5D6E-409C-BE32-E72D297353CC}">
              <c16:uniqueId val="{00000002-C400-E84E-AD76-EB185AF991BB}"/>
            </c:ext>
          </c:extLst>
        </c:ser>
        <c:dLbls>
          <c:showLegendKey val="0"/>
          <c:showVal val="0"/>
          <c:showCatName val="0"/>
          <c:showSerName val="0"/>
          <c:showPercent val="0"/>
          <c:showBubbleSize val="0"/>
        </c:dLbls>
        <c:gapWidth val="150"/>
        <c:axId val="1111"/>
        <c:axId val="2222"/>
      </c:barChart>
      <c:catAx>
        <c:axId val="1111"/>
        <c:scaling>
          <c:orientation val="minMax"/>
        </c:scaling>
        <c:delete val="0"/>
        <c:axPos val="l"/>
        <c:numFmt formatCode="General" sourceLinked="0"/>
        <c:majorTickMark val="out"/>
        <c:minorTickMark val="none"/>
        <c:tickLblPos val="nextTo"/>
        <c:spPr>
          <a:noFill/>
          <a:ln w="12700" cap="flat">
            <a:solidFill>
              <a:srgbClr val="D9D9D9">
                <a:alpha val="99607"/>
              </a:srgbClr>
            </a:solidFill>
            <a:round/>
          </a:ln>
        </c:spPr>
        <c:crossAx val="2222"/>
        <c:crosses val="autoZero"/>
        <c:auto val="1"/>
        <c:lblAlgn val="ctr"/>
        <c:lblOffset val="100"/>
        <c:noMultiLvlLbl val="1"/>
      </c:catAx>
      <c:valAx>
        <c:axId val="2222"/>
        <c:scaling>
          <c:orientation val="minMax"/>
        </c:scaling>
        <c:delete val="1"/>
        <c:axPos val="b"/>
        <c:majorGridlines>
          <c:spPr>
            <a:ln w="9525" cap="flat">
              <a:solidFill>
                <a:srgbClr val="D9D9D9">
                  <a:alpha val="99607"/>
                </a:srgbClr>
              </a:solidFill>
              <a:round/>
            </a:ln>
          </c:spPr>
        </c:majorGridlines>
        <c:numFmt formatCode="#,##0" sourceLinked="1"/>
        <c:majorTickMark val="out"/>
        <c:minorTickMark val="none"/>
        <c:tickLblPos val="nextTo"/>
        <c:crossAx val="1111"/>
        <c:crosses val="autoZero"/>
        <c:crossBetween val="between"/>
      </c:valAx>
      <c:spPr>
        <a:noFill/>
        <a:ln>
          <a:noFill/>
          <a:round/>
        </a:ln>
      </c:spPr>
    </c:plotArea>
    <c:legend>
      <c:legendPos val="r"/>
      <c:overlay val="0"/>
      <c:spPr>
        <a:noFill/>
        <a:ln>
          <a:noFill/>
          <a:round/>
        </a:ln>
      </c:spPr>
      <c:txPr>
        <a:bodyPr rot="0" vert="horz"/>
        <a:lstStyle/>
        <a:p>
          <a:pPr>
            <a:defRPr/>
          </a:pPr>
          <a:endParaRPr lang="ru-RU"/>
        </a:p>
      </c:txPr>
    </c:legend>
    <c:plotVisOnly val="1"/>
    <c:dispBlanksAs val="gap"/>
    <c:showDLblsOverMax val="1"/>
  </c:chart>
  <c:spPr>
    <a:solidFill>
      <a:srgbClr val="FFFFFF">
        <a:alpha val="99607"/>
      </a:srgbClr>
    </a:solidFill>
    <a:ln w="9525" cap="flat">
      <a:solidFill>
        <a:srgbClr val="D9D9D9">
          <a:alpha val="99607"/>
        </a:srgbClr>
      </a:solidFill>
      <a:round/>
    </a:ln>
  </c:spPr>
  <c:txPr>
    <a:bodyPr/>
    <a:lstStyle/>
    <a:p>
      <a:pPr>
        <a:defRPr sz="1400" b="0" i="0" u="none" baseline="0">
          <a:solidFill>
            <a:srgbClr val="000000"/>
          </a:solidFill>
          <a:latin typeface="Times New Roman"/>
          <a:ea typeface="Times New Roman"/>
        </a:defRPr>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42"/>
          <p:cNvGrpSpPr>
            <a:grpSpLocks/>
          </p:cNvGrpSpPr>
          <p:nvPr/>
        </p:nvGrpSpPr>
        <p:grpSpPr bwMode="auto">
          <a:xfrm>
            <a:off x="-509588" y="0"/>
            <a:ext cx="13242926" cy="6858000"/>
            <a:chOff x="-382404" y="0"/>
            <a:chExt cx="9932332" cy="6858000"/>
          </a:xfrm>
        </p:grpSpPr>
        <p:grpSp>
          <p:nvGrpSpPr>
            <p:cNvPr id="5" name="Group 44"/>
            <p:cNvGrpSpPr>
              <a:grpSpLocks/>
            </p:cNvGrpSpPr>
            <p:nvPr/>
          </p:nvGrpSpPr>
          <p:grpSpPr bwMode="auto">
            <a:xfrm>
              <a:off x="-208" y="0"/>
              <a:ext cx="9144126" cy="6858000"/>
              <a:chOff x="-208" y="0"/>
              <a:chExt cx="9144126" cy="6858000"/>
            </a:xfrm>
          </p:grpSpPr>
          <p:grpSp>
            <p:nvGrpSpPr>
              <p:cNvPr id="28" name="Group 4"/>
              <p:cNvGrpSpPr>
                <a:grpSpLocks/>
              </p:cNvGrpSpPr>
              <p:nvPr/>
            </p:nvGrpSpPr>
            <p:grpSpPr bwMode="auto">
              <a:xfrm>
                <a:off x="-208" y="0"/>
                <a:ext cx="2514635" cy="6858000"/>
                <a:chOff x="-208" y="0"/>
                <a:chExt cx="2514635" cy="6858000"/>
              </a:xfrm>
            </p:grpSpPr>
            <p:sp>
              <p:nvSpPr>
                <p:cNvPr id="40" name="Rectangle 114"/>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70" y="0"/>
                <a:ext cx="2514635" cy="6858000"/>
                <a:chOff x="-440" y="0"/>
                <a:chExt cx="2514635" cy="6858000"/>
              </a:xfrm>
            </p:grpSpPr>
            <p:sp>
              <p:nvSpPr>
                <p:cNvPr id="37" name="Rectangle 84"/>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284" y="0"/>
                <a:ext cx="2514634" cy="6858000"/>
                <a:chOff x="82" y="0"/>
                <a:chExt cx="2514634" cy="6858000"/>
              </a:xfrm>
            </p:grpSpPr>
            <p:sp>
              <p:nvSpPr>
                <p:cNvPr id="34" name="Rectangle 77"/>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8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868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03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6199188" y="-22225"/>
            <a:ext cx="46736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ru-RU"/>
              <a:t>Образец заголовка</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7" name="Date Placeholder 3"/>
          <p:cNvSpPr>
            <a:spLocks noGrp="1"/>
          </p:cNvSpPr>
          <p:nvPr>
            <p:ph type="dt" sz="half" idx="10"/>
          </p:nvPr>
        </p:nvSpPr>
        <p:spPr>
          <a:xfrm>
            <a:off x="6318250" y="1516063"/>
            <a:ext cx="2844800" cy="752475"/>
          </a:xfrm>
        </p:spPr>
        <p:txBody>
          <a:bodyPr anchor="b"/>
          <a:lstStyle>
            <a:lvl1pPr algn="l">
              <a:defRPr sz="2400"/>
            </a:lvl1pPr>
          </a:lstStyle>
          <a:p>
            <a:pPr>
              <a:defRPr/>
            </a:pPr>
            <a:fld id="{97291AB9-BF79-436B-AB25-8E32EFD03D88}" type="datetimeFigureOut">
              <a:rPr lang="ru-RU"/>
              <a:pPr>
                <a:defRPr/>
              </a:pPr>
              <a:t>29.12.2023</a:t>
            </a:fld>
            <a:endParaRPr lang="ru-RU"/>
          </a:p>
        </p:txBody>
      </p:sp>
      <p:sp>
        <p:nvSpPr>
          <p:cNvPr id="48" name="Footer Placeholder 4"/>
          <p:cNvSpPr>
            <a:spLocks noGrp="1"/>
          </p:cNvSpPr>
          <p:nvPr>
            <p:ph type="ftr" sz="quarter" idx="11"/>
          </p:nvPr>
        </p:nvSpPr>
        <p:spPr>
          <a:xfrm>
            <a:off x="7070725" y="5719763"/>
            <a:ext cx="3776663" cy="365125"/>
          </a:xfrm>
        </p:spPr>
        <p:txBody>
          <a:bodyPr>
            <a:normAutofit/>
          </a:bodyPr>
          <a:lstStyle>
            <a:lvl1pPr>
              <a:defRPr>
                <a:solidFill>
                  <a:schemeClr val="accent1"/>
                </a:solidFill>
              </a:defRPr>
            </a:lvl1pPr>
          </a:lstStyle>
          <a:p>
            <a:pPr>
              <a:defRPr/>
            </a:pPr>
            <a:endParaRPr lang="ru-RU"/>
          </a:p>
        </p:txBody>
      </p:sp>
      <p:sp>
        <p:nvSpPr>
          <p:cNvPr id="49" name="Slide Number Placeholder 5"/>
          <p:cNvSpPr>
            <a:spLocks noGrp="1"/>
          </p:cNvSpPr>
          <p:nvPr>
            <p:ph type="sldNum" sz="quarter" idx="12"/>
          </p:nvPr>
        </p:nvSpPr>
        <p:spPr>
          <a:xfrm>
            <a:off x="6199188" y="5719763"/>
            <a:ext cx="857250" cy="365125"/>
          </a:xfrm>
        </p:spPr>
        <p:txBody>
          <a:bodyPr/>
          <a:lstStyle>
            <a:lvl1pPr>
              <a:defRPr>
                <a:solidFill>
                  <a:schemeClr val="accent1"/>
                </a:solidFill>
              </a:defRPr>
            </a:lvl1pPr>
          </a:lstStyle>
          <a:p>
            <a:pPr>
              <a:defRPr/>
            </a:pPr>
            <a:fld id="{9DF953AA-525B-4F70-86EB-402BFA3E76C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F3CB6BA-0A79-4F58-A737-0A2FD79E9C94}"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3718536-C5D0-4C56-AB7F-E47A4A1D53B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ru-RU"/>
              <a:t>Образец заголовка</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0A8714F-0A7C-4E3A-88B7-EBCC35993751}"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A8061D5-7DA5-42E8-9270-2AC8577C607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60A0934-E0CD-4BE7-8194-9317319F7268}"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4234F79-B1AF-43F6-9469-123E99AC8E2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lstStyle>
            <a:lvl1pPr algn="l">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678194" y="4267201"/>
            <a:ext cx="8849956"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F1B72B4C-DB3E-4CC8-B7F2-69765D136BC2}"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FABE263-F2B2-4ABB-8367-FB9224336F1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A655E22E-1515-4F67-A515-79DC96B1BC32}" type="datetimeFigureOut">
              <a:rPr lang="ru-RU"/>
              <a:pPr>
                <a:defRPr/>
              </a:pPr>
              <a:t>29.12.2023</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3D68F8A7-2D03-443A-ABF6-20190E83BBD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A503C5B-D3D6-4A50-A515-AF96038B0F61}" type="datetimeFigureOut">
              <a:rPr lang="ru-RU"/>
              <a:pPr>
                <a:defRPr/>
              </a:pPr>
              <a:t>29.12.2023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9DE73E6-3D18-4199-B07F-0AE73B95549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73C29F55-B802-468D-B72D-DF4AABCA0D6D}" type="datetimeFigureOut">
              <a:rPr lang="ru-RU"/>
              <a:pPr>
                <a:defRPr/>
              </a:pPr>
              <a:t>29.12.2023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BC4D5C6-B419-4E5A-8F71-7696AF5DC82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28903D-CBE8-477E-B92D-16DBC324E9B9}" type="datetimeFigureOut">
              <a:rPr lang="ru-RU"/>
              <a:pPr>
                <a:defRPr/>
              </a:pPr>
              <a:t>29.12.2023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666954C8-A5DE-4E11-96FA-B8A2B01BAB0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509588" y="0"/>
            <a:ext cx="13242926" cy="6858000"/>
            <a:chOff x="-382404" y="0"/>
            <a:chExt cx="9932332" cy="6858000"/>
          </a:xfrm>
        </p:grpSpPr>
        <p:grpSp>
          <p:nvGrpSpPr>
            <p:cNvPr id="6" name="Group 44"/>
            <p:cNvGrpSpPr>
              <a:grpSpLocks/>
            </p:cNvGrpSpPr>
            <p:nvPr/>
          </p:nvGrpSpPr>
          <p:grpSpPr bwMode="auto">
            <a:xfrm>
              <a:off x="-208" y="0"/>
              <a:ext cx="9144126" cy="6858000"/>
              <a:chOff x="-208" y="0"/>
              <a:chExt cx="9144126" cy="6858000"/>
            </a:xfrm>
          </p:grpSpPr>
          <p:grpSp>
            <p:nvGrpSpPr>
              <p:cNvPr id="29" name="Group 4"/>
              <p:cNvGrpSpPr>
                <a:grpSpLocks/>
              </p:cNvGrpSpPr>
              <p:nvPr/>
            </p:nvGrpSpPr>
            <p:grpSpPr bwMode="auto">
              <a:xfrm>
                <a:off x="-208" y="0"/>
                <a:ext cx="2514635" cy="6858000"/>
                <a:chOff x="-208" y="0"/>
                <a:chExt cx="2514635" cy="6858000"/>
              </a:xfrm>
            </p:grpSpPr>
            <p:sp>
              <p:nvSpPr>
                <p:cNvPr id="41" name="Rectangle 83"/>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70" y="0"/>
                <a:ext cx="2514635" cy="6858000"/>
                <a:chOff x="-440" y="0"/>
                <a:chExt cx="2514635" cy="6858000"/>
              </a:xfrm>
            </p:grpSpPr>
            <p:sp>
              <p:nvSpPr>
                <p:cNvPr id="38" name="Rectangle 80"/>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284" y="0"/>
                <a:ext cx="2514634" cy="6858000"/>
                <a:chOff x="82" y="0"/>
                <a:chExt cx="2514634" cy="6858000"/>
              </a:xfrm>
            </p:grpSpPr>
            <p:sp>
              <p:nvSpPr>
                <p:cNvPr id="35" name="Rectangle 77"/>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8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868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03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1208088" y="601663"/>
            <a:ext cx="474980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6319777" y="2657435"/>
            <a:ext cx="4406096" cy="1463153"/>
          </a:xfrm>
        </p:spPr>
        <p:txBody>
          <a:bodyPr>
            <a:normAutofit/>
          </a:bodyPr>
          <a:lstStyle>
            <a:lvl1pPr algn="l">
              <a:defRPr sz="2800" b="0"/>
            </a:lvl1pPr>
          </a:lstStyle>
          <a:p>
            <a:r>
              <a:rPr lang="ru-RU"/>
              <a:t>Образец заголовка</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8" name="Date Placeholder 4"/>
          <p:cNvSpPr>
            <a:spLocks noGrp="1"/>
          </p:cNvSpPr>
          <p:nvPr>
            <p:ph type="dt" sz="half" idx="10"/>
          </p:nvPr>
        </p:nvSpPr>
        <p:spPr/>
        <p:txBody>
          <a:bodyPr/>
          <a:lstStyle>
            <a:lvl1pPr>
              <a:defRPr/>
            </a:lvl1pPr>
          </a:lstStyle>
          <a:p>
            <a:pPr>
              <a:defRPr/>
            </a:pPr>
            <a:fld id="{15C1CBA4-E46B-4E85-AA68-0FDDD2DA398F}" type="datetimeFigureOut">
              <a:rPr lang="ru-RU"/>
              <a:pPr>
                <a:defRPr/>
              </a:pPr>
              <a:t>29.12.2023</a:t>
            </a:fld>
            <a:endParaRPr lang="ru-RU"/>
          </a:p>
        </p:txBody>
      </p:sp>
      <p:sp>
        <p:nvSpPr>
          <p:cNvPr id="49" name="Slide Number Placeholder 6"/>
          <p:cNvSpPr>
            <a:spLocks noGrp="1"/>
          </p:cNvSpPr>
          <p:nvPr>
            <p:ph type="sldNum" sz="quarter" idx="11"/>
          </p:nvPr>
        </p:nvSpPr>
        <p:spPr/>
        <p:txBody>
          <a:bodyPr/>
          <a:lstStyle>
            <a:lvl1pPr>
              <a:defRPr/>
            </a:lvl1pPr>
          </a:lstStyle>
          <a:p>
            <a:pPr>
              <a:defRPr/>
            </a:pPr>
            <a:fld id="{4ADB8F6A-B71C-4A3B-8545-5DAFBC99E224}" type="slidenum">
              <a:rPr lang="ru-RU"/>
              <a:pPr>
                <a:defRPr/>
              </a:pPr>
              <a:t>‹#›</a:t>
            </a:fld>
            <a:endParaRPr lang="ru-RU"/>
          </a:p>
        </p:txBody>
      </p:sp>
      <p:sp>
        <p:nvSpPr>
          <p:cNvPr id="50" name="Footer Placeholder 5"/>
          <p:cNvSpPr>
            <a:spLocks noGrp="1"/>
          </p:cNvSpPr>
          <p:nvPr>
            <p:ph type="ftr" sz="quarter" idx="12"/>
          </p:nvPr>
        </p:nvSpPr>
        <p:spPr>
          <a:xfrm>
            <a:off x="6188075" y="5724525"/>
            <a:ext cx="4659313" cy="365125"/>
          </a:xfrm>
        </p:spPr>
        <p:txBody>
          <a:bodyPr>
            <a:normAutofit/>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509588" y="0"/>
            <a:ext cx="13242926" cy="6858000"/>
            <a:chOff x="-382404" y="0"/>
            <a:chExt cx="9932332" cy="6858000"/>
          </a:xfrm>
        </p:grpSpPr>
        <p:grpSp>
          <p:nvGrpSpPr>
            <p:cNvPr id="6" name="Group 44"/>
            <p:cNvGrpSpPr>
              <a:grpSpLocks/>
            </p:cNvGrpSpPr>
            <p:nvPr/>
          </p:nvGrpSpPr>
          <p:grpSpPr bwMode="auto">
            <a:xfrm>
              <a:off x="-208" y="0"/>
              <a:ext cx="9144126" cy="6858000"/>
              <a:chOff x="-208" y="0"/>
              <a:chExt cx="9144126" cy="6858000"/>
            </a:xfrm>
          </p:grpSpPr>
          <p:grpSp>
            <p:nvGrpSpPr>
              <p:cNvPr id="29" name="Group 4"/>
              <p:cNvGrpSpPr>
                <a:grpSpLocks/>
              </p:cNvGrpSpPr>
              <p:nvPr/>
            </p:nvGrpSpPr>
            <p:grpSpPr bwMode="auto">
              <a:xfrm>
                <a:off x="-208" y="0"/>
                <a:ext cx="2514635" cy="6858000"/>
                <a:chOff x="-208" y="0"/>
                <a:chExt cx="2514635" cy="6858000"/>
              </a:xfrm>
            </p:grpSpPr>
            <p:sp>
              <p:nvSpPr>
                <p:cNvPr id="41" name="Rectangle 86"/>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70" y="0"/>
                <a:ext cx="2514635" cy="6858000"/>
                <a:chOff x="-440" y="0"/>
                <a:chExt cx="2514635" cy="6858000"/>
              </a:xfrm>
            </p:grpSpPr>
            <p:sp>
              <p:nvSpPr>
                <p:cNvPr id="38" name="Rectangle 83"/>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284" y="0"/>
                <a:ext cx="2514634" cy="6858000"/>
                <a:chOff x="82" y="0"/>
                <a:chExt cx="2514634" cy="6858000"/>
              </a:xfrm>
            </p:grpSpPr>
            <p:sp>
              <p:nvSpPr>
                <p:cNvPr id="35" name="Rectangle 80"/>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8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868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03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1208088" y="601663"/>
            <a:ext cx="474980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12565" y="2660904"/>
            <a:ext cx="4401312" cy="1463040"/>
          </a:xfrm>
        </p:spPr>
        <p:txBody>
          <a:bodyPr>
            <a:normAutofit/>
          </a:bodyPr>
          <a:lstStyle>
            <a:lvl1pPr algn="l">
              <a:defRPr sz="2800" b="0"/>
            </a:lvl1pPr>
          </a:lstStyle>
          <a:p>
            <a:r>
              <a:rPr lang="ru-RU"/>
              <a:t>Образец заголовка</a:t>
            </a:r>
            <a:endParaRPr lang="en-US"/>
          </a:p>
        </p:txBody>
      </p:sp>
      <p:sp>
        <p:nvSpPr>
          <p:cNvPr id="3" name="Picture Placeholder 2"/>
          <p:cNvSpPr>
            <a:spLocks noGrp="1"/>
          </p:cNvSpPr>
          <p:nvPr>
            <p:ph type="pic" idx="1"/>
          </p:nvPr>
        </p:nvSpPr>
        <p:spPr>
          <a:xfrm>
            <a:off x="1340278" y="693795"/>
            <a:ext cx="4479497"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8" name="Date Placeholder 4"/>
          <p:cNvSpPr>
            <a:spLocks noGrp="1"/>
          </p:cNvSpPr>
          <p:nvPr>
            <p:ph type="dt" sz="half" idx="10"/>
          </p:nvPr>
        </p:nvSpPr>
        <p:spPr/>
        <p:txBody>
          <a:bodyPr/>
          <a:lstStyle>
            <a:lvl1pPr>
              <a:defRPr/>
            </a:lvl1pPr>
          </a:lstStyle>
          <a:p>
            <a:pPr>
              <a:defRPr/>
            </a:pPr>
            <a:fld id="{0AC18110-A251-4AF2-873D-EBDD51166AD6}" type="datetimeFigureOut">
              <a:rPr lang="ru-RU"/>
              <a:pPr>
                <a:defRPr/>
              </a:pPr>
              <a:t>29.12.2023</a:t>
            </a:fld>
            <a:endParaRPr lang="ru-RU"/>
          </a:p>
        </p:txBody>
      </p:sp>
      <p:sp>
        <p:nvSpPr>
          <p:cNvPr id="49" name="Footer Placeholder 5"/>
          <p:cNvSpPr>
            <a:spLocks noGrp="1"/>
          </p:cNvSpPr>
          <p:nvPr>
            <p:ph type="ftr" sz="quarter" idx="11"/>
          </p:nvPr>
        </p:nvSpPr>
        <p:spPr>
          <a:xfrm>
            <a:off x="6188075" y="5724525"/>
            <a:ext cx="4659313" cy="365125"/>
          </a:xfrm>
        </p:spPr>
        <p:txBody>
          <a:bodyPr>
            <a:normAutofit/>
          </a:bodyPr>
          <a:lstStyle>
            <a:lvl1pPr>
              <a:defRPr/>
            </a:lvl1pPr>
          </a:lstStyle>
          <a:p>
            <a:pPr>
              <a:defRPr/>
            </a:pPr>
            <a:endParaRPr lang="ru-RU"/>
          </a:p>
        </p:txBody>
      </p:sp>
      <p:sp>
        <p:nvSpPr>
          <p:cNvPr id="50" name="Slide Number Placeholder 6"/>
          <p:cNvSpPr>
            <a:spLocks noGrp="1"/>
          </p:cNvSpPr>
          <p:nvPr>
            <p:ph type="sldNum" sz="quarter" idx="12"/>
          </p:nvPr>
        </p:nvSpPr>
        <p:spPr/>
        <p:txBody>
          <a:bodyPr/>
          <a:lstStyle>
            <a:lvl1pPr>
              <a:defRPr/>
            </a:lvl1pPr>
          </a:lstStyle>
          <a:p>
            <a:pPr>
              <a:defRPr/>
            </a:pPr>
            <a:fld id="{355357E9-AEA5-46FA-925D-6F5F39D38DD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406400" y="0"/>
            <a:ext cx="13242925"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49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8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868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433"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994" y="5132388"/>
              <a:ext cx="6983113"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6637" y="2859088"/>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20547"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30072" y="15922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7587" y="325438"/>
              <a:ext cx="1601413"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3507" y="5383213"/>
              <a:ext cx="1601413"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20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4795" y="540226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3371" y="28495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7281"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10716" y="54117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9766" y="2859088"/>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6331" y="15636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690" y="4144963"/>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650" y="54213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650" y="286861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898" y="1511300"/>
              <a:ext cx="1241840"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609600" y="333375"/>
            <a:ext cx="109728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6081713" y="-22225"/>
            <a:ext cx="490537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390650" y="1027113"/>
            <a:ext cx="93662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1031" name="Text Placeholder 2"/>
          <p:cNvSpPr>
            <a:spLocks noGrp="1"/>
          </p:cNvSpPr>
          <p:nvPr>
            <p:ph type="body" idx="1"/>
          </p:nvPr>
        </p:nvSpPr>
        <p:spPr bwMode="auto">
          <a:xfrm>
            <a:off x="1390650" y="2324100"/>
            <a:ext cx="9037638"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7996238" y="223838"/>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AC91894B-A786-4157-88B2-DBC4195F631D}" type="datetimeFigureOut">
              <a:rPr lang="ru-RU"/>
              <a:pPr>
                <a:defRPr/>
              </a:pPr>
              <a:t>29.12.2023</a:t>
            </a:fld>
            <a:endParaRPr lang="ru-RU"/>
          </a:p>
        </p:txBody>
      </p:sp>
      <p:sp>
        <p:nvSpPr>
          <p:cNvPr id="5" name="Footer Placeholder 4"/>
          <p:cNvSpPr>
            <a:spLocks noGrp="1"/>
          </p:cNvSpPr>
          <p:nvPr>
            <p:ph type="ftr" sz="quarter" idx="3"/>
          </p:nvPr>
        </p:nvSpPr>
        <p:spPr>
          <a:xfrm>
            <a:off x="6188075" y="5851525"/>
            <a:ext cx="46704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199188" y="223838"/>
            <a:ext cx="17764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D6876E40-DCB5-4584-9E53-E9042B43BA3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0" r:id="rId1"/>
    <p:sldLayoutId id="2147483772" r:id="rId2"/>
    <p:sldLayoutId id="2147483773" r:id="rId3"/>
    <p:sldLayoutId id="2147483774" r:id="rId4"/>
    <p:sldLayoutId id="2147483775" r:id="rId5"/>
    <p:sldLayoutId id="2147483776" r:id="rId6"/>
    <p:sldLayoutId id="2147483777" r:id="rId7"/>
    <p:sldLayoutId id="2147483781" r:id="rId8"/>
    <p:sldLayoutId id="2147483782" r:id="rId9"/>
    <p:sldLayoutId id="2147483778" r:id="rId10"/>
    <p:sldLayoutId id="2147483779"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9"/>
          <p:cNvSpPr/>
          <p:nvPr/>
        </p:nvSpPr>
        <p:spPr>
          <a:xfrm>
            <a:off x="0" y="0"/>
            <a:ext cx="12192000" cy="11322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3314" name="Рисунок 7"/>
          <p:cNvPicPr>
            <a:picLocks noChangeAspect="1" noChangeArrowheads="1"/>
          </p:cNvPicPr>
          <p:nvPr/>
        </p:nvPicPr>
        <p:blipFill>
          <a:blip r:embed="rId2"/>
          <a:srcRect/>
          <a:stretch>
            <a:fillRect/>
          </a:stretch>
        </p:blipFill>
        <p:spPr bwMode="auto">
          <a:xfrm>
            <a:off x="3390900" y="138430"/>
            <a:ext cx="5842000" cy="902970"/>
          </a:xfrm>
          <a:prstGeom prst="rect">
            <a:avLst/>
          </a:prstGeom>
          <a:noFill/>
          <a:ln w="9525">
            <a:noFill/>
            <a:miter lim="800000"/>
            <a:headEnd/>
            <a:tailEnd/>
          </a:ln>
        </p:spPr>
      </p:pic>
      <p:pic>
        <p:nvPicPr>
          <p:cNvPr id="13315" name="Рисунок 11"/>
          <p:cNvPicPr>
            <a:picLocks noChangeAspect="1" noChangeArrowheads="1"/>
          </p:cNvPicPr>
          <p:nvPr/>
        </p:nvPicPr>
        <p:blipFill>
          <a:blip r:embed="rId3"/>
          <a:srcRect/>
          <a:stretch>
            <a:fillRect/>
          </a:stretch>
        </p:blipFill>
        <p:spPr bwMode="auto">
          <a:xfrm>
            <a:off x="179705" y="106680"/>
            <a:ext cx="2987675" cy="902970"/>
          </a:xfrm>
          <a:prstGeom prst="rect">
            <a:avLst/>
          </a:prstGeom>
          <a:noFill/>
          <a:ln w="9525">
            <a:noFill/>
            <a:miter lim="800000"/>
            <a:headEnd/>
            <a:tailEnd/>
          </a:ln>
        </p:spPr>
      </p:pic>
      <p:pic>
        <p:nvPicPr>
          <p:cNvPr id="13316" name="Рисунок 2"/>
          <p:cNvPicPr>
            <a:picLocks noChangeAspect="1" noChangeArrowheads="1"/>
          </p:cNvPicPr>
          <p:nvPr/>
        </p:nvPicPr>
        <p:blipFill>
          <a:blip r:embed="rId4"/>
          <a:srcRect r="66924" b="23732"/>
          <a:stretch>
            <a:fillRect/>
          </a:stretch>
        </p:blipFill>
        <p:spPr bwMode="auto">
          <a:xfrm>
            <a:off x="11176000" y="177800"/>
            <a:ext cx="887730" cy="838200"/>
          </a:xfrm>
          <a:prstGeom prst="rect">
            <a:avLst/>
          </a:prstGeom>
          <a:noFill/>
          <a:ln w="9525">
            <a:noFill/>
            <a:miter lim="800000"/>
            <a:headEnd/>
            <a:tailEnd/>
          </a:ln>
        </p:spPr>
      </p:pic>
      <p:sp>
        <p:nvSpPr>
          <p:cNvPr id="7" name="TextBox 6"/>
          <p:cNvSpPr txBox="1"/>
          <p:nvPr/>
        </p:nvSpPr>
        <p:spPr>
          <a:xfrm>
            <a:off x="9126855"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3318" name="Rectangle 1"/>
          <p:cNvSpPr>
            <a:spLocks noGrp="1" noChangeArrowheads="1"/>
          </p:cNvSpPr>
          <p:nvPr>
            <p:ph type="title"/>
          </p:nvPr>
        </p:nvSpPr>
        <p:spPr>
          <a:xfrm>
            <a:off x="614045" y="1193800"/>
            <a:ext cx="10963910" cy="5170646"/>
          </a:xfrm>
        </p:spPr>
        <p:txBody>
          <a:bodyPr vert="horz" wrap="square" lIns="91440" tIns="45720" rIns="91440" bIns="45720" numCol="1" anchor="ctr">
            <a:spAutoFit/>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uk-UA" altLang="ru-RU" sz="1800" b="1" dirty="0">
                <a:solidFill>
                  <a:schemeClr val="tx1"/>
                </a:solidFill>
                <a:latin typeface="Times New Roman" charset="0"/>
                <a:ea typeface="Times New Roman" charset="0"/>
                <a:cs typeface="Times New Roman" charset="0"/>
              </a:rPr>
              <a:t>КАФЕДРА ФІНАНСІВ ТА </a:t>
            </a:r>
            <a:r>
              <a:rPr lang="ru-RU" altLang="ru-RU" sz="1800" b="1" dirty="0">
                <a:solidFill>
                  <a:schemeClr val="tx1"/>
                </a:solidFill>
                <a:latin typeface="Times New Roman" charset="0"/>
                <a:ea typeface="Times New Roman" charset="0"/>
                <a:cs typeface="Times New Roman" charset="0"/>
              </a:rPr>
              <a:t>ЦИФРОВОЇ ЕКОНОМІКИ</a:t>
            </a:r>
            <a:br>
              <a:rPr lang="ru-RU" altLang="ru-RU" sz="2000" b="1" dirty="0">
                <a:solidFill>
                  <a:schemeClr val="tx1"/>
                </a:solidFill>
                <a:latin typeface="Times New Roman" charset="0"/>
                <a:ea typeface="Times New Roman" charset="0"/>
                <a:cs typeface="Times New Roman" charset="0"/>
              </a:rPr>
            </a:br>
            <a:br>
              <a:rPr lang="ru-RU" altLang="ru-RU" sz="1000" dirty="0">
                <a:solidFill>
                  <a:schemeClr val="tx1"/>
                </a:solidFill>
                <a:latin typeface="Times New Roman" charset="0"/>
                <a:ea typeface="Times New Roman" charset="0"/>
                <a:cs typeface="Times New Roman" charset="0"/>
              </a:rPr>
            </a:br>
            <a:r>
              <a:rPr lang="uk-UA" sz="1800" b="1" dirty="0">
                <a:solidFill>
                  <a:srgbClr val="000000"/>
                </a:solidFill>
                <a:latin typeface="Times New Roman" charset="0"/>
                <a:ea typeface="Calibri" charset="0"/>
              </a:rPr>
              <a:t>ТЕРЕЩЕНКО Олександр Вікторович</a:t>
            </a:r>
            <a:br>
              <a:rPr lang="ru-UA" sz="1800" dirty="0">
                <a:latin typeface="Times New Roman" charset="0"/>
                <a:ea typeface="Times New Roman" charset="0"/>
              </a:rPr>
            </a:br>
            <a:r>
              <a:rPr lang="uk-UA" sz="1800" dirty="0">
                <a:solidFill>
                  <a:srgbClr val="000000"/>
                </a:solidFill>
                <a:latin typeface="Times New Roman" charset="0"/>
                <a:ea typeface="Calibri" charset="0"/>
              </a:rPr>
              <a:t>(студент групи ЕПМ-20)</a:t>
            </a:r>
            <a:br>
              <a:rPr lang="uk-UA" sz="1800" dirty="0">
                <a:solidFill>
                  <a:srgbClr val="000000"/>
                </a:solidFill>
                <a:latin typeface="Times New Roman" charset="0"/>
                <a:ea typeface="Calibri" charset="0"/>
              </a:rPr>
            </a:br>
            <a:br>
              <a:rPr lang="uk-UA" altLang="ru-RU" sz="1000" dirty="0">
                <a:solidFill>
                  <a:schemeClr val="tx1"/>
                </a:solidFill>
                <a:latin typeface="Times New Roman" charset="0"/>
                <a:ea typeface="Times New Roman" charset="0"/>
                <a:cs typeface="Times New Roman" charset="0"/>
              </a:rPr>
            </a:br>
            <a:r>
              <a:rPr lang="uk-UA" altLang="ru-RU" sz="2000" b="1" dirty="0">
                <a:solidFill>
                  <a:schemeClr val="tx1"/>
                </a:solidFill>
                <a:latin typeface="Times New Roman" charset="0"/>
                <a:ea typeface="Times New Roman" charset="0"/>
                <a:cs typeface="Times New Roman" charset="0"/>
              </a:rPr>
              <a:t>КВАЛІФІКАЦІЙНА РОБОТА</a:t>
            </a:r>
            <a:br>
              <a:rPr lang="uk-UA" altLang="ru-RU" sz="2000" b="1" dirty="0">
                <a:solidFill>
                  <a:schemeClr val="tx1"/>
                </a:solidFill>
                <a:latin typeface="Times New Roman" charset="0"/>
                <a:ea typeface="Times New Roman" charset="0"/>
                <a:cs typeface="Times New Roman" charset="0"/>
              </a:rPr>
            </a:br>
            <a:r>
              <a:rPr lang="ru-RU" altLang="ru-RU" sz="1800" b="1" dirty="0">
                <a:latin typeface="Times New Roman" charset="0"/>
                <a:ea typeface="Times New Roman" charset="0"/>
                <a:cs typeface="Times New Roman" charset="0"/>
              </a:rPr>
              <a:t>ОСНОВНІ НАПРЯМИ ПІДВИЩЕННЯ ПРОДУКТИВНОСТІ ПРАЦІ </a:t>
            </a:r>
            <a:br>
              <a:rPr lang="ru-RU" altLang="ru-RU" sz="1800" b="1" dirty="0">
                <a:latin typeface="Times New Roman" charset="0"/>
                <a:ea typeface="Times New Roman" charset="0"/>
                <a:cs typeface="Times New Roman" charset="0"/>
              </a:rPr>
            </a:br>
            <a:r>
              <a:rPr lang="ru-RU" altLang="ru-RU" sz="1800" b="1" dirty="0">
                <a:latin typeface="Times New Roman" charset="0"/>
                <a:ea typeface="Times New Roman" charset="0"/>
                <a:cs typeface="Times New Roman" charset="0"/>
              </a:rPr>
              <a:t>В УМОВАХ ДІДЖИТАЛІЗАЦІЇ</a:t>
            </a:r>
            <a:br>
              <a:rPr lang="uk-UA" altLang="ru-RU" sz="2000" b="1" dirty="0">
                <a:solidFill>
                  <a:schemeClr val="tx1"/>
                </a:solidFill>
                <a:latin typeface="Times New Roman" charset="0"/>
                <a:ea typeface="Times New Roman" charset="0"/>
                <a:cs typeface="Times New Roman" charset="0"/>
              </a:rPr>
            </a:br>
            <a:br>
              <a:rPr lang="uk-UA" altLang="ru-RU" sz="1000" b="1" dirty="0">
                <a:solidFill>
                  <a:schemeClr val="tx1"/>
                </a:solidFill>
                <a:latin typeface="Times New Roman" charset="0"/>
                <a:ea typeface="Times New Roman" charset="0"/>
                <a:cs typeface="Times New Roman" charset="0"/>
              </a:rPr>
            </a:br>
            <a:r>
              <a:rPr lang="uk-UA" altLang="ru-RU" sz="1800" b="1" dirty="0">
                <a:solidFill>
                  <a:schemeClr val="tx1"/>
                </a:solidFill>
                <a:latin typeface="Times New Roman" charset="0"/>
                <a:ea typeface="Times New Roman" charset="0"/>
                <a:cs typeface="Times New Roman" charset="0"/>
              </a:rPr>
              <a:t>Науковий керівник: к.е.н., доц. Обіход</a:t>
            </a:r>
            <a:r>
              <a:rPr lang="en-US" altLang="ru-RU" sz="1800" b="1" dirty="0">
                <a:solidFill>
                  <a:schemeClr val="tx1"/>
                </a:solidFill>
                <a:latin typeface="Times New Roman" charset="0"/>
                <a:ea typeface="Times New Roman" charset="0"/>
                <a:cs typeface="Times New Roman" charset="0"/>
              </a:rPr>
              <a:t> C.</a:t>
            </a:r>
            <a:r>
              <a:rPr lang="uk-UA" altLang="ru-RU" sz="1800" b="1" dirty="0">
                <a:solidFill>
                  <a:schemeClr val="tx1"/>
                </a:solidFill>
                <a:latin typeface="Times New Roman" charset="0"/>
                <a:ea typeface="Times New Roman" charset="0"/>
                <a:cs typeface="Times New Roman" charset="0"/>
              </a:rPr>
              <a:t>В.</a:t>
            </a:r>
            <a:br>
              <a:rPr lang="uk-UA" altLang="ru-RU" sz="1800" b="1" dirty="0">
                <a:solidFill>
                  <a:schemeClr val="tx1"/>
                </a:solidFill>
                <a:latin typeface="Times New Roman" charset="0"/>
                <a:ea typeface="Times New Roman" charset="0"/>
                <a:cs typeface="Times New Roman" charset="0"/>
              </a:rPr>
            </a:br>
            <a:br>
              <a:rPr lang="ru-RU" altLang="ru-RU" sz="1400" dirty="0">
                <a:solidFill>
                  <a:schemeClr val="tx1"/>
                </a:solidFill>
                <a:latin typeface="Times New Roman" charset="0"/>
                <a:ea typeface="Times New Roman" charset="0"/>
                <a:cs typeface="Times New Roman" charset="0"/>
              </a:rPr>
            </a:br>
            <a:r>
              <a:rPr lang="uk-UA" altLang="ru-RU" sz="1600" i="1" dirty="0">
                <a:solidFill>
                  <a:schemeClr val="tx1"/>
                </a:solidFill>
                <a:latin typeface="Times New Roman" charset="0"/>
                <a:ea typeface="Times New Roman" charset="0"/>
                <a:cs typeface="Times New Roman" charset="0"/>
              </a:rPr>
              <a:t>(представлена на здобуття ступеня вищої освіти «магістр», </a:t>
            </a:r>
            <a:br>
              <a:rPr lang="uk-UA" altLang="ru-RU" sz="1600" i="1" dirty="0">
                <a:solidFill>
                  <a:schemeClr val="tx1"/>
                </a:solidFill>
                <a:latin typeface="Times New Roman" charset="0"/>
                <a:ea typeface="Times New Roman" charset="0"/>
                <a:cs typeface="Times New Roman" charset="0"/>
              </a:rPr>
            </a:br>
            <a:r>
              <a:rPr lang="uk-UA" altLang="ru-RU" sz="1600" i="1" dirty="0">
                <a:solidFill>
                  <a:schemeClr val="tx1"/>
                </a:solidFill>
                <a:latin typeface="Times New Roman" charset="0"/>
                <a:ea typeface="Times New Roman" charset="0"/>
                <a:cs typeface="Times New Roman" charset="0"/>
              </a:rPr>
              <a:t>спеціальності 051 «Економіка» (ОПП «Економіка»)</a:t>
            </a:r>
            <a:br>
              <a:rPr lang="uk-UA" altLang="ru-RU" sz="1600" i="1" dirty="0">
                <a:solidFill>
                  <a:schemeClr val="tx1"/>
                </a:solidFill>
                <a:latin typeface="Times New Roman" charset="0"/>
                <a:ea typeface="Times New Roman" charset="0"/>
                <a:cs typeface="Times New Roman" charset="0"/>
              </a:rPr>
            </a:br>
            <a:br>
              <a:rPr lang="uk-UA" altLang="ru-RU" sz="1800" i="1" dirty="0">
                <a:solidFill>
                  <a:schemeClr val="tx1"/>
                </a:solidFill>
                <a:latin typeface="Times New Roman" charset="0"/>
                <a:ea typeface="Times New Roman" charset="0"/>
                <a:cs typeface="Times New Roman" charset="0"/>
              </a:rPr>
            </a:br>
            <a:r>
              <a:rPr lang="uk-UA" altLang="ru-RU" sz="1400" i="1" dirty="0">
                <a:solidFill>
                  <a:schemeClr val="tx1"/>
                </a:solidFill>
                <a:latin typeface="Times New Roman" pitchFamily="18" charset="0"/>
                <a:cs typeface="Times New Roman" pitchFamily="18" charset="0"/>
              </a:rPr>
              <a:t>Кваліфікаційну роботу розроблено в рамках проєкту </a:t>
            </a:r>
            <a:r>
              <a:rPr lang="en-US" altLang="ru-RU" sz="1400" i="1" dirty="0">
                <a:solidFill>
                  <a:schemeClr val="tx1"/>
                </a:solidFill>
                <a:latin typeface="Times New Roman" pitchFamily="18" charset="0"/>
                <a:cs typeface="Times New Roman" pitchFamily="18" charset="0"/>
              </a:rPr>
              <a:t>ERASMUS+ </a:t>
            </a:r>
            <a:r>
              <a:rPr lang="uk-UA" altLang="ru-RU" sz="1400" i="1" dirty="0">
                <a:solidFill>
                  <a:schemeClr val="tx1"/>
                </a:solidFill>
                <a:latin typeface="Times New Roman" pitchFamily="18" charset="0"/>
                <a:cs typeface="Times New Roman" pitchFamily="18" charset="0"/>
              </a:rPr>
              <a:t>«</a:t>
            </a:r>
            <a:r>
              <a:rPr lang="en-US" altLang="ru-RU" sz="1400" i="1" dirty="0">
                <a:solidFill>
                  <a:schemeClr val="tx1"/>
                </a:solidFill>
                <a:latin typeface="Times New Roman" pitchFamily="18" charset="0"/>
                <a:cs typeface="Times New Roman" pitchFamily="18" charset="0"/>
              </a:rPr>
              <a:t>Digitalization of economic as an element of sustainable development of Ukraine and Tajikistan</a:t>
            </a:r>
            <a:r>
              <a:rPr lang="uk-UA" altLang="ru-RU" sz="1400" i="1" dirty="0">
                <a:solidFill>
                  <a:schemeClr val="tx1"/>
                </a:solidFill>
                <a:latin typeface="Times New Roman" pitchFamily="18" charset="0"/>
                <a:cs typeface="Times New Roman" pitchFamily="18" charset="0"/>
              </a:rPr>
              <a:t>»</a:t>
            </a:r>
            <a:r>
              <a:rPr lang="en-US" altLang="ru-RU" sz="1400" i="1" dirty="0">
                <a:solidFill>
                  <a:schemeClr val="tx1"/>
                </a:solidFill>
                <a:latin typeface="Times New Roman" pitchFamily="18" charset="0"/>
                <a:cs typeface="Times New Roman" pitchFamily="18" charset="0"/>
              </a:rPr>
              <a:t> / </a:t>
            </a:r>
            <a:r>
              <a:rPr lang="en-US" altLang="ru-RU" sz="1400" i="1" dirty="0" err="1">
                <a:solidFill>
                  <a:schemeClr val="tx1"/>
                </a:solidFill>
                <a:latin typeface="Times New Roman" pitchFamily="18" charset="0"/>
                <a:cs typeface="Times New Roman" pitchFamily="18" charset="0"/>
              </a:rPr>
              <a:t>DigEco</a:t>
            </a:r>
            <a:r>
              <a:rPr lang="en-US" altLang="ru-RU" sz="1400" i="1" dirty="0">
                <a:solidFill>
                  <a:schemeClr val="tx1"/>
                </a:solidFill>
                <a:latin typeface="Times New Roman" pitchFamily="18" charset="0"/>
                <a:cs typeface="Times New Roman" pitchFamily="18" charset="0"/>
              </a:rPr>
              <a:t> 618270-EPP-1-2020-1-LT-EPPKA2-CBHE-JP</a:t>
            </a:r>
            <a:r>
              <a:rPr lang="uk-UA" altLang="ru-RU" sz="1400" i="1" dirty="0">
                <a:solidFill>
                  <a:schemeClr val="tx1"/>
                </a:solidFill>
                <a:latin typeface="Times New Roman" pitchFamily="18" charset="0"/>
                <a:cs typeface="Times New Roman" pitchFamily="18" charset="0"/>
              </a:rPr>
              <a:t>. Цей проєкт фінансується за підтримки Європейської Комісії. Цей документ відображає лише погляди автора, і Комісія не несе відповідальності за будь-яке використання інформації, що міститься в документі/</a:t>
            </a:r>
            <a:r>
              <a:rPr lang="en-US" altLang="ru-RU" sz="1400" i="1" dirty="0">
                <a:solidFill>
                  <a:schemeClr val="tx1"/>
                </a:solidFill>
                <a:latin typeface="Times New Roman" pitchFamily="18" charset="0"/>
                <a:cs typeface="Times New Roman" pitchFamily="18" charset="0"/>
              </a:rPr>
              <a:t>This project has been funded with support from the European Commission. This document reflects the views only of the author, and the Commission cannot be held responsible for any use which may be made of the information contained there in</a:t>
            </a:r>
            <a:r>
              <a:rPr lang="uk-UA" altLang="ru-RU" sz="1400" i="1" dirty="0">
                <a:solidFill>
                  <a:schemeClr val="tx1"/>
                </a:solidFill>
                <a:latin typeface="Times New Roman" pitchFamily="18" charset="0"/>
                <a:cs typeface="Times New Roman" pitchFamily="18" charset="0"/>
              </a:rPr>
              <a:t>.</a:t>
            </a:r>
            <a:br>
              <a:rPr lang="en-US" altLang="ru-RU" sz="1400" i="1" dirty="0">
                <a:solidFill>
                  <a:schemeClr val="tx1"/>
                </a:solidFill>
                <a:latin typeface="Times New Roman" charset="0"/>
                <a:ea typeface="Times New Roman" charset="0"/>
                <a:cs typeface="Times New Roman" charset="0"/>
              </a:rPr>
            </a:br>
            <a:br>
              <a:rPr lang="uk-UA" altLang="ru-RU" sz="1800" dirty="0">
                <a:solidFill>
                  <a:schemeClr val="tx1"/>
                </a:solidFill>
                <a:latin typeface="Times New Roman" charset="0"/>
                <a:ea typeface="Times New Roman" charset="0"/>
                <a:cs typeface="Times New Roman" charset="0"/>
              </a:rPr>
            </a:br>
            <a:r>
              <a:rPr lang="uk-UA" altLang="ru-RU" sz="1800" b="1" dirty="0">
                <a:solidFill>
                  <a:schemeClr val="tx1"/>
                </a:solidFill>
                <a:latin typeface="Times New Roman" charset="0"/>
                <a:ea typeface="Times New Roman" charset="0"/>
                <a:cs typeface="Times New Roman" charset="0"/>
              </a:rPr>
              <a:t>Житомир, 2023</a:t>
            </a:r>
            <a:r>
              <a:rPr lang="en-US" altLang="ru-RU" sz="1800" b="1" dirty="0">
                <a:solidFill>
                  <a:schemeClr val="tx1"/>
                </a:solidFill>
                <a:latin typeface="Times New Roman" charset="0"/>
                <a:ea typeface="Times New Roman" charset="0"/>
                <a:cs typeface="Times New Roman" charset="0"/>
              </a:rPr>
              <a:t> </a:t>
            </a:r>
            <a:r>
              <a:rPr lang="uk-UA" altLang="ru-RU" sz="1800" b="1" dirty="0">
                <a:solidFill>
                  <a:schemeClr val="tx1"/>
                </a:solidFill>
                <a:latin typeface="Times New Roman" charset="0"/>
                <a:ea typeface="Times New Roman" charset="0"/>
                <a:cs typeface="Times New Roman" charset="0"/>
              </a:rPr>
              <a:t>р.</a:t>
            </a:r>
            <a:endParaRPr lang="ko-KR" altLang="en-US" sz="1800" b="1" dirty="0">
              <a:solidFill>
                <a:schemeClr val="tx1"/>
              </a:solidFill>
              <a:latin typeface="Times New Roman" charset="0"/>
              <a:ea typeface="Times New Roman" charset="0"/>
              <a:cs typeface="Times New Roman" charset="0"/>
            </a:endParaRPr>
          </a:p>
        </p:txBody>
      </p:sp>
      <p:pic>
        <p:nvPicPr>
          <p:cNvPr id="8" name="image12.png">
            <a:extLst>
              <a:ext uri="{FF2B5EF4-FFF2-40B4-BE49-F238E27FC236}">
                <a16:creationId xmlns:a16="http://schemas.microsoft.com/office/drawing/2014/main" id="{AAA98020-F497-4750-BBD0-AE627444985A}"/>
              </a:ext>
            </a:extLst>
          </p:cNvPr>
          <p:cNvPicPr/>
          <p:nvPr/>
        </p:nvPicPr>
        <p:blipFill>
          <a:blip r:embed="rId5"/>
          <a:srcRect/>
          <a:stretch>
            <a:fillRect/>
          </a:stretch>
        </p:blipFill>
        <p:spPr>
          <a:xfrm>
            <a:off x="7937673" y="5856836"/>
            <a:ext cx="1062298" cy="370661"/>
          </a:xfrm>
          <a:prstGeom prst="rect">
            <a:avLst/>
          </a:prstGeom>
          <a:ln/>
        </p:spPr>
      </p:pic>
      <p:pic>
        <p:nvPicPr>
          <p:cNvPr id="9" name="image8.png">
            <a:extLst>
              <a:ext uri="{FF2B5EF4-FFF2-40B4-BE49-F238E27FC236}">
                <a16:creationId xmlns:a16="http://schemas.microsoft.com/office/drawing/2014/main" id="{F5944B70-3C82-44B4-8574-57812FCC9F12}"/>
              </a:ext>
            </a:extLst>
          </p:cNvPr>
          <p:cNvPicPr/>
          <p:nvPr/>
        </p:nvPicPr>
        <p:blipFill>
          <a:blip r:embed="rId6"/>
          <a:srcRect/>
          <a:stretch>
            <a:fillRect/>
          </a:stretch>
        </p:blipFill>
        <p:spPr>
          <a:xfrm>
            <a:off x="9434311" y="5809778"/>
            <a:ext cx="2031103" cy="417719"/>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2530"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22531"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22532"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253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253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253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pic>
        <p:nvPicPr>
          <p:cNvPr id="6" name="Рисунок 5">
            <a:extLst>
              <a:ext uri="{FF2B5EF4-FFF2-40B4-BE49-F238E27FC236}">
                <a16:creationId xmlns:a16="http://schemas.microsoft.com/office/drawing/2014/main" id="{8958F987-7DA6-13C6-D781-A838018B1C3A}"/>
              </a:ext>
            </a:extLst>
          </p:cNvPr>
          <p:cNvPicPr>
            <a:picLocks noChangeAspect="1"/>
          </p:cNvPicPr>
          <p:nvPr/>
        </p:nvPicPr>
        <p:blipFill rotWithShape="1">
          <a:blip r:embed="rId5"/>
          <a:srcRect l="14660" t="34954" r="8013" b="14523"/>
          <a:stretch/>
        </p:blipFill>
        <p:spPr>
          <a:xfrm>
            <a:off x="1975104" y="1108393"/>
            <a:ext cx="7984671" cy="5327994"/>
          </a:xfrm>
          <a:prstGeom prst="rect">
            <a:avLst/>
          </a:prstGeom>
        </p:spPr>
      </p:pic>
    </p:spTree>
    <p:extLst>
      <p:ext uri="{BB962C8B-B14F-4D97-AF65-F5344CB8AC3E}">
        <p14:creationId xmlns:p14="http://schemas.microsoft.com/office/powerpoint/2010/main" val="22692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2530"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22531"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22532"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253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253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253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aphicFrame>
        <p:nvGraphicFramePr>
          <p:cNvPr id="2" name="Таблица 1">
            <a:extLst>
              <a:ext uri="{FF2B5EF4-FFF2-40B4-BE49-F238E27FC236}">
                <a16:creationId xmlns:a16="http://schemas.microsoft.com/office/drawing/2014/main" id="{2D8F9F79-ABE6-E2CE-66F1-C66E4BC5208D}"/>
              </a:ext>
            </a:extLst>
          </p:cNvPr>
          <p:cNvGraphicFramePr>
            <a:graphicFrameLocks noGrp="1"/>
          </p:cNvGraphicFramePr>
          <p:nvPr>
            <p:extLst>
              <p:ext uri="{D42A27DB-BD31-4B8C-83A1-F6EECF244321}">
                <p14:modId xmlns:p14="http://schemas.microsoft.com/office/powerpoint/2010/main" val="1732874375"/>
              </p:ext>
            </p:extLst>
          </p:nvPr>
        </p:nvGraphicFramePr>
        <p:xfrm>
          <a:off x="1005840" y="2150516"/>
          <a:ext cx="9774936" cy="2902681"/>
        </p:xfrm>
        <a:graphic>
          <a:graphicData uri="http://schemas.openxmlformats.org/drawingml/2006/table">
            <a:tbl>
              <a:tblPr firstRow="1" firstCol="1" bandRow="1">
                <a:tableStyleId>{5C22544A-7EE6-4342-B048-85BDC9FD1C3A}</a:tableStyleId>
              </a:tblPr>
              <a:tblGrid>
                <a:gridCol w="4856649">
                  <a:extLst>
                    <a:ext uri="{9D8B030D-6E8A-4147-A177-3AD203B41FA5}">
                      <a16:colId xmlns:a16="http://schemas.microsoft.com/office/drawing/2014/main" val="4119285722"/>
                    </a:ext>
                  </a:extLst>
                </a:gridCol>
                <a:gridCol w="2365300">
                  <a:extLst>
                    <a:ext uri="{9D8B030D-6E8A-4147-A177-3AD203B41FA5}">
                      <a16:colId xmlns:a16="http://schemas.microsoft.com/office/drawing/2014/main" val="1073765087"/>
                    </a:ext>
                  </a:extLst>
                </a:gridCol>
                <a:gridCol w="2552987">
                  <a:extLst>
                    <a:ext uri="{9D8B030D-6E8A-4147-A177-3AD203B41FA5}">
                      <a16:colId xmlns:a16="http://schemas.microsoft.com/office/drawing/2014/main" val="1188525424"/>
                    </a:ext>
                  </a:extLst>
                </a:gridCol>
              </a:tblGrid>
              <a:tr h="232141">
                <a:tc rowSpan="2">
                  <a:txBody>
                    <a:bodyPr/>
                    <a:lstStyle/>
                    <a:p>
                      <a:pPr algn="ctr"/>
                      <a:r>
                        <a:rPr lang="uk-UA" sz="2000" dirty="0">
                          <a:solidFill>
                            <a:schemeClr val="tx1"/>
                          </a:solidFill>
                          <a:effectLst/>
                          <a:latin typeface="Times New Roman" panose="02020603050405020304" pitchFamily="18" charset="0"/>
                          <a:cs typeface="Times New Roman" panose="02020603050405020304" pitchFamily="18" charset="0"/>
                        </a:rPr>
                        <a:t>Чинники</a:t>
                      </a:r>
                      <a:endParaRPr lang="ru-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Результат впливу чинника (+/-)</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UA"/>
                    </a:p>
                  </a:txBody>
                  <a:tcPr/>
                </a:tc>
                <a:extLst>
                  <a:ext uri="{0D108BD9-81ED-4DB2-BD59-A6C34878D82A}">
                    <a16:rowId xmlns:a16="http://schemas.microsoft.com/office/drawing/2014/main" val="3514334245"/>
                  </a:ext>
                </a:extLst>
              </a:tr>
              <a:tr h="464281">
                <a:tc vMerge="1">
                  <a:txBody>
                    <a:bodyPr/>
                    <a:lstStyle/>
                    <a:p>
                      <a:endParaRPr lang="ru-UA"/>
                    </a:p>
                  </a:txBody>
                  <a:tcPr/>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Абсолютне, тис.грн</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Відносне, %</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0841638"/>
                  </a:ext>
                </a:extLst>
              </a:tr>
              <a:tr h="464281">
                <a:tc>
                  <a:txBody>
                    <a:bodyPr/>
                    <a:lstStyle/>
                    <a:p>
                      <a:r>
                        <a:rPr lang="uk-UA" sz="2000">
                          <a:solidFill>
                            <a:schemeClr val="tx1"/>
                          </a:solidFill>
                          <a:effectLst/>
                          <a:latin typeface="Times New Roman" panose="02020603050405020304" pitchFamily="18" charset="0"/>
                          <a:cs typeface="Times New Roman" panose="02020603050405020304" pitchFamily="18" charset="0"/>
                        </a:rPr>
                        <a:t>Зміна питомої ваги робітників у складі ПВП</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498,69</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27,44</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6074851"/>
                  </a:ext>
                </a:extLst>
              </a:tr>
              <a:tr h="464281">
                <a:tc>
                  <a:txBody>
                    <a:bodyPr/>
                    <a:lstStyle/>
                    <a:p>
                      <a:r>
                        <a:rPr lang="uk-UA" sz="2000">
                          <a:solidFill>
                            <a:schemeClr val="tx1"/>
                          </a:solidFill>
                          <a:effectLst/>
                          <a:latin typeface="Times New Roman" panose="02020603050405020304" pitchFamily="18" charset="0"/>
                          <a:cs typeface="Times New Roman" panose="02020603050405020304" pitchFamily="18" charset="0"/>
                        </a:rPr>
                        <a:t>Зміна кількості днів, відпрацьованих одним робітником</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-4,70</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-0,20</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438313"/>
                  </a:ext>
                </a:extLst>
              </a:tr>
              <a:tr h="232141">
                <a:tc>
                  <a:txBody>
                    <a:bodyPr/>
                    <a:lstStyle/>
                    <a:p>
                      <a:r>
                        <a:rPr lang="uk-UA" sz="2000">
                          <a:solidFill>
                            <a:schemeClr val="tx1"/>
                          </a:solidFill>
                          <a:effectLst/>
                          <a:latin typeface="Times New Roman" panose="02020603050405020304" pitchFamily="18" charset="0"/>
                          <a:cs typeface="Times New Roman" panose="02020603050405020304" pitchFamily="18" charset="0"/>
                        </a:rPr>
                        <a:t>Зміна тривалості робочого</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-16,64</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-0,92</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4966800"/>
                  </a:ext>
                </a:extLst>
              </a:tr>
              <a:tr h="232141">
                <a:tc>
                  <a:txBody>
                    <a:bodyPr/>
                    <a:lstStyle/>
                    <a:p>
                      <a:r>
                        <a:rPr lang="uk-UA" sz="2000">
                          <a:solidFill>
                            <a:schemeClr val="tx1"/>
                          </a:solidFill>
                          <a:effectLst/>
                          <a:latin typeface="Times New Roman" panose="02020603050405020304" pitchFamily="18" charset="0"/>
                          <a:cs typeface="Times New Roman" panose="02020603050405020304" pitchFamily="18" charset="0"/>
                        </a:rPr>
                        <a:t>Зміна середньогодинного виробітку</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-813,45</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-44,7</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5829500"/>
                  </a:ext>
                </a:extLst>
              </a:tr>
              <a:tr h="232141">
                <a:tc>
                  <a:txBody>
                    <a:bodyPr/>
                    <a:lstStyle/>
                    <a:p>
                      <a:pPr algn="r"/>
                      <a:r>
                        <a:rPr lang="uk-UA" sz="2000">
                          <a:solidFill>
                            <a:schemeClr val="tx1"/>
                          </a:solidFill>
                          <a:effectLst/>
                          <a:latin typeface="Times New Roman" panose="02020603050405020304" pitchFamily="18" charset="0"/>
                          <a:cs typeface="Times New Roman" panose="02020603050405020304" pitchFamily="18" charset="0"/>
                        </a:rPr>
                        <a:t>Загалом</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b="1" dirty="0">
                          <a:solidFill>
                            <a:schemeClr val="tx1"/>
                          </a:solidFill>
                          <a:effectLst/>
                          <a:latin typeface="Times New Roman" panose="02020603050405020304" pitchFamily="18" charset="0"/>
                          <a:cs typeface="Times New Roman" panose="02020603050405020304" pitchFamily="18" charset="0"/>
                        </a:rPr>
                        <a:t>360,87</a:t>
                      </a:r>
                      <a:endParaRPr lang="ru-UA"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b="1" dirty="0">
                          <a:solidFill>
                            <a:schemeClr val="tx1"/>
                          </a:solidFill>
                          <a:effectLst/>
                          <a:latin typeface="Times New Roman" panose="02020603050405020304" pitchFamily="18" charset="0"/>
                          <a:cs typeface="Times New Roman" panose="02020603050405020304" pitchFamily="18" charset="0"/>
                        </a:rPr>
                        <a:t>19,8</a:t>
                      </a:r>
                      <a:endParaRPr lang="ru-UA"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2578088"/>
                  </a:ext>
                </a:extLst>
              </a:tr>
            </a:tbl>
          </a:graphicData>
        </a:graphic>
      </p:graphicFrame>
      <p:sp>
        <p:nvSpPr>
          <p:cNvPr id="4" name="Rectangle 1">
            <a:extLst>
              <a:ext uri="{FF2B5EF4-FFF2-40B4-BE49-F238E27FC236}">
                <a16:creationId xmlns:a16="http://schemas.microsoft.com/office/drawing/2014/main" id="{31EC36AD-D3D8-239D-A859-56A785098C3D}"/>
              </a:ext>
            </a:extLst>
          </p:cNvPr>
          <p:cNvSpPr>
            <a:spLocks noChangeArrowheads="1"/>
          </p:cNvSpPr>
          <p:nvPr/>
        </p:nvSpPr>
        <p:spPr bwMode="auto">
          <a:xfrm>
            <a:off x="1715057" y="1376363"/>
            <a:ext cx="8761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539750" algn="ctr" defTabSz="914400" rtl="0" eaLnBrk="0" fontAlgn="base" latinLnBrk="0" hangingPunct="0">
              <a:lnSpc>
                <a:spcPct val="100000"/>
              </a:lnSpc>
              <a:spcBef>
                <a:spcPct val="0"/>
              </a:spcBef>
              <a:spcAft>
                <a:spcPct val="0"/>
              </a:spcAft>
              <a:buClrTx/>
              <a:buSzTx/>
              <a:buFontTx/>
              <a:buNone/>
              <a:tabLst/>
            </a:pPr>
            <a:r>
              <a:rPr kumimoji="0" lang="uk-UA" altLang="ru-UA"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Таблиця 2 - Вплив різних факторів на продуктивність праці на ТОВ «Чиста вода»</a:t>
            </a:r>
            <a:endParaRPr kumimoji="0" lang="uk-UA" altLang="ru-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5602"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25603"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25604"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5606"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5607"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5608"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aphicFrame>
        <p:nvGraphicFramePr>
          <p:cNvPr id="2" name="Таблица 1">
            <a:extLst>
              <a:ext uri="{FF2B5EF4-FFF2-40B4-BE49-F238E27FC236}">
                <a16:creationId xmlns:a16="http://schemas.microsoft.com/office/drawing/2014/main" id="{B4042352-09B5-D5B6-96D8-4106749FBF65}"/>
              </a:ext>
            </a:extLst>
          </p:cNvPr>
          <p:cNvGraphicFramePr>
            <a:graphicFrameLocks noGrp="1"/>
          </p:cNvGraphicFramePr>
          <p:nvPr>
            <p:extLst>
              <p:ext uri="{D42A27DB-BD31-4B8C-83A1-F6EECF244321}">
                <p14:modId xmlns:p14="http://schemas.microsoft.com/office/powerpoint/2010/main" val="1529908506"/>
              </p:ext>
            </p:extLst>
          </p:nvPr>
        </p:nvGraphicFramePr>
        <p:xfrm>
          <a:off x="788632" y="1735139"/>
          <a:ext cx="10614736" cy="4876050"/>
        </p:xfrm>
        <a:graphic>
          <a:graphicData uri="http://schemas.openxmlformats.org/drawingml/2006/table">
            <a:tbl>
              <a:tblPr firstRow="1" firstCol="1" bandRow="1">
                <a:tableStyleId>{5C22544A-7EE6-4342-B048-85BDC9FD1C3A}</a:tableStyleId>
              </a:tblPr>
              <a:tblGrid>
                <a:gridCol w="1351064">
                  <a:extLst>
                    <a:ext uri="{9D8B030D-6E8A-4147-A177-3AD203B41FA5}">
                      <a16:colId xmlns:a16="http://schemas.microsoft.com/office/drawing/2014/main" val="1659573648"/>
                    </a:ext>
                  </a:extLst>
                </a:gridCol>
                <a:gridCol w="5751576">
                  <a:extLst>
                    <a:ext uri="{9D8B030D-6E8A-4147-A177-3AD203B41FA5}">
                      <a16:colId xmlns:a16="http://schemas.microsoft.com/office/drawing/2014/main" val="798784964"/>
                    </a:ext>
                  </a:extLst>
                </a:gridCol>
                <a:gridCol w="3512096">
                  <a:extLst>
                    <a:ext uri="{9D8B030D-6E8A-4147-A177-3AD203B41FA5}">
                      <a16:colId xmlns:a16="http://schemas.microsoft.com/office/drawing/2014/main" val="702273907"/>
                    </a:ext>
                  </a:extLst>
                </a:gridCol>
              </a:tblGrid>
              <a:tr h="94325">
                <a:tc>
                  <a:txBody>
                    <a:bodyPr/>
                    <a:lstStyle/>
                    <a:p>
                      <a:pPr algn="ctr"/>
                      <a:r>
                        <a:rPr lang="uk-UA" sz="1200">
                          <a:solidFill>
                            <a:schemeClr val="tx1"/>
                          </a:solidFill>
                          <a:effectLst/>
                          <a:latin typeface="Times New Roman" panose="02020603050405020304" pitchFamily="18" charset="0"/>
                          <a:cs typeface="Times New Roman" panose="02020603050405020304" pitchFamily="18" charset="0"/>
                        </a:rPr>
                        <a:t>Напрямок</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pPr algn="ctr"/>
                      <a:r>
                        <a:rPr lang="uk-UA" sz="1200">
                          <a:solidFill>
                            <a:schemeClr val="tx1"/>
                          </a:solidFill>
                          <a:effectLst/>
                          <a:latin typeface="Times New Roman" panose="02020603050405020304" pitchFamily="18" charset="0"/>
                          <a:cs typeface="Times New Roman" panose="02020603050405020304" pitchFamily="18" charset="0"/>
                        </a:rPr>
                        <a:t>Заходи</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pPr algn="ctr"/>
                      <a:r>
                        <a:rPr lang="uk-UA" sz="1200">
                          <a:solidFill>
                            <a:schemeClr val="tx1"/>
                          </a:solidFill>
                          <a:effectLst/>
                          <a:latin typeface="Times New Roman" panose="02020603050405020304" pitchFamily="18" charset="0"/>
                          <a:cs typeface="Times New Roman" panose="02020603050405020304" pitchFamily="18" charset="0"/>
                        </a:rPr>
                        <a:t>Результат</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875144152"/>
                  </a:ext>
                </a:extLst>
              </a:tr>
              <a:tr h="282975">
                <a:tc rowSpan="3">
                  <a:txBody>
                    <a:bodyPr/>
                    <a:lstStyle/>
                    <a:p>
                      <a:r>
                        <a:rPr lang="uk-UA" sz="1200" dirty="0">
                          <a:solidFill>
                            <a:schemeClr val="tx1"/>
                          </a:solidFill>
                          <a:effectLst/>
                          <a:latin typeface="Times New Roman" panose="02020603050405020304" pitchFamily="18" charset="0"/>
                          <a:cs typeface="Times New Roman" panose="02020603050405020304" pitchFamily="18" charset="0"/>
                        </a:rPr>
                        <a:t>Покращення показників організаційної та управлінської діяльності</a:t>
                      </a:r>
                      <a:endParaRPr lang="ru-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1.1. Покращення використання постійної системи планування;</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1.1. Скорочення тривалості простоїв у роботі;</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2856198310"/>
                  </a:ext>
                </a:extLst>
              </a:tr>
              <a:tr h="377300">
                <a:tc vMerge="1">
                  <a:txBody>
                    <a:bodyPr/>
                    <a:lstStyle/>
                    <a:p>
                      <a:endParaRPr lang="ru-UA"/>
                    </a:p>
                  </a:txBody>
                  <a:tcPr/>
                </a:tc>
                <a:tc>
                  <a:txBody>
                    <a:bodyPr/>
                    <a:lstStyle/>
                    <a:p>
                      <a:r>
                        <a:rPr lang="uk-UA" sz="1200">
                          <a:solidFill>
                            <a:schemeClr val="tx1"/>
                          </a:solidFill>
                          <a:effectLst/>
                          <a:latin typeface="Times New Roman" panose="02020603050405020304" pitchFamily="18" charset="0"/>
                          <a:cs typeface="Times New Roman" panose="02020603050405020304" pitchFamily="18" charset="0"/>
                        </a:rPr>
                        <a:t>1.2. Підвищення ефективності оперативного планування;</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1.2. Найменші затрати живої праці;</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2051175270"/>
                  </a:ext>
                </a:extLst>
              </a:tr>
              <a:tr h="565950">
                <a:tc vMerge="1">
                  <a:txBody>
                    <a:bodyPr/>
                    <a:lstStyle/>
                    <a:p>
                      <a:endParaRPr lang="ru-UA"/>
                    </a:p>
                  </a:txBody>
                  <a:tcPr/>
                </a:tc>
                <a:tc>
                  <a:txBody>
                    <a:bodyPr/>
                    <a:lstStyle/>
                    <a:p>
                      <a:r>
                        <a:rPr lang="uk-UA" sz="1200">
                          <a:solidFill>
                            <a:schemeClr val="tx1"/>
                          </a:solidFill>
                          <a:effectLst/>
                          <a:latin typeface="Times New Roman" panose="02020603050405020304" pitchFamily="18" charset="0"/>
                          <a:cs typeface="Times New Roman" panose="02020603050405020304" pitchFamily="18" charset="0"/>
                        </a:rPr>
                        <a:t>1.3. Підвищення професійного рівня керівників та спеціалістів за рахунок раціональності організаційної структури.</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dirty="0">
                          <a:solidFill>
                            <a:schemeClr val="tx1"/>
                          </a:solidFill>
                          <a:effectLst/>
                          <a:latin typeface="Times New Roman" panose="02020603050405020304" pitchFamily="18" charset="0"/>
                          <a:cs typeface="Times New Roman" panose="02020603050405020304" pitchFamily="18" charset="0"/>
                        </a:rPr>
                        <a:t>1.3. Випуск продукції вищої якості.</a:t>
                      </a:r>
                      <a:endParaRPr lang="ru-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2548641043"/>
                  </a:ext>
                </a:extLst>
              </a:tr>
              <a:tr h="377300">
                <a:tc rowSpan="4">
                  <a:txBody>
                    <a:bodyPr/>
                    <a:lstStyle/>
                    <a:p>
                      <a:r>
                        <a:rPr lang="uk-UA" sz="1200" dirty="0">
                          <a:solidFill>
                            <a:schemeClr val="tx1"/>
                          </a:solidFill>
                          <a:effectLst/>
                          <a:latin typeface="Times New Roman" panose="02020603050405020304" pitchFamily="18" charset="0"/>
                          <a:cs typeface="Times New Roman" panose="02020603050405020304" pitchFamily="18" charset="0"/>
                        </a:rPr>
                        <a:t>Застосування мотивації та стимулювання персоналу</a:t>
                      </a:r>
                      <a:endParaRPr lang="ru-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2.1. Застосування ефективної системи матеріального стимулювання;</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rowSpan="4">
                  <a:txBody>
                    <a:bodyPr/>
                    <a:lstStyle/>
                    <a:p>
                      <a:r>
                        <a:rPr lang="uk-UA" sz="1200">
                          <a:solidFill>
                            <a:schemeClr val="tx1"/>
                          </a:solidFill>
                          <a:effectLst/>
                          <a:latin typeface="Times New Roman" panose="02020603050405020304" pitchFamily="18" charset="0"/>
                          <a:cs typeface="Times New Roman" panose="02020603050405020304" pitchFamily="18" charset="0"/>
                        </a:rPr>
                        <a:t>2.1. Підвищення обсягу середньої заробітної плати до ринкового рівня;</a:t>
                      </a:r>
                      <a:endParaRPr lang="ru-UA" sz="1200">
                        <a:solidFill>
                          <a:schemeClr val="tx1"/>
                        </a:solidFill>
                        <a:effectLst/>
                        <a:latin typeface="Times New Roman" panose="02020603050405020304" pitchFamily="18" charset="0"/>
                        <a:cs typeface="Times New Roman" panose="02020603050405020304" pitchFamily="18" charset="0"/>
                      </a:endParaRPr>
                    </a:p>
                    <a:p>
                      <a:r>
                        <a:rPr lang="uk-UA" sz="1200">
                          <a:solidFill>
                            <a:schemeClr val="tx1"/>
                          </a:solidFill>
                          <a:effectLst/>
                          <a:latin typeface="Times New Roman" panose="02020603050405020304" pitchFamily="18" charset="0"/>
                          <a:cs typeface="Times New Roman" panose="02020603050405020304" pitchFamily="18" charset="0"/>
                        </a:rPr>
                        <a:t>2.2. Зростання економічних показників діяльності підприємства - підвищення продуктивності та ефективності праці.</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3066107468"/>
                  </a:ext>
                </a:extLst>
              </a:tr>
              <a:tr h="754600">
                <a:tc vMerge="1">
                  <a:txBody>
                    <a:bodyPr/>
                    <a:lstStyle/>
                    <a:p>
                      <a:endParaRPr lang="ru-UA"/>
                    </a:p>
                  </a:txBody>
                  <a:tcPr/>
                </a:tc>
                <a:tc>
                  <a:txBody>
                    <a:bodyPr/>
                    <a:lstStyle/>
                    <a:p>
                      <a:r>
                        <a:rPr lang="uk-UA" sz="1200">
                          <a:solidFill>
                            <a:schemeClr val="tx1"/>
                          </a:solidFill>
                          <a:effectLst/>
                          <a:latin typeface="Times New Roman" panose="02020603050405020304" pitchFamily="18" charset="0"/>
                          <a:cs typeface="Times New Roman" panose="02020603050405020304" pitchFamily="18" charset="0"/>
                        </a:rPr>
                        <a:t>2.2. Застосування соціальних факторів стимулювання праці, створення позитивної атмосфери у колективі,</a:t>
                      </a:r>
                      <a:endParaRPr lang="ru-UA" sz="1200">
                        <a:solidFill>
                          <a:schemeClr val="tx1"/>
                        </a:solidFill>
                        <a:effectLst/>
                        <a:latin typeface="Times New Roman" panose="02020603050405020304" pitchFamily="18" charset="0"/>
                        <a:cs typeface="Times New Roman" panose="02020603050405020304" pitchFamily="18" charset="0"/>
                      </a:endParaRPr>
                    </a:p>
                    <a:p>
                      <a:r>
                        <a:rPr lang="uk-UA" sz="1200">
                          <a:solidFill>
                            <a:schemeClr val="tx1"/>
                          </a:solidFill>
                          <a:effectLst/>
                          <a:latin typeface="Times New Roman" panose="02020603050405020304" pitchFamily="18" charset="0"/>
                          <a:cs typeface="Times New Roman" panose="02020603050405020304" pitchFamily="18" charset="0"/>
                        </a:rPr>
                        <a:t>мінімізація конфліктних ситуацій у робочому процесі;</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vMerge="1">
                  <a:txBody>
                    <a:bodyPr/>
                    <a:lstStyle/>
                    <a:p>
                      <a:endParaRPr lang="ru-UA"/>
                    </a:p>
                  </a:txBody>
                  <a:tcPr/>
                </a:tc>
                <a:extLst>
                  <a:ext uri="{0D108BD9-81ED-4DB2-BD59-A6C34878D82A}">
                    <a16:rowId xmlns:a16="http://schemas.microsoft.com/office/drawing/2014/main" val="384091843"/>
                  </a:ext>
                </a:extLst>
              </a:tr>
              <a:tr h="660275">
                <a:tc vMerge="1">
                  <a:txBody>
                    <a:bodyPr/>
                    <a:lstStyle/>
                    <a:p>
                      <a:endParaRPr lang="ru-UA"/>
                    </a:p>
                  </a:txBody>
                  <a:tcPr/>
                </a:tc>
                <a:tc>
                  <a:txBody>
                    <a:bodyPr/>
                    <a:lstStyle/>
                    <a:p>
                      <a:r>
                        <a:rPr lang="uk-UA" sz="1200">
                          <a:solidFill>
                            <a:schemeClr val="tx1"/>
                          </a:solidFill>
                          <a:effectLst/>
                          <a:latin typeface="Times New Roman" panose="02020603050405020304" pitchFamily="18" charset="0"/>
                          <a:cs typeface="Times New Roman" panose="02020603050405020304" pitchFamily="18" charset="0"/>
                        </a:rPr>
                        <a:t>2.3. Створення умов, що сприяють прояву індивідуально-кваліфікаційного потенціалу і професійних характеристик працівника;</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vMerge="1">
                  <a:txBody>
                    <a:bodyPr/>
                    <a:lstStyle/>
                    <a:p>
                      <a:endParaRPr lang="ru-UA"/>
                    </a:p>
                  </a:txBody>
                  <a:tcPr/>
                </a:tc>
                <a:extLst>
                  <a:ext uri="{0D108BD9-81ED-4DB2-BD59-A6C34878D82A}">
                    <a16:rowId xmlns:a16="http://schemas.microsoft.com/office/drawing/2014/main" val="1453846899"/>
                  </a:ext>
                </a:extLst>
              </a:tr>
              <a:tr h="377300">
                <a:tc vMerge="1">
                  <a:txBody>
                    <a:bodyPr/>
                    <a:lstStyle/>
                    <a:p>
                      <a:endParaRPr lang="ru-UA"/>
                    </a:p>
                  </a:txBody>
                  <a:tcPr/>
                </a:tc>
                <a:tc>
                  <a:txBody>
                    <a:bodyPr/>
                    <a:lstStyle/>
                    <a:p>
                      <a:r>
                        <a:rPr lang="uk-UA" sz="1200" dirty="0">
                          <a:solidFill>
                            <a:schemeClr val="tx1"/>
                          </a:solidFill>
                          <a:effectLst/>
                          <a:latin typeface="Times New Roman" panose="02020603050405020304" pitchFamily="18" charset="0"/>
                          <a:cs typeface="Times New Roman" panose="02020603050405020304" pitchFamily="18" charset="0"/>
                        </a:rPr>
                        <a:t>2.4. Покращення умов праці, переобладнання робочих місць для більш зручної праці.</a:t>
                      </a:r>
                      <a:endParaRPr lang="ru-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vMerge="1">
                  <a:txBody>
                    <a:bodyPr/>
                    <a:lstStyle/>
                    <a:p>
                      <a:endParaRPr lang="ru-UA"/>
                    </a:p>
                  </a:txBody>
                  <a:tcPr/>
                </a:tc>
                <a:extLst>
                  <a:ext uri="{0D108BD9-81ED-4DB2-BD59-A6C34878D82A}">
                    <a16:rowId xmlns:a16="http://schemas.microsoft.com/office/drawing/2014/main" val="4115392292"/>
                  </a:ext>
                </a:extLst>
              </a:tr>
              <a:tr h="282975">
                <a:tc rowSpan="2">
                  <a:txBody>
                    <a:bodyPr/>
                    <a:lstStyle/>
                    <a:p>
                      <a:r>
                        <a:rPr lang="uk-UA" sz="1200">
                          <a:solidFill>
                            <a:schemeClr val="tx1"/>
                          </a:solidFill>
                          <a:effectLst/>
                          <a:latin typeface="Times New Roman" panose="02020603050405020304" pitchFamily="18" charset="0"/>
                          <a:cs typeface="Times New Roman" panose="02020603050405020304" pitchFamily="18" charset="0"/>
                        </a:rPr>
                        <a:t>Підвищення якості персоналу</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3.1. Навчання та підвищення кваліфікації наявного персоналу;</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3.1. Поява можливості виконувати більш складні операції;</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4840550"/>
                  </a:ext>
                </a:extLst>
              </a:tr>
              <a:tr h="282975">
                <a:tc vMerge="1">
                  <a:txBody>
                    <a:bodyPr/>
                    <a:lstStyle/>
                    <a:p>
                      <a:endParaRPr lang="ru-UA"/>
                    </a:p>
                  </a:txBody>
                  <a:tcPr/>
                </a:tc>
                <a:tc>
                  <a:txBody>
                    <a:bodyPr/>
                    <a:lstStyle/>
                    <a:p>
                      <a:r>
                        <a:rPr lang="uk-UA" sz="1200">
                          <a:solidFill>
                            <a:schemeClr val="tx1"/>
                          </a:solidFill>
                          <a:effectLst/>
                          <a:latin typeface="Times New Roman" panose="02020603050405020304" pitchFamily="18" charset="0"/>
                          <a:cs typeface="Times New Roman" panose="02020603050405020304" pitchFamily="18" charset="0"/>
                        </a:rPr>
                        <a:t>3.2. Залучення нових висококваліфікованих спеціалістів.</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3.2. Покращення трудового потенціалу з якісної точки зору.</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2721871725"/>
                  </a:ext>
                </a:extLst>
              </a:tr>
              <a:tr h="188650">
                <a:tc rowSpan="2">
                  <a:txBody>
                    <a:bodyPr/>
                    <a:lstStyle/>
                    <a:p>
                      <a:r>
                        <a:rPr lang="uk-UA" sz="1200">
                          <a:solidFill>
                            <a:schemeClr val="tx1"/>
                          </a:solidFill>
                          <a:effectLst/>
                          <a:latin typeface="Times New Roman" panose="02020603050405020304" pitchFamily="18" charset="0"/>
                          <a:cs typeface="Times New Roman" panose="02020603050405020304" pitchFamily="18" charset="0"/>
                        </a:rPr>
                        <a:t>Урегулювання руху та розподілу</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a:txBody>
                    <a:bodyPr/>
                    <a:lstStyle/>
                    <a:p>
                      <a:r>
                        <a:rPr lang="uk-UA" sz="1200">
                          <a:solidFill>
                            <a:schemeClr val="tx1"/>
                          </a:solidFill>
                          <a:effectLst/>
                          <a:latin typeface="Times New Roman" panose="02020603050405020304" pitchFamily="18" charset="0"/>
                          <a:cs typeface="Times New Roman" panose="02020603050405020304" pitchFamily="18" charset="0"/>
                        </a:rPr>
                        <a:t>4.1. Оптимальна зайнятість персоналу;</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rowSpan="2">
                  <a:txBody>
                    <a:bodyPr/>
                    <a:lstStyle/>
                    <a:p>
                      <a:r>
                        <a:rPr lang="uk-UA" sz="1200">
                          <a:solidFill>
                            <a:schemeClr val="tx1"/>
                          </a:solidFill>
                          <a:effectLst/>
                          <a:latin typeface="Times New Roman" panose="02020603050405020304" pitchFamily="18" charset="0"/>
                          <a:cs typeface="Times New Roman" panose="02020603050405020304" pitchFamily="18" charset="0"/>
                        </a:rPr>
                        <a:t>4.1. Стабільне та рівномірне завантаження протягом робочого часу (періоду);</a:t>
                      </a:r>
                      <a:endParaRPr lang="ru-UA"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extLst>
                  <a:ext uri="{0D108BD9-81ED-4DB2-BD59-A6C34878D82A}">
                    <a16:rowId xmlns:a16="http://schemas.microsoft.com/office/drawing/2014/main" val="2105065844"/>
                  </a:ext>
                </a:extLst>
              </a:tr>
              <a:tr h="377300">
                <a:tc vMerge="1">
                  <a:txBody>
                    <a:bodyPr/>
                    <a:lstStyle/>
                    <a:p>
                      <a:endParaRPr lang="ru-UA"/>
                    </a:p>
                  </a:txBody>
                  <a:tcPr/>
                </a:tc>
                <a:tc>
                  <a:txBody>
                    <a:bodyPr/>
                    <a:lstStyle/>
                    <a:p>
                      <a:r>
                        <a:rPr lang="uk-UA" sz="1200" dirty="0">
                          <a:solidFill>
                            <a:schemeClr val="tx1"/>
                          </a:solidFill>
                          <a:effectLst/>
                          <a:latin typeface="Times New Roman" panose="02020603050405020304" pitchFamily="18" charset="0"/>
                          <a:cs typeface="Times New Roman" panose="02020603050405020304" pitchFamily="18" charset="0"/>
                        </a:rPr>
                        <a:t>4.2. Відповідність трудового потенціалу персоналу вимогам робочого місця</a:t>
                      </a:r>
                      <a:endParaRPr lang="ru-UA"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34" marR="33734" marT="0" marB="0"/>
                </a:tc>
                <a:tc vMerge="1">
                  <a:txBody>
                    <a:bodyPr/>
                    <a:lstStyle/>
                    <a:p>
                      <a:endParaRPr lang="ru-UA"/>
                    </a:p>
                  </a:txBody>
                  <a:tcPr/>
                </a:tc>
                <a:extLst>
                  <a:ext uri="{0D108BD9-81ED-4DB2-BD59-A6C34878D82A}">
                    <a16:rowId xmlns:a16="http://schemas.microsoft.com/office/drawing/2014/main" val="2050950276"/>
                  </a:ext>
                </a:extLst>
              </a:tr>
            </a:tbl>
          </a:graphicData>
        </a:graphic>
      </p:graphicFrame>
      <p:sp>
        <p:nvSpPr>
          <p:cNvPr id="4" name="Rectangle 1">
            <a:extLst>
              <a:ext uri="{FF2B5EF4-FFF2-40B4-BE49-F238E27FC236}">
                <a16:creationId xmlns:a16="http://schemas.microsoft.com/office/drawing/2014/main" id="{C2E8AE4D-84B8-00A8-F416-38E50A83F65E}"/>
              </a:ext>
            </a:extLst>
          </p:cNvPr>
          <p:cNvSpPr>
            <a:spLocks noChangeArrowheads="1"/>
          </p:cNvSpPr>
          <p:nvPr/>
        </p:nvSpPr>
        <p:spPr bwMode="auto">
          <a:xfrm>
            <a:off x="775577" y="1137965"/>
            <a:ext cx="106147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hangingPunct="0">
              <a:tabLst>
                <a:tab pos="450850" algn="l"/>
              </a:tabLst>
              <a:defRPr>
                <a:solidFill>
                  <a:schemeClr val="tx1"/>
                </a:solidFill>
                <a:latin typeface="Arial" panose="020B0604020202020204" pitchFamily="34" charset="0"/>
              </a:defRPr>
            </a:lvl1pPr>
            <a:lvl2pPr eaLnBrk="0" hangingPunct="0">
              <a:tabLst>
                <a:tab pos="450850" algn="l"/>
              </a:tabLst>
              <a:defRPr>
                <a:solidFill>
                  <a:schemeClr val="tx1"/>
                </a:solidFill>
                <a:latin typeface="Arial" panose="020B0604020202020204" pitchFamily="34" charset="0"/>
              </a:defRPr>
            </a:lvl2pPr>
            <a:lvl3pPr eaLnBrk="0" hangingPunct="0">
              <a:tabLst>
                <a:tab pos="450850" algn="l"/>
              </a:tabLst>
              <a:defRPr>
                <a:solidFill>
                  <a:schemeClr val="tx1"/>
                </a:solidFill>
                <a:latin typeface="Arial" panose="020B0604020202020204" pitchFamily="34" charset="0"/>
              </a:defRPr>
            </a:lvl3pPr>
            <a:lvl4pPr eaLnBrk="0" hangingPunct="0">
              <a:tabLst>
                <a:tab pos="450850" algn="l"/>
              </a:tabLst>
              <a:defRPr>
                <a:solidFill>
                  <a:schemeClr val="tx1"/>
                </a:solidFill>
                <a:latin typeface="Arial" panose="020B0604020202020204" pitchFamily="34" charset="0"/>
              </a:defRPr>
            </a:lvl4pPr>
            <a:lvl5pPr eaLnBrk="0" hangingPunct="0">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539750" algn="ctr" defTabSz="914400" rtl="0" eaLnBrk="0" fontAlgn="base" latinLnBrk="0" hangingPunct="0">
              <a:lnSpc>
                <a:spcPct val="100000"/>
              </a:lnSpc>
              <a:spcBef>
                <a:spcPct val="0"/>
              </a:spcBef>
              <a:spcAft>
                <a:spcPct val="0"/>
              </a:spcAft>
              <a:buClrTx/>
              <a:buSzTx/>
              <a:buFontTx/>
              <a:buNone/>
              <a:tabLst>
                <a:tab pos="450850" algn="l"/>
              </a:tabLst>
            </a:pPr>
            <a:r>
              <a:rPr kumimoji="0" lang="uk-UA" altLang="ru-UA"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Таблиця 3 - Інтегрована програма, спрямована на підвищення продуктивності використання людських ресурсів у ТОВ "Чиста вода"</a:t>
            </a:r>
            <a:endParaRPr kumimoji="0" lang="uk-UA" altLang="ru-UA"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539750" algn="ctr" defTabSz="914400" rtl="0" eaLnBrk="0" fontAlgn="base" latinLnBrk="0" hangingPunct="0">
              <a:lnSpc>
                <a:spcPct val="100000"/>
              </a:lnSpc>
              <a:spcBef>
                <a:spcPct val="0"/>
              </a:spcBef>
              <a:spcAft>
                <a:spcPct val="0"/>
              </a:spcAft>
              <a:buClrTx/>
              <a:buSzTx/>
              <a:buFontTx/>
              <a:buNone/>
              <a:tabLst>
                <a:tab pos="450850" algn="l"/>
              </a:tabLst>
            </a:pPr>
            <a:endParaRPr kumimoji="0" lang="uk-UA" altLang="ru-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6626"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26627"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26628"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6630"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6631"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6632"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aphicFrame>
        <p:nvGraphicFramePr>
          <p:cNvPr id="2" name="Таблица 1">
            <a:extLst>
              <a:ext uri="{FF2B5EF4-FFF2-40B4-BE49-F238E27FC236}">
                <a16:creationId xmlns:a16="http://schemas.microsoft.com/office/drawing/2014/main" id="{6717234D-5F98-8FCB-A07C-A52CE6FBC75C}"/>
              </a:ext>
            </a:extLst>
          </p:cNvPr>
          <p:cNvGraphicFramePr>
            <a:graphicFrameLocks noGrp="1"/>
          </p:cNvGraphicFramePr>
          <p:nvPr>
            <p:extLst>
              <p:ext uri="{D42A27DB-BD31-4B8C-83A1-F6EECF244321}">
                <p14:modId xmlns:p14="http://schemas.microsoft.com/office/powerpoint/2010/main" val="2319875118"/>
              </p:ext>
            </p:extLst>
          </p:nvPr>
        </p:nvGraphicFramePr>
        <p:xfrm>
          <a:off x="2813378" y="1995488"/>
          <a:ext cx="6782566" cy="3352800"/>
        </p:xfrm>
        <a:graphic>
          <a:graphicData uri="http://schemas.openxmlformats.org/drawingml/2006/table">
            <a:tbl>
              <a:tblPr firstRow="1" firstCol="1" bandRow="1">
                <a:tableStyleId>{5C22544A-7EE6-4342-B048-85BDC9FD1C3A}</a:tableStyleId>
              </a:tblPr>
              <a:tblGrid>
                <a:gridCol w="4315360">
                  <a:extLst>
                    <a:ext uri="{9D8B030D-6E8A-4147-A177-3AD203B41FA5}">
                      <a16:colId xmlns:a16="http://schemas.microsoft.com/office/drawing/2014/main" val="1105912491"/>
                    </a:ext>
                  </a:extLst>
                </a:gridCol>
                <a:gridCol w="2467206">
                  <a:extLst>
                    <a:ext uri="{9D8B030D-6E8A-4147-A177-3AD203B41FA5}">
                      <a16:colId xmlns:a16="http://schemas.microsoft.com/office/drawing/2014/main" val="3539988879"/>
                    </a:ext>
                  </a:extLst>
                </a:gridCol>
              </a:tblGrid>
              <a:tr h="0">
                <a:tc>
                  <a:txBody>
                    <a:bodyPr/>
                    <a:lstStyle/>
                    <a:p>
                      <a:pPr algn="ctr"/>
                      <a:r>
                        <a:rPr lang="uk-UA" sz="2000" dirty="0">
                          <a:solidFill>
                            <a:schemeClr val="tx1"/>
                          </a:solidFill>
                          <a:effectLst/>
                          <a:latin typeface="Times New Roman" panose="02020603050405020304" pitchFamily="18" charset="0"/>
                          <a:cs typeface="Times New Roman" panose="02020603050405020304" pitchFamily="18" charset="0"/>
                        </a:rPr>
                        <a:t>Сфера змін</a:t>
                      </a:r>
                      <a:endParaRPr lang="ru-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Витрати (грн)</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9587320"/>
                  </a:ext>
                </a:extLst>
              </a:tr>
              <a:tr h="111760">
                <a:tc>
                  <a:txBody>
                    <a:bodyPr/>
                    <a:lstStyle/>
                    <a:p>
                      <a:r>
                        <a:rPr lang="uk-UA" sz="2000">
                          <a:solidFill>
                            <a:schemeClr val="tx1"/>
                          </a:solidFill>
                          <a:effectLst/>
                          <a:latin typeface="Times New Roman" panose="02020603050405020304" pitchFamily="18" charset="0"/>
                          <a:cs typeface="Times New Roman" panose="02020603050405020304" pitchFamily="18" charset="0"/>
                        </a:rPr>
                        <a:t>Навчання та підвищення кваліфікації працівників</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100 000</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9277579"/>
                  </a:ext>
                </a:extLst>
              </a:tr>
              <a:tr h="302895">
                <a:tc>
                  <a:txBody>
                    <a:bodyPr/>
                    <a:lstStyle/>
                    <a:p>
                      <a:r>
                        <a:rPr lang="uk-UA" sz="2000">
                          <a:solidFill>
                            <a:schemeClr val="tx1"/>
                          </a:solidFill>
                          <a:effectLst/>
                          <a:latin typeface="Times New Roman" panose="02020603050405020304" pitchFamily="18" charset="0"/>
                          <a:cs typeface="Times New Roman" panose="02020603050405020304" pitchFamily="18" charset="0"/>
                        </a:rPr>
                        <a:t>Діджиталізація процесів (розробка, обладнання,</a:t>
                      </a:r>
                      <a:endParaRPr lang="ru-UA" sz="2000">
                        <a:solidFill>
                          <a:schemeClr val="tx1"/>
                        </a:solidFill>
                        <a:effectLst/>
                        <a:latin typeface="Times New Roman" panose="02020603050405020304" pitchFamily="18" charset="0"/>
                        <a:cs typeface="Times New Roman" panose="02020603050405020304" pitchFamily="18" charset="0"/>
                      </a:endParaRPr>
                    </a:p>
                    <a:p>
                      <a:r>
                        <a:rPr lang="uk-UA" sz="2000">
                          <a:solidFill>
                            <a:schemeClr val="tx1"/>
                          </a:solidFill>
                          <a:effectLst/>
                          <a:latin typeface="Times New Roman" panose="02020603050405020304" pitchFamily="18" charset="0"/>
                          <a:cs typeface="Times New Roman" panose="02020603050405020304" pitchFamily="18" charset="0"/>
                        </a:rPr>
                        <a:t>інтеграція, інструктаж)</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105 000</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3893389"/>
                  </a:ext>
                </a:extLst>
              </a:tr>
              <a:tr h="154940">
                <a:tc>
                  <a:txBody>
                    <a:bodyPr/>
                    <a:lstStyle/>
                    <a:p>
                      <a:r>
                        <a:rPr lang="uk-UA" sz="2000">
                          <a:solidFill>
                            <a:schemeClr val="tx1"/>
                          </a:solidFill>
                          <a:effectLst/>
                          <a:latin typeface="Times New Roman" panose="02020603050405020304" pitchFamily="18" charset="0"/>
                          <a:cs typeface="Times New Roman" panose="02020603050405020304" pitchFamily="18" charset="0"/>
                        </a:rPr>
                        <a:t>Оновлення робочого середовища</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40 000</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1671634"/>
                  </a:ext>
                </a:extLst>
              </a:tr>
              <a:tr h="85090">
                <a:tc>
                  <a:txBody>
                    <a:bodyPr/>
                    <a:lstStyle/>
                    <a:p>
                      <a:r>
                        <a:rPr lang="uk-UA" sz="2000">
                          <a:solidFill>
                            <a:schemeClr val="tx1"/>
                          </a:solidFill>
                          <a:effectLst/>
                          <a:latin typeface="Times New Roman" panose="02020603050405020304" pitchFamily="18" charset="0"/>
                          <a:cs typeface="Times New Roman" panose="02020603050405020304" pitchFamily="18" charset="0"/>
                        </a:rPr>
                        <a:t>Залучення нових спеціалістів</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10 000</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0808726"/>
                  </a:ext>
                </a:extLst>
              </a:tr>
              <a:tr h="186690">
                <a:tc>
                  <a:txBody>
                    <a:bodyPr/>
                    <a:lstStyle/>
                    <a:p>
                      <a:r>
                        <a:rPr lang="uk-UA" sz="2000">
                          <a:solidFill>
                            <a:schemeClr val="tx1"/>
                          </a:solidFill>
                          <a:effectLst/>
                          <a:latin typeface="Times New Roman" panose="02020603050405020304" pitchFamily="18" charset="0"/>
                          <a:cs typeface="Times New Roman" panose="02020603050405020304" pitchFamily="18" charset="0"/>
                        </a:rPr>
                        <a:t>Інші витрати (ліцензії, консультації)</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a:solidFill>
                            <a:schemeClr val="tx1"/>
                          </a:solidFill>
                          <a:effectLst/>
                          <a:latin typeface="Times New Roman" panose="02020603050405020304" pitchFamily="18" charset="0"/>
                          <a:cs typeface="Times New Roman" panose="02020603050405020304" pitchFamily="18" charset="0"/>
                        </a:rPr>
                        <a:t>12 000</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0249382"/>
                  </a:ext>
                </a:extLst>
              </a:tr>
              <a:tr h="0">
                <a:tc>
                  <a:txBody>
                    <a:bodyPr/>
                    <a:lstStyle/>
                    <a:p>
                      <a:r>
                        <a:rPr lang="uk-UA" sz="2000">
                          <a:solidFill>
                            <a:schemeClr val="tx1"/>
                          </a:solidFill>
                          <a:effectLst/>
                          <a:latin typeface="Times New Roman" panose="02020603050405020304" pitchFamily="18" charset="0"/>
                          <a:cs typeface="Times New Roman" panose="02020603050405020304" pitchFamily="18" charset="0"/>
                        </a:rPr>
                        <a:t>Всього</a:t>
                      </a:r>
                      <a:endParaRPr lang="ru-UA"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2000" dirty="0">
                          <a:solidFill>
                            <a:schemeClr val="tx1"/>
                          </a:solidFill>
                          <a:effectLst/>
                          <a:latin typeface="Times New Roman" panose="02020603050405020304" pitchFamily="18" charset="0"/>
                          <a:cs typeface="Times New Roman" panose="02020603050405020304" pitchFamily="18" charset="0"/>
                        </a:rPr>
                        <a:t>267 000</a:t>
                      </a:r>
                      <a:endParaRPr lang="ru-UA"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99314"/>
                  </a:ext>
                </a:extLst>
              </a:tr>
            </a:tbl>
          </a:graphicData>
        </a:graphic>
      </p:graphicFrame>
      <p:sp>
        <p:nvSpPr>
          <p:cNvPr id="4" name="Rectangle 1">
            <a:extLst>
              <a:ext uri="{FF2B5EF4-FFF2-40B4-BE49-F238E27FC236}">
                <a16:creationId xmlns:a16="http://schemas.microsoft.com/office/drawing/2014/main" id="{B021FF4A-AB1A-F965-4177-9043C40154BE}"/>
              </a:ext>
            </a:extLst>
          </p:cNvPr>
          <p:cNvSpPr>
            <a:spLocks noChangeArrowheads="1"/>
          </p:cNvSpPr>
          <p:nvPr/>
        </p:nvSpPr>
        <p:spPr bwMode="auto">
          <a:xfrm>
            <a:off x="1558542" y="1302693"/>
            <a:ext cx="88543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0850" algn="l"/>
              </a:tabLst>
              <a:defRPr>
                <a:solidFill>
                  <a:schemeClr val="tx1"/>
                </a:solidFill>
                <a:latin typeface="Arial" panose="020B0604020202020204" pitchFamily="34" charset="0"/>
              </a:defRPr>
            </a:lvl1pPr>
            <a:lvl2pPr eaLnBrk="0" hangingPunct="0">
              <a:tabLst>
                <a:tab pos="450850" algn="l"/>
              </a:tabLst>
              <a:defRPr>
                <a:solidFill>
                  <a:schemeClr val="tx1"/>
                </a:solidFill>
                <a:latin typeface="Arial" panose="020B0604020202020204" pitchFamily="34" charset="0"/>
              </a:defRPr>
            </a:lvl2pPr>
            <a:lvl3pPr eaLnBrk="0" hangingPunct="0">
              <a:tabLst>
                <a:tab pos="450850" algn="l"/>
              </a:tabLst>
              <a:defRPr>
                <a:solidFill>
                  <a:schemeClr val="tx1"/>
                </a:solidFill>
                <a:latin typeface="Arial" panose="020B0604020202020204" pitchFamily="34" charset="0"/>
              </a:defRPr>
            </a:lvl3pPr>
            <a:lvl4pPr eaLnBrk="0" hangingPunct="0">
              <a:tabLst>
                <a:tab pos="450850" algn="l"/>
              </a:tabLst>
              <a:defRPr>
                <a:solidFill>
                  <a:schemeClr val="tx1"/>
                </a:solidFill>
                <a:latin typeface="Arial" panose="020B0604020202020204" pitchFamily="34" charset="0"/>
              </a:defRPr>
            </a:lvl4pPr>
            <a:lvl5pPr eaLnBrk="0" hangingPunct="0">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539750" algn="ctr" defTabSz="914400" rtl="0" eaLnBrk="0" fontAlgn="base" latinLnBrk="0" hangingPunct="0">
              <a:lnSpc>
                <a:spcPct val="100000"/>
              </a:lnSpc>
              <a:spcBef>
                <a:spcPct val="0"/>
              </a:spcBef>
              <a:spcAft>
                <a:spcPct val="0"/>
              </a:spcAft>
              <a:buClrTx/>
              <a:buSzTx/>
              <a:buFontTx/>
              <a:buNone/>
              <a:tabLst>
                <a:tab pos="450850" algn="l"/>
              </a:tabLst>
            </a:pPr>
            <a:r>
              <a:rPr kumimoji="0" lang="uk-UA" altLang="ru-UA"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Таблиця 4 - Затрати на впровадження запропонованих змін в ТОВ "Чиста вода"</a:t>
            </a:r>
            <a:endParaRPr kumimoji="0" lang="uk-UA" altLang="ru-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7650"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27651"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27652"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765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765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765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aphicFrame>
        <p:nvGraphicFramePr>
          <p:cNvPr id="2" name="Таблица 1">
            <a:extLst>
              <a:ext uri="{FF2B5EF4-FFF2-40B4-BE49-F238E27FC236}">
                <a16:creationId xmlns:a16="http://schemas.microsoft.com/office/drawing/2014/main" id="{CAB60EF7-C13E-BF47-C5BE-62C7C9E77AAF}"/>
              </a:ext>
            </a:extLst>
          </p:cNvPr>
          <p:cNvGraphicFramePr>
            <a:graphicFrameLocks noGrp="1"/>
          </p:cNvGraphicFramePr>
          <p:nvPr>
            <p:extLst>
              <p:ext uri="{D42A27DB-BD31-4B8C-83A1-F6EECF244321}">
                <p14:modId xmlns:p14="http://schemas.microsoft.com/office/powerpoint/2010/main" val="3560304811"/>
              </p:ext>
            </p:extLst>
          </p:nvPr>
        </p:nvGraphicFramePr>
        <p:xfrm>
          <a:off x="2828295" y="1766888"/>
          <a:ext cx="6967210" cy="4145280"/>
        </p:xfrm>
        <a:graphic>
          <a:graphicData uri="http://schemas.openxmlformats.org/drawingml/2006/table">
            <a:tbl>
              <a:tblPr firstRow="1" firstCol="1" bandRow="1">
                <a:tableStyleId>{5C22544A-7EE6-4342-B048-85BDC9FD1C3A}</a:tableStyleId>
              </a:tblPr>
              <a:tblGrid>
                <a:gridCol w="3289064">
                  <a:extLst>
                    <a:ext uri="{9D8B030D-6E8A-4147-A177-3AD203B41FA5}">
                      <a16:colId xmlns:a16="http://schemas.microsoft.com/office/drawing/2014/main" val="2743643265"/>
                    </a:ext>
                  </a:extLst>
                </a:gridCol>
                <a:gridCol w="1053439">
                  <a:extLst>
                    <a:ext uri="{9D8B030D-6E8A-4147-A177-3AD203B41FA5}">
                      <a16:colId xmlns:a16="http://schemas.microsoft.com/office/drawing/2014/main" val="1348139284"/>
                    </a:ext>
                  </a:extLst>
                </a:gridCol>
                <a:gridCol w="2624707">
                  <a:extLst>
                    <a:ext uri="{9D8B030D-6E8A-4147-A177-3AD203B41FA5}">
                      <a16:colId xmlns:a16="http://schemas.microsoft.com/office/drawing/2014/main" val="3021067668"/>
                    </a:ext>
                  </a:extLst>
                </a:gridCol>
              </a:tblGrid>
              <a:tr h="0">
                <a:tc>
                  <a:txBody>
                    <a:bodyPr/>
                    <a:lstStyle/>
                    <a:p>
                      <a:pPr algn="ctr"/>
                      <a:r>
                        <a:rPr lang="uk-UA" sz="1600" dirty="0">
                          <a:solidFill>
                            <a:schemeClr val="tx1"/>
                          </a:solidFill>
                          <a:effectLst/>
                          <a:latin typeface="Times New Roman" panose="02020603050405020304" pitchFamily="18" charset="0"/>
                          <a:cs typeface="Times New Roman" panose="02020603050405020304" pitchFamily="18" charset="0"/>
                        </a:rPr>
                        <a:t>Показник</a:t>
                      </a:r>
                      <a:endParaRPr lang="ru-U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solidFill>
                            <a:schemeClr val="tx1"/>
                          </a:solidFill>
                          <a:effectLst/>
                          <a:latin typeface="Times New Roman" panose="02020603050405020304" pitchFamily="18" charset="0"/>
                          <a:cs typeface="Times New Roman" panose="02020603050405020304" pitchFamily="18" charset="0"/>
                        </a:rPr>
                        <a:t>Різниця (2022 - 2021)</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solidFill>
                            <a:schemeClr val="tx1"/>
                          </a:solidFill>
                          <a:effectLst/>
                          <a:latin typeface="Times New Roman" panose="02020603050405020304" pitchFamily="18" charset="0"/>
                          <a:cs typeface="Times New Roman" panose="02020603050405020304" pitchFamily="18" charset="0"/>
                        </a:rPr>
                        <a:t>Передбачуваний позитивний ефект</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1838318"/>
                  </a:ext>
                </a:extLst>
              </a:tr>
              <a:tr h="0">
                <a:tc>
                  <a:txBody>
                    <a:bodyPr/>
                    <a:lstStyle/>
                    <a:p>
                      <a:r>
                        <a:rPr lang="uk-UA" sz="1600">
                          <a:solidFill>
                            <a:schemeClr val="tx1"/>
                          </a:solidFill>
                          <a:effectLst/>
                          <a:latin typeface="Times New Roman" panose="02020603050405020304" pitchFamily="18" charset="0"/>
                          <a:cs typeface="Times New Roman" panose="02020603050405020304" pitchFamily="18" charset="0"/>
                        </a:rPr>
                        <a:t>Збільшення обсягу виробленої продукції (тис. грн.)</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solidFill>
                            <a:schemeClr val="tx1"/>
                          </a:solidFill>
                          <a:effectLst/>
                          <a:latin typeface="Times New Roman" panose="02020603050405020304" pitchFamily="18" charset="0"/>
                          <a:cs typeface="Times New Roman" panose="02020603050405020304" pitchFamily="18" charset="0"/>
                        </a:rPr>
                        <a:t>440310</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a:solidFill>
                            <a:schemeClr val="tx1"/>
                          </a:solidFill>
                          <a:effectLst/>
                          <a:latin typeface="Times New Roman" panose="02020603050405020304" pitchFamily="18" charset="0"/>
                          <a:cs typeface="Times New Roman" panose="02020603050405020304" pitchFamily="18" charset="0"/>
                        </a:rPr>
                        <a:t>440310</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2209483"/>
                  </a:ext>
                </a:extLst>
              </a:tr>
              <a:tr h="0">
                <a:tc>
                  <a:txBody>
                    <a:bodyPr/>
                    <a:lstStyle/>
                    <a:p>
                      <a:r>
                        <a:rPr lang="uk-UA" sz="1600">
                          <a:solidFill>
                            <a:schemeClr val="tx1"/>
                          </a:solidFill>
                          <a:effectLst/>
                          <a:latin typeface="Times New Roman" panose="02020603050405020304" pitchFamily="18" charset="0"/>
                          <a:cs typeface="Times New Roman" panose="02020603050405020304" pitchFamily="18" charset="0"/>
                        </a:rPr>
                        <a:t>Зменшення середньооблікової кількості працівників</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solidFill>
                            <a:schemeClr val="tx1"/>
                          </a:solidFill>
                          <a:effectLst/>
                          <a:latin typeface="Times New Roman" panose="02020603050405020304" pitchFamily="18" charset="0"/>
                          <a:cs typeface="Times New Roman" panose="02020603050405020304" pitchFamily="18" charset="0"/>
                        </a:rPr>
                        <a:t>880</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a:solidFill>
                            <a:schemeClr val="tx1"/>
                          </a:solidFill>
                          <a:effectLst/>
                          <a:latin typeface="Times New Roman" panose="02020603050405020304" pitchFamily="18" charset="0"/>
                          <a:cs typeface="Times New Roman" panose="02020603050405020304" pitchFamily="18" charset="0"/>
                        </a:rPr>
                        <a:t>Зменшення витрат на заробітну плату та утримання працівників</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4510617"/>
                  </a:ext>
                </a:extLst>
              </a:tr>
              <a:tr h="0">
                <a:tc>
                  <a:txBody>
                    <a:bodyPr/>
                    <a:lstStyle/>
                    <a:p>
                      <a:r>
                        <a:rPr lang="uk-UA" sz="1600">
                          <a:solidFill>
                            <a:schemeClr val="tx1"/>
                          </a:solidFill>
                          <a:effectLst/>
                          <a:latin typeface="Times New Roman" panose="02020603050405020304" pitchFamily="18" charset="0"/>
                          <a:cs typeface="Times New Roman" panose="02020603050405020304" pitchFamily="18" charset="0"/>
                        </a:rPr>
                        <a:t>Збільшення середньорічного виробітку на одного працівника ПВП (тис. грн./особу)</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solidFill>
                            <a:schemeClr val="tx1"/>
                          </a:solidFill>
                          <a:effectLst/>
                          <a:latin typeface="Times New Roman" panose="02020603050405020304" pitchFamily="18" charset="0"/>
                          <a:cs typeface="Times New Roman" panose="02020603050405020304" pitchFamily="18" charset="0"/>
                        </a:rPr>
                        <a:t>360,87</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a:solidFill>
                            <a:schemeClr val="tx1"/>
                          </a:solidFill>
                          <a:effectLst/>
                          <a:latin typeface="Times New Roman" panose="02020603050405020304" pitchFamily="18" charset="0"/>
                          <a:cs typeface="Times New Roman" panose="02020603050405020304" pitchFamily="18" charset="0"/>
                        </a:rPr>
                        <a:t>Збільшення виробітку на одного працівника ПВП</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1165447"/>
                  </a:ext>
                </a:extLst>
              </a:tr>
              <a:tr h="0">
                <a:tc>
                  <a:txBody>
                    <a:bodyPr/>
                    <a:lstStyle/>
                    <a:p>
                      <a:r>
                        <a:rPr lang="uk-UA" sz="1600">
                          <a:solidFill>
                            <a:schemeClr val="tx1"/>
                          </a:solidFill>
                          <a:effectLst/>
                          <a:latin typeface="Times New Roman" panose="02020603050405020304" pitchFamily="18" charset="0"/>
                          <a:cs typeface="Times New Roman" panose="02020603050405020304" pitchFamily="18" charset="0"/>
                        </a:rPr>
                        <a:t>Збільшення середньорічного виробітку на одного робітника (тис. грн./особу)</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solidFill>
                            <a:schemeClr val="tx1"/>
                          </a:solidFill>
                          <a:effectLst/>
                          <a:latin typeface="Times New Roman" panose="02020603050405020304" pitchFamily="18" charset="0"/>
                          <a:cs typeface="Times New Roman" panose="02020603050405020304" pitchFamily="18" charset="0"/>
                        </a:rPr>
                        <a:t>1334,12</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a:solidFill>
                            <a:schemeClr val="tx1"/>
                          </a:solidFill>
                          <a:effectLst/>
                          <a:latin typeface="Times New Roman" panose="02020603050405020304" pitchFamily="18" charset="0"/>
                          <a:cs typeface="Times New Roman" panose="02020603050405020304" pitchFamily="18" charset="0"/>
                        </a:rPr>
                        <a:t>Збільшення виробітку на одного робітника</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1764711"/>
                  </a:ext>
                </a:extLst>
              </a:tr>
              <a:tr h="0">
                <a:tc>
                  <a:txBody>
                    <a:bodyPr/>
                    <a:lstStyle/>
                    <a:p>
                      <a:r>
                        <a:rPr lang="uk-UA" sz="1600">
                          <a:solidFill>
                            <a:schemeClr val="tx1"/>
                          </a:solidFill>
                          <a:effectLst/>
                          <a:latin typeface="Times New Roman" panose="02020603050405020304" pitchFamily="18" charset="0"/>
                          <a:cs typeface="Times New Roman" panose="02020603050405020304" pitchFamily="18" charset="0"/>
                        </a:rPr>
                        <a:t>Збільшення середньогодинного виробітку одного робітника (тис. грн.)</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uk-UA" sz="1600">
                          <a:solidFill>
                            <a:schemeClr val="tx1"/>
                          </a:solidFill>
                          <a:effectLst/>
                          <a:latin typeface="Times New Roman" panose="02020603050405020304" pitchFamily="18" charset="0"/>
                          <a:cs typeface="Times New Roman" panose="02020603050405020304" pitchFamily="18" charset="0"/>
                        </a:rPr>
                        <a:t>0,65</a:t>
                      </a:r>
                      <a:endParaRPr lang="ru-UA"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dirty="0">
                          <a:solidFill>
                            <a:schemeClr val="tx1"/>
                          </a:solidFill>
                          <a:effectLst/>
                          <a:latin typeface="Times New Roman" panose="02020603050405020304" pitchFamily="18" charset="0"/>
                          <a:cs typeface="Times New Roman" panose="02020603050405020304" pitchFamily="18" charset="0"/>
                        </a:rPr>
                        <a:t>Збільшення продуктивності роботи одного робітника</a:t>
                      </a:r>
                      <a:endParaRPr lang="ru-UA"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114760"/>
                  </a:ext>
                </a:extLst>
              </a:tr>
            </a:tbl>
          </a:graphicData>
        </a:graphic>
      </p:graphicFrame>
      <p:sp>
        <p:nvSpPr>
          <p:cNvPr id="4" name="Rectangle 1">
            <a:extLst>
              <a:ext uri="{FF2B5EF4-FFF2-40B4-BE49-F238E27FC236}">
                <a16:creationId xmlns:a16="http://schemas.microsoft.com/office/drawing/2014/main" id="{FB32F34A-8102-8D5F-0D86-6F32807F2D96}"/>
              </a:ext>
            </a:extLst>
          </p:cNvPr>
          <p:cNvSpPr>
            <a:spLocks noChangeArrowheads="1"/>
          </p:cNvSpPr>
          <p:nvPr/>
        </p:nvSpPr>
        <p:spPr bwMode="auto">
          <a:xfrm>
            <a:off x="1819795" y="1246187"/>
            <a:ext cx="85524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0850" algn="l"/>
              </a:tabLst>
              <a:defRPr>
                <a:solidFill>
                  <a:schemeClr val="tx1"/>
                </a:solidFill>
                <a:latin typeface="Arial" panose="020B0604020202020204" pitchFamily="34" charset="0"/>
              </a:defRPr>
            </a:lvl1pPr>
            <a:lvl2pPr eaLnBrk="0" hangingPunct="0">
              <a:tabLst>
                <a:tab pos="450850" algn="l"/>
              </a:tabLst>
              <a:defRPr>
                <a:solidFill>
                  <a:schemeClr val="tx1"/>
                </a:solidFill>
                <a:latin typeface="Arial" panose="020B0604020202020204" pitchFamily="34" charset="0"/>
              </a:defRPr>
            </a:lvl2pPr>
            <a:lvl3pPr eaLnBrk="0" hangingPunct="0">
              <a:tabLst>
                <a:tab pos="450850" algn="l"/>
              </a:tabLst>
              <a:defRPr>
                <a:solidFill>
                  <a:schemeClr val="tx1"/>
                </a:solidFill>
                <a:latin typeface="Arial" panose="020B0604020202020204" pitchFamily="34" charset="0"/>
              </a:defRPr>
            </a:lvl3pPr>
            <a:lvl4pPr eaLnBrk="0" hangingPunct="0">
              <a:tabLst>
                <a:tab pos="450850" algn="l"/>
              </a:tabLst>
              <a:defRPr>
                <a:solidFill>
                  <a:schemeClr val="tx1"/>
                </a:solidFill>
                <a:latin typeface="Arial" panose="020B0604020202020204" pitchFamily="34" charset="0"/>
              </a:defRPr>
            </a:lvl4pPr>
            <a:lvl5pPr eaLnBrk="0" hangingPunct="0">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539750" algn="ctr" defTabSz="914400" rtl="0" eaLnBrk="0" fontAlgn="base" latinLnBrk="0" hangingPunct="0">
              <a:lnSpc>
                <a:spcPct val="100000"/>
              </a:lnSpc>
              <a:spcBef>
                <a:spcPct val="0"/>
              </a:spcBef>
              <a:spcAft>
                <a:spcPct val="0"/>
              </a:spcAft>
              <a:buClrTx/>
              <a:buSzTx/>
              <a:buFontTx/>
              <a:buNone/>
              <a:tabLst>
                <a:tab pos="450850" algn="l"/>
              </a:tabLst>
            </a:pPr>
            <a:r>
              <a:rPr kumimoji="0" lang="uk-UA" altLang="ru-UA" sz="16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Таблиця 5 - Економічний ефект впливу на продуктивність праці на ТОВ «Чиста вода»</a:t>
            </a:r>
            <a:endParaRPr kumimoji="0" lang="uk-UA" altLang="ru-UA"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C9946F8-8B82-96B7-B1A7-0CC86EF8C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 y="1151255"/>
            <a:ext cx="10888980" cy="538924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p:cNvSpPr/>
          <p:nvPr/>
        </p:nvSpPr>
        <p:spPr>
          <a:xfrm>
            <a:off x="0" y="0"/>
            <a:ext cx="12192000" cy="11322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8674" name="Рисунок 7"/>
          <p:cNvPicPr>
            <a:picLocks noChangeAspect="1" noChangeArrowheads="1"/>
          </p:cNvPicPr>
          <p:nvPr/>
        </p:nvPicPr>
        <p:blipFill>
          <a:blip r:embed="rId3"/>
          <a:srcRect/>
          <a:stretch>
            <a:fillRect/>
          </a:stretch>
        </p:blipFill>
        <p:spPr bwMode="auto">
          <a:xfrm>
            <a:off x="3390900" y="138430"/>
            <a:ext cx="5842000" cy="902970"/>
          </a:xfrm>
          <a:prstGeom prst="rect">
            <a:avLst/>
          </a:prstGeom>
          <a:noFill/>
          <a:ln w="9525">
            <a:noFill/>
            <a:miter lim="800000"/>
            <a:headEnd/>
            <a:tailEnd/>
          </a:ln>
        </p:spPr>
      </p:pic>
      <p:sp>
        <p:nvSpPr>
          <p:cNvPr id="9" name="Прямокутник 8"/>
          <p:cNvSpPr/>
          <p:nvPr/>
        </p:nvSpPr>
        <p:spPr>
          <a:xfrm>
            <a:off x="0" y="6540500"/>
            <a:ext cx="12192000" cy="317500"/>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k-UA" sz="1333" dirty="0">
                <a:solidFill>
                  <a:srgbClr val="2D4BA5"/>
                </a:solidFill>
                <a:latin typeface="Arial" panose="020B0604020202020204" pitchFamily="34" charset="0"/>
                <a:cs typeface="Arial" panose="020B0604020202020204" pitchFamily="34" charset="0"/>
              </a:rPr>
              <a:t>м. Житомир, вул. Чуднівська, 103, </a:t>
            </a:r>
            <a:r>
              <a:rPr lang="uk-UA" sz="1333" dirty="0" err="1">
                <a:solidFill>
                  <a:srgbClr val="2D4BA5"/>
                </a:solidFill>
                <a:latin typeface="Arial" panose="020B0604020202020204" pitchFamily="34" charset="0"/>
                <a:cs typeface="Arial" panose="020B0604020202020204" pitchFamily="34" charset="0"/>
              </a:rPr>
              <a:t>тел</a:t>
            </a:r>
            <a:r>
              <a:rPr lang="uk-UA" sz="1333" dirty="0">
                <a:solidFill>
                  <a:srgbClr val="2D4BA5"/>
                </a:solidFill>
                <a:latin typeface="Arial" panose="020B0604020202020204" pitchFamily="34" charset="0"/>
                <a:cs typeface="Arial" panose="020B0604020202020204" pitchFamily="34" charset="0"/>
              </a:rPr>
              <a:t>. +38-0412-24-14-22, </a:t>
            </a:r>
            <a:r>
              <a:rPr lang="en-US" sz="1333" dirty="0">
                <a:solidFill>
                  <a:srgbClr val="2D4BA5"/>
                </a:solidFill>
                <a:latin typeface="Arial" panose="020B0604020202020204" pitchFamily="34" charset="0"/>
                <a:cs typeface="Arial" panose="020B0604020202020204" pitchFamily="34" charset="0"/>
              </a:rPr>
              <a:t>https://ztu.edu.ua, e-mail: rector@ztu.edu.ua</a:t>
            </a:r>
            <a:endParaRPr lang="uk-UA" sz="1333" dirty="0">
              <a:solidFill>
                <a:srgbClr val="2D4BA5"/>
              </a:solidFill>
              <a:latin typeface="Arial" panose="020B0604020202020204" pitchFamily="34" charset="0"/>
              <a:cs typeface="Arial" panose="020B0604020202020204" pitchFamily="34" charset="0"/>
            </a:endParaRPr>
          </a:p>
        </p:txBody>
      </p:sp>
      <p:pic>
        <p:nvPicPr>
          <p:cNvPr id="28676" name="Рисунок 11"/>
          <p:cNvPicPr>
            <a:picLocks noChangeAspect="1" noChangeArrowheads="1"/>
          </p:cNvPicPr>
          <p:nvPr/>
        </p:nvPicPr>
        <p:blipFill>
          <a:blip r:embed="rId4"/>
          <a:srcRect/>
          <a:stretch>
            <a:fillRect/>
          </a:stretch>
        </p:blipFill>
        <p:spPr bwMode="auto">
          <a:xfrm>
            <a:off x="179705" y="106680"/>
            <a:ext cx="2987675" cy="902970"/>
          </a:xfrm>
          <a:prstGeom prst="rect">
            <a:avLst/>
          </a:prstGeom>
          <a:noFill/>
          <a:ln w="9525">
            <a:noFill/>
            <a:miter lim="800000"/>
            <a:headEnd/>
            <a:tailEnd/>
          </a:ln>
        </p:spPr>
      </p:pic>
      <p:pic>
        <p:nvPicPr>
          <p:cNvPr id="28677" name="Рисунок 2"/>
          <p:cNvPicPr>
            <a:picLocks noChangeAspect="1" noChangeArrowheads="1"/>
          </p:cNvPicPr>
          <p:nvPr/>
        </p:nvPicPr>
        <p:blipFill>
          <a:blip r:embed="rId5"/>
          <a:srcRect r="66924" b="23732"/>
          <a:stretch>
            <a:fillRect/>
          </a:stretch>
        </p:blipFill>
        <p:spPr bwMode="auto">
          <a:xfrm>
            <a:off x="11176000" y="177800"/>
            <a:ext cx="887730" cy="838200"/>
          </a:xfrm>
          <a:prstGeom prst="rect">
            <a:avLst/>
          </a:prstGeom>
          <a:noFill/>
          <a:ln w="9525">
            <a:noFill/>
            <a:miter lim="800000"/>
            <a:headEnd/>
            <a:tailEnd/>
          </a:ln>
        </p:spPr>
      </p:pic>
      <p:sp>
        <p:nvSpPr>
          <p:cNvPr id="5" name="TextBox 4"/>
          <p:cNvSpPr txBox="1"/>
          <p:nvPr/>
        </p:nvSpPr>
        <p:spPr>
          <a:xfrm>
            <a:off x="9126855"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8679" name="Rectangle 281"/>
          <p:cNvSpPr>
            <a:spLocks noChangeArrowheads="1"/>
          </p:cNvSpPr>
          <p:nvPr/>
        </p:nvSpPr>
        <p:spPr bwMode="auto">
          <a:xfrm>
            <a:off x="3390900" y="1538605"/>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0" name="Rectangle 21"/>
          <p:cNvSpPr>
            <a:spLocks noChangeArrowheads="1"/>
          </p:cNvSpPr>
          <p:nvPr/>
        </p:nvSpPr>
        <p:spPr bwMode="auto">
          <a:xfrm>
            <a:off x="179705" y="1136650"/>
            <a:ext cx="34370645"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8681" name="Rectangle 30"/>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2" name="Rectangle 44"/>
          <p:cNvSpPr>
            <a:spLocks noChangeArrowheads="1"/>
          </p:cNvSpPr>
          <p:nvPr/>
        </p:nvSpPr>
        <p:spPr bwMode="auto">
          <a:xfrm>
            <a:off x="0" y="5715000"/>
            <a:ext cx="12192000" cy="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3" name="Rectangle 22"/>
          <p:cNvSpPr>
            <a:spLocks noChangeArrowheads="1"/>
          </p:cNvSpPr>
          <p:nvPr/>
        </p:nvSpPr>
        <p:spPr bwMode="auto">
          <a:xfrm>
            <a:off x="-411480" y="1151255"/>
            <a:ext cx="19534505" cy="337820"/>
          </a:xfrm>
          <a:prstGeom prst="rect">
            <a:avLst/>
          </a:prstGeom>
          <a:noFill/>
          <a:ln w="9525">
            <a:noFill/>
            <a:miter lim="800000"/>
            <a:headEnd/>
            <a:tailEnd/>
          </a:ln>
        </p:spPr>
        <p:txBody>
          <a:bodyPr anchor="ctr">
            <a:spAutoFit/>
          </a:bodyPr>
          <a:lstStyle/>
          <a:p>
            <a:endParaRPr lang="uk-UA" sz="1600">
              <a:latin typeface="Times New Roman" pitchFamily="18" charset="0"/>
              <a:cs typeface="Times New Roman" pitchFamily="18" charset="0"/>
            </a:endParaRPr>
          </a:p>
        </p:txBody>
      </p:sp>
      <p:sp>
        <p:nvSpPr>
          <p:cNvPr id="28684" name="Заголовок 27"/>
          <p:cNvSpPr>
            <a:spLocks noGrp="1"/>
          </p:cNvSpPr>
          <p:nvPr>
            <p:ph type="title"/>
          </p:nvPr>
        </p:nvSpPr>
        <p:spPr>
          <a:xfrm>
            <a:off x="838200" y="1631315"/>
            <a:ext cx="10516235" cy="1364615"/>
          </a:xfrm>
        </p:spPr>
        <p:txBody>
          <a:bodyPr vert="horz" wrap="square" lIns="91440" tIns="45720" rIns="91440" bIns="45720" numCol="1" anchor="b">
            <a:noAutofit/>
          </a:bodyPr>
          <a:lstStyle/>
          <a:p>
            <a:pPr marL="0" indent="0" algn="ctr" eaLnBrk="1" latinLnBrk="0" hangingPunct="1">
              <a:buFontTx/>
              <a:buNone/>
            </a:pPr>
            <a:r>
              <a:rPr lang="uk-UA" sz="6000" b="1">
                <a:solidFill>
                  <a:schemeClr val="tx1"/>
                </a:solidFill>
                <a:latin typeface="Times New Roman" charset="0"/>
                <a:ea typeface="Times New Roman" charset="0"/>
                <a:cs typeface="Times New Roman" charset="0"/>
              </a:rPr>
              <a:t>Дяку</a:t>
            </a:r>
            <a:r>
              <a:rPr lang="ru-RU" sz="6000" b="1">
                <a:solidFill>
                  <a:schemeClr val="tx1"/>
                </a:solidFill>
                <a:latin typeface="Times New Roman" charset="0"/>
                <a:ea typeface="Times New Roman" charset="0"/>
                <a:cs typeface="Times New Roman" charset="0"/>
              </a:rPr>
              <a:t>ю</a:t>
            </a:r>
            <a:r>
              <a:rPr lang="uk-UA" sz="6000" b="1">
                <a:solidFill>
                  <a:schemeClr val="tx1"/>
                </a:solidFill>
                <a:latin typeface="Times New Roman" charset="0"/>
                <a:ea typeface="Times New Roman" charset="0"/>
                <a:cs typeface="Times New Roman" charset="0"/>
              </a:rPr>
              <a:t> за увагу!</a:t>
            </a:r>
            <a:endParaRPr lang="ko-KR" altLang="en-US" sz="6000" b="1">
              <a:solidFill>
                <a:schemeClr val="tx1"/>
              </a:solidFill>
              <a:latin typeface="Times New Roman" charset="0"/>
              <a:ea typeface="Times New Roman" charset="0"/>
              <a:cs typeface="Times New Roman"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4338"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14339"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14340"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091613" y="195829"/>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4342" name="Объект 5"/>
          <p:cNvSpPr>
            <a:spLocks noGrp="1"/>
          </p:cNvSpPr>
          <p:nvPr>
            <p:ph idx="1"/>
          </p:nvPr>
        </p:nvSpPr>
        <p:spPr>
          <a:xfrm>
            <a:off x="1082675" y="1366838"/>
            <a:ext cx="9990138" cy="3611562"/>
          </a:xfrm>
        </p:spPr>
        <p:txBody>
          <a:bodyPr/>
          <a:lstStyle/>
          <a:p>
            <a:pPr marL="0" indent="0" algn="ctr" eaLnBrk="1" hangingPunct="1">
              <a:buFont typeface="Wingdings 2" pitchFamily="18" charset="2"/>
              <a:buNone/>
            </a:pPr>
            <a:r>
              <a:rPr lang="uk-UA" sz="2200" b="1" i="1" dirty="0">
                <a:solidFill>
                  <a:schemeClr val="accent1"/>
                </a:solidFill>
                <a:latin typeface="Times New Roman" pitchFamily="18" charset="0"/>
                <a:cs typeface="Times New Roman" pitchFamily="18" charset="0"/>
              </a:rPr>
              <a:t>Мета дослідження</a:t>
            </a:r>
          </a:p>
          <a:p>
            <a:pPr marL="0" indent="0" algn="ctr" eaLnBrk="1" hangingPunct="1">
              <a:buFont typeface="Wingdings 2" pitchFamily="18" charset="2"/>
              <a:buNone/>
            </a:pPr>
            <a:r>
              <a:rPr lang="uk-UA" sz="2200" dirty="0">
                <a:latin typeface="Times New Roman" pitchFamily="18" charset="0"/>
                <a:cs typeface="Times New Roman" pitchFamily="18" charset="0"/>
              </a:rPr>
              <a:t>вивчення та аналіз основних напрямів підвищення продуктивності праці в умовах </a:t>
            </a:r>
            <a:r>
              <a:rPr lang="uk-UA" sz="2200" dirty="0" err="1">
                <a:latin typeface="Times New Roman" pitchFamily="18" charset="0"/>
                <a:cs typeface="Times New Roman" pitchFamily="18" charset="0"/>
              </a:rPr>
              <a:t>діджиталізації</a:t>
            </a:r>
            <a:r>
              <a:rPr lang="uk-UA" sz="2200" dirty="0">
                <a:latin typeface="Times New Roman" pitchFamily="18" charset="0"/>
                <a:cs typeface="Times New Roman" pitchFamily="18" charset="0"/>
              </a:rPr>
              <a:t>.</a:t>
            </a:r>
          </a:p>
          <a:p>
            <a:pPr marL="0" indent="0" algn="ctr" eaLnBrk="1" hangingPunct="1">
              <a:buFont typeface="Wingdings 2" pitchFamily="18" charset="2"/>
              <a:buNone/>
            </a:pPr>
            <a:endParaRPr lang="uk-UA" sz="2200" b="1" i="1" dirty="0">
              <a:solidFill>
                <a:schemeClr val="accent1"/>
              </a:solidFill>
              <a:latin typeface="Times New Roman" pitchFamily="18" charset="0"/>
              <a:cs typeface="Times New Roman" pitchFamily="18" charset="0"/>
            </a:endParaRPr>
          </a:p>
          <a:p>
            <a:pPr marL="0" indent="0" algn="ctr" eaLnBrk="1" hangingPunct="1">
              <a:buFont typeface="Wingdings 2" pitchFamily="18" charset="2"/>
              <a:buNone/>
            </a:pPr>
            <a:r>
              <a:rPr lang="uk-UA" sz="2200" b="1" i="1" dirty="0" err="1">
                <a:solidFill>
                  <a:schemeClr val="accent1"/>
                </a:solidFill>
                <a:latin typeface="Times New Roman" pitchFamily="18" charset="0"/>
                <a:cs typeface="Times New Roman" pitchFamily="18" charset="0"/>
              </a:rPr>
              <a:t>Обʼєкт</a:t>
            </a:r>
            <a:r>
              <a:rPr lang="uk-UA" sz="2200" b="1" i="1" dirty="0">
                <a:solidFill>
                  <a:schemeClr val="accent1"/>
                </a:solidFill>
                <a:latin typeface="Times New Roman" pitchFamily="18" charset="0"/>
                <a:cs typeface="Times New Roman" pitchFamily="18" charset="0"/>
              </a:rPr>
              <a:t> дослідження</a:t>
            </a:r>
          </a:p>
          <a:p>
            <a:pPr marL="0" indent="0" algn="ctr" eaLnBrk="1" hangingPunct="1">
              <a:buFont typeface="Wingdings 2" pitchFamily="18" charset="2"/>
              <a:buNone/>
            </a:pPr>
            <a:r>
              <a:rPr lang="uk-UA" sz="2200" dirty="0">
                <a:latin typeface="Times New Roman" pitchFamily="18" charset="0"/>
                <a:cs typeface="Times New Roman" pitchFamily="18" charset="0"/>
              </a:rPr>
              <a:t>трудові ресурси підприємства ТОВ з іноземними інвестиціями «Чиста вода».</a:t>
            </a:r>
          </a:p>
          <a:p>
            <a:pPr marL="0" indent="0" algn="ctr" eaLnBrk="1" hangingPunct="1">
              <a:buFont typeface="Wingdings 2" pitchFamily="18" charset="2"/>
              <a:buNone/>
            </a:pPr>
            <a:endParaRPr lang="uk-UA" sz="2200" b="1" i="1" dirty="0">
              <a:solidFill>
                <a:schemeClr val="accent1"/>
              </a:solidFill>
              <a:latin typeface="Times New Roman" pitchFamily="18" charset="0"/>
              <a:cs typeface="Times New Roman" pitchFamily="18" charset="0"/>
            </a:endParaRPr>
          </a:p>
          <a:p>
            <a:pPr marL="0" indent="0" algn="ctr" eaLnBrk="1" hangingPunct="1">
              <a:buFont typeface="Wingdings 2" pitchFamily="18" charset="2"/>
              <a:buNone/>
            </a:pPr>
            <a:r>
              <a:rPr lang="uk-UA" sz="2200" b="1" i="1" dirty="0">
                <a:solidFill>
                  <a:schemeClr val="accent1"/>
                </a:solidFill>
                <a:latin typeface="Times New Roman" pitchFamily="18" charset="0"/>
                <a:cs typeface="Times New Roman" pitchFamily="18" charset="0"/>
              </a:rPr>
              <a:t>Предмет дослідження</a:t>
            </a:r>
          </a:p>
          <a:p>
            <a:pPr marL="0" indent="0" algn="ctr" eaLnBrk="1" hangingPunct="1">
              <a:buFont typeface="Wingdings 2" pitchFamily="18" charset="2"/>
              <a:buNone/>
            </a:pPr>
            <a:r>
              <a:rPr lang="uk-UA" sz="2200" dirty="0">
                <a:latin typeface="Times New Roman" pitchFamily="18" charset="0"/>
                <a:cs typeface="Times New Roman" pitchFamily="18" charset="0"/>
              </a:rPr>
              <a:t>продуктивність праці та управління нею в умовах </a:t>
            </a:r>
            <a:r>
              <a:rPr lang="uk-UA" sz="2200" dirty="0" err="1">
                <a:latin typeface="Times New Roman" pitchFamily="18" charset="0"/>
                <a:cs typeface="Times New Roman" pitchFamily="18" charset="0"/>
              </a:rPr>
              <a:t>діджиталізації</a:t>
            </a:r>
            <a:r>
              <a:rPr lang="uk-UA" sz="2200" dirty="0">
                <a:latin typeface="Times New Roman" pitchFamily="18" charset="0"/>
                <a:cs typeface="Times New Roman" pitchFamily="18" charset="0"/>
              </a:rPr>
              <a:t> бізнес-процесів на підприємстві</a:t>
            </a:r>
            <a:endParaRPr lang="uk-UA" sz="2200" dirty="0"/>
          </a:p>
        </p:txBody>
      </p:sp>
      <p:sp>
        <p:nvSpPr>
          <p:cNvPr id="14343" name="Прямоугольник 26"/>
          <p:cNvSpPr>
            <a:spLocks noChangeArrowheads="1"/>
          </p:cNvSpPr>
          <p:nvPr/>
        </p:nvSpPr>
        <p:spPr bwMode="auto">
          <a:xfrm>
            <a:off x="949325" y="5592307"/>
            <a:ext cx="10226675" cy="504825"/>
          </a:xfrm>
          <a:prstGeom prst="rect">
            <a:avLst/>
          </a:prstGeom>
          <a:noFill/>
          <a:ln w="9525">
            <a:noFill/>
            <a:miter lim="800000"/>
            <a:headEnd/>
            <a:tailEnd/>
          </a:ln>
        </p:spPr>
        <p:txBody>
          <a:bodyPr>
            <a:spAutoFit/>
          </a:bodyPr>
          <a:lstStyle/>
          <a:p>
            <a:pPr algn="ctr">
              <a:lnSpc>
                <a:spcPct val="150000"/>
              </a:lnSpc>
            </a:pPr>
            <a:r>
              <a:rPr lang="uk-UA" i="1" dirty="0">
                <a:latin typeface="Times New Roman" pitchFamily="18" charset="0"/>
                <a:cs typeface="Times New Roman" pitchFamily="18" charset="0"/>
              </a:rPr>
              <a:t>Рис. 1. Загальна спрямованість кваліфікаційної магістерської роботи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5362"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15363"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15364"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5366"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5367"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5368"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pSp>
        <p:nvGrpSpPr>
          <p:cNvPr id="2" name="Группа 1">
            <a:extLst>
              <a:ext uri="{FF2B5EF4-FFF2-40B4-BE49-F238E27FC236}">
                <a16:creationId xmlns:a16="http://schemas.microsoft.com/office/drawing/2014/main" id="{4C05AD2E-C82A-8270-A3B0-FEF7F847A92E}"/>
              </a:ext>
            </a:extLst>
          </p:cNvPr>
          <p:cNvGrpSpPr>
            <a:grpSpLocks/>
          </p:cNvGrpSpPr>
          <p:nvPr/>
        </p:nvGrpSpPr>
        <p:grpSpPr>
          <a:xfrm>
            <a:off x="745952" y="1989042"/>
            <a:ext cx="5160534" cy="3249174"/>
            <a:chOff x="949325" y="41910"/>
            <a:chExt cx="4102735" cy="2726055"/>
          </a:xfrm>
        </p:grpSpPr>
        <p:grpSp>
          <p:nvGrpSpPr>
            <p:cNvPr id="7" name="Группа 6">
              <a:extLst>
                <a:ext uri="{FF2B5EF4-FFF2-40B4-BE49-F238E27FC236}">
                  <a16:creationId xmlns:a16="http://schemas.microsoft.com/office/drawing/2014/main" id="{675B9D2F-6748-9F65-A7A6-FFFEF66ADE2F}"/>
                </a:ext>
              </a:extLst>
            </p:cNvPr>
            <p:cNvGrpSpPr/>
            <p:nvPr/>
          </p:nvGrpSpPr>
          <p:grpSpPr>
            <a:xfrm>
              <a:off x="949325" y="41910"/>
              <a:ext cx="4102735" cy="2501265"/>
              <a:chOff x="0" y="0"/>
              <a:chExt cx="4102735" cy="2501265"/>
            </a:xfrm>
          </p:grpSpPr>
          <p:grpSp>
            <p:nvGrpSpPr>
              <p:cNvPr id="9" name="Группа 8">
                <a:extLst>
                  <a:ext uri="{FF2B5EF4-FFF2-40B4-BE49-F238E27FC236}">
                    <a16:creationId xmlns:a16="http://schemas.microsoft.com/office/drawing/2014/main" id="{CDE3133B-3560-BB29-9247-5EC7B2F4709F}"/>
                  </a:ext>
                </a:extLst>
              </p:cNvPr>
              <p:cNvGrpSpPr/>
              <p:nvPr/>
            </p:nvGrpSpPr>
            <p:grpSpPr>
              <a:xfrm>
                <a:off x="0" y="0"/>
                <a:ext cx="3946525" cy="2447925"/>
                <a:chOff x="0" y="0"/>
                <a:chExt cx="3946525" cy="2447925"/>
              </a:xfrm>
            </p:grpSpPr>
            <p:grpSp>
              <p:nvGrpSpPr>
                <p:cNvPr id="14" name="Группа 13">
                  <a:extLst>
                    <a:ext uri="{FF2B5EF4-FFF2-40B4-BE49-F238E27FC236}">
                      <a16:creationId xmlns:a16="http://schemas.microsoft.com/office/drawing/2014/main" id="{03F1ED13-EFB2-9416-2CC2-4680C99CD0DE}"/>
                    </a:ext>
                  </a:extLst>
                </p:cNvPr>
                <p:cNvGrpSpPr/>
                <p:nvPr/>
              </p:nvGrpSpPr>
              <p:grpSpPr>
                <a:xfrm>
                  <a:off x="0" y="0"/>
                  <a:ext cx="3946525" cy="2148205"/>
                  <a:chOff x="0" y="0"/>
                  <a:chExt cx="3946525" cy="2148205"/>
                </a:xfrm>
              </p:grpSpPr>
              <p:grpSp>
                <p:nvGrpSpPr>
                  <p:cNvPr id="17" name="Группа 16">
                    <a:extLst>
                      <a:ext uri="{FF2B5EF4-FFF2-40B4-BE49-F238E27FC236}">
                        <a16:creationId xmlns:a16="http://schemas.microsoft.com/office/drawing/2014/main" id="{08919926-B8AE-BC49-1DB9-6184116EF818}"/>
                      </a:ext>
                    </a:extLst>
                  </p:cNvPr>
                  <p:cNvGrpSpPr/>
                  <p:nvPr/>
                </p:nvGrpSpPr>
                <p:grpSpPr>
                  <a:xfrm>
                    <a:off x="0" y="0"/>
                    <a:ext cx="3946525" cy="2148205"/>
                    <a:chOff x="0" y="0"/>
                    <a:chExt cx="3946525" cy="2148205"/>
                  </a:xfrm>
                </p:grpSpPr>
                <p:grpSp>
                  <p:nvGrpSpPr>
                    <p:cNvPr id="19" name="Группа 18">
                      <a:extLst>
                        <a:ext uri="{FF2B5EF4-FFF2-40B4-BE49-F238E27FC236}">
                          <a16:creationId xmlns:a16="http://schemas.microsoft.com/office/drawing/2014/main" id="{F54801B8-75E3-48F0-ED58-197FC7D27A48}"/>
                        </a:ext>
                      </a:extLst>
                    </p:cNvPr>
                    <p:cNvGrpSpPr/>
                    <p:nvPr/>
                  </p:nvGrpSpPr>
                  <p:grpSpPr>
                    <a:xfrm>
                      <a:off x="504825" y="95885"/>
                      <a:ext cx="3441700" cy="2052320"/>
                      <a:chOff x="0" y="0"/>
                      <a:chExt cx="3441700" cy="2052320"/>
                    </a:xfrm>
                  </p:grpSpPr>
                  <p:grpSp>
                    <p:nvGrpSpPr>
                      <p:cNvPr id="21" name="Группа 20">
                        <a:extLst>
                          <a:ext uri="{FF2B5EF4-FFF2-40B4-BE49-F238E27FC236}">
                            <a16:creationId xmlns:a16="http://schemas.microsoft.com/office/drawing/2014/main" id="{42F22BD2-4E5A-DAA5-CBD5-74C913A054D9}"/>
                          </a:ext>
                        </a:extLst>
                      </p:cNvPr>
                      <p:cNvGrpSpPr/>
                      <p:nvPr/>
                    </p:nvGrpSpPr>
                    <p:grpSpPr>
                      <a:xfrm>
                        <a:off x="0" y="0"/>
                        <a:ext cx="3441700" cy="2052320"/>
                        <a:chOff x="0" y="0"/>
                        <a:chExt cx="3441700" cy="2052320"/>
                      </a:xfrm>
                    </p:grpSpPr>
                    <p:grpSp>
                      <p:nvGrpSpPr>
                        <p:cNvPr id="23" name="Группа 22">
                          <a:extLst>
                            <a:ext uri="{FF2B5EF4-FFF2-40B4-BE49-F238E27FC236}">
                              <a16:creationId xmlns:a16="http://schemas.microsoft.com/office/drawing/2014/main" id="{8DB2E860-54F2-455A-1676-AEDF3C5AE920}"/>
                            </a:ext>
                          </a:extLst>
                        </p:cNvPr>
                        <p:cNvGrpSpPr/>
                        <p:nvPr/>
                      </p:nvGrpSpPr>
                      <p:grpSpPr>
                        <a:xfrm>
                          <a:off x="0" y="0"/>
                          <a:ext cx="3441700" cy="2052320"/>
                          <a:chOff x="0" y="0"/>
                          <a:chExt cx="3441700" cy="2052320"/>
                        </a:xfrm>
                      </p:grpSpPr>
                      <p:sp>
                        <p:nvSpPr>
                          <p:cNvPr id="25" name="Прямоугольник 24">
                            <a:extLst>
                              <a:ext uri="{FF2B5EF4-FFF2-40B4-BE49-F238E27FC236}">
                                <a16:creationId xmlns:a16="http://schemas.microsoft.com/office/drawing/2014/main" id="{BD28EA88-DEA8-B199-FE85-FC6D1B17E8F4}"/>
                              </a:ext>
                            </a:extLst>
                          </p:cNvPr>
                          <p:cNvSpPr/>
                          <p:nvPr/>
                        </p:nvSpPr>
                        <p:spPr>
                          <a:xfrm>
                            <a:off x="0" y="0"/>
                            <a:ext cx="3441700" cy="205232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a:p>
                        </p:txBody>
                      </p:sp>
                      <p:cxnSp>
                        <p:nvCxnSpPr>
                          <p:cNvPr id="26" name="Прямая соединительная линия 25">
                            <a:extLst>
                              <a:ext uri="{FF2B5EF4-FFF2-40B4-BE49-F238E27FC236}">
                                <a16:creationId xmlns:a16="http://schemas.microsoft.com/office/drawing/2014/main" id="{2D277453-4824-73B8-F26C-F7539DAA75D2}"/>
                              </a:ext>
                            </a:extLst>
                          </p:cNvPr>
                          <p:cNvCxnSpPr/>
                          <p:nvPr/>
                        </p:nvCxnSpPr>
                        <p:spPr>
                          <a:xfrm>
                            <a:off x="0" y="0"/>
                            <a:ext cx="3441065" cy="2051685"/>
                          </a:xfrm>
                          <a:prstGeom prst="line">
                            <a:avLst/>
                          </a:prstGeom>
                          <a:ln w="9525" cap="flat"/>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732E13FF-495F-94F1-6B21-3D352767A290}"/>
                              </a:ext>
                            </a:extLst>
                          </p:cNvPr>
                          <p:cNvCxnSpPr/>
                          <p:nvPr/>
                        </p:nvCxnSpPr>
                        <p:spPr>
                          <a:xfrm flipV="1">
                            <a:off x="0" y="0"/>
                            <a:ext cx="3441065" cy="2051685"/>
                          </a:xfrm>
                          <a:prstGeom prst="line">
                            <a:avLst/>
                          </a:prstGeom>
                          <a:ln w="9525" cap="flat"/>
                        </p:spPr>
                        <p:style>
                          <a:lnRef idx="1">
                            <a:schemeClr val="dk1"/>
                          </a:lnRef>
                          <a:fillRef idx="0">
                            <a:schemeClr val="dk1"/>
                          </a:fillRef>
                          <a:effectRef idx="0">
                            <a:schemeClr val="dk1"/>
                          </a:effectRef>
                          <a:fontRef idx="minor">
                            <a:schemeClr val="tx1"/>
                          </a:fontRef>
                        </p:style>
                      </p:cxnSp>
                      <p:sp>
                        <p:nvSpPr>
                          <p:cNvPr id="28" name="Надпись 4">
                            <a:extLst>
                              <a:ext uri="{FF2B5EF4-FFF2-40B4-BE49-F238E27FC236}">
                                <a16:creationId xmlns:a16="http://schemas.microsoft.com/office/drawing/2014/main" id="{0DFD6AE7-94AF-0CFB-9A70-23710C32B4C7}"/>
                              </a:ext>
                            </a:extLst>
                          </p:cNvPr>
                          <p:cNvSpPr txBox="1"/>
                          <p:nvPr/>
                        </p:nvSpPr>
                        <p:spPr>
                          <a:xfrm rot="1800000">
                            <a:off x="729615" y="230505"/>
                            <a:ext cx="638810" cy="25971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dirty="0">
                                <a:effectLst/>
                                <a:latin typeface="Times New Roman" panose="02020603050405020304" pitchFamily="18" charset="0"/>
                                <a:ea typeface="Times New Roman" panose="02020603050405020304" pitchFamily="18" charset="0"/>
                              </a:rPr>
                              <a:t>Жива</a:t>
                            </a:r>
                            <a:endParaRPr lang="ru-UA" sz="1200" dirty="0">
                              <a:effectLst/>
                              <a:latin typeface="Times New Roman" panose="02020603050405020304" pitchFamily="18" charset="0"/>
                              <a:ea typeface="Times New Roman" panose="02020603050405020304" pitchFamily="18" charset="0"/>
                            </a:endParaRPr>
                          </a:p>
                        </p:txBody>
                      </p:sp>
                      <p:sp>
                        <p:nvSpPr>
                          <p:cNvPr id="29" name="Надпись 4">
                            <a:extLst>
                              <a:ext uri="{FF2B5EF4-FFF2-40B4-BE49-F238E27FC236}">
                                <a16:creationId xmlns:a16="http://schemas.microsoft.com/office/drawing/2014/main" id="{7D5FB5F5-5863-D92B-69EC-8C47EF2252F0}"/>
                              </a:ext>
                            </a:extLst>
                          </p:cNvPr>
                          <p:cNvSpPr txBox="1"/>
                          <p:nvPr/>
                        </p:nvSpPr>
                        <p:spPr>
                          <a:xfrm rot="19740000">
                            <a:off x="234950" y="1151890"/>
                            <a:ext cx="1154430" cy="30607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Упредметнена</a:t>
                            </a:r>
                            <a:endParaRPr lang="ru-UA" sz="1200">
                              <a:effectLst/>
                              <a:latin typeface="Times New Roman" panose="02020603050405020304" pitchFamily="18" charset="0"/>
                              <a:ea typeface="Times New Roman" panose="02020603050405020304" pitchFamily="18" charset="0"/>
                            </a:endParaRPr>
                          </a:p>
                        </p:txBody>
                      </p:sp>
                      <p:sp>
                        <p:nvSpPr>
                          <p:cNvPr id="30" name="Надпись 4">
                            <a:extLst>
                              <a:ext uri="{FF2B5EF4-FFF2-40B4-BE49-F238E27FC236}">
                                <a16:creationId xmlns:a16="http://schemas.microsoft.com/office/drawing/2014/main" id="{B76285E9-2634-FB41-E023-1E9F3C1C5447}"/>
                              </a:ext>
                            </a:extLst>
                          </p:cNvPr>
                          <p:cNvSpPr txBox="1"/>
                          <p:nvPr/>
                        </p:nvSpPr>
                        <p:spPr>
                          <a:xfrm rot="19740000">
                            <a:off x="1896745" y="303530"/>
                            <a:ext cx="711200" cy="30607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Праця</a:t>
                            </a:r>
                            <a:endParaRPr lang="ru-UA" sz="1200">
                              <a:effectLst/>
                              <a:latin typeface="Times New Roman" panose="02020603050405020304" pitchFamily="18" charset="0"/>
                              <a:ea typeface="Times New Roman" panose="02020603050405020304" pitchFamily="18" charset="0"/>
                            </a:endParaRPr>
                          </a:p>
                        </p:txBody>
                      </p:sp>
                      <p:sp>
                        <p:nvSpPr>
                          <p:cNvPr id="31" name="Надпись 4">
                            <a:extLst>
                              <a:ext uri="{FF2B5EF4-FFF2-40B4-BE49-F238E27FC236}">
                                <a16:creationId xmlns:a16="http://schemas.microsoft.com/office/drawing/2014/main" id="{8662E0C4-2678-1322-6177-9E5DF4B3E3C1}"/>
                              </a:ext>
                            </a:extLst>
                          </p:cNvPr>
                          <p:cNvSpPr txBox="1"/>
                          <p:nvPr/>
                        </p:nvSpPr>
                        <p:spPr>
                          <a:xfrm rot="1800000">
                            <a:off x="2334895" y="1151890"/>
                            <a:ext cx="711200" cy="30607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Праця</a:t>
                            </a:r>
                            <a:endParaRPr lang="ru-UA" sz="1200">
                              <a:effectLst/>
                              <a:latin typeface="Times New Roman" panose="02020603050405020304" pitchFamily="18" charset="0"/>
                              <a:ea typeface="Times New Roman" panose="02020603050405020304" pitchFamily="18" charset="0"/>
                            </a:endParaRPr>
                          </a:p>
                        </p:txBody>
                      </p:sp>
                    </p:grpSp>
                    <p:cxnSp>
                      <p:nvCxnSpPr>
                        <p:cNvPr id="24" name="Прямая со стрелкой 23">
                          <a:extLst>
                            <a:ext uri="{FF2B5EF4-FFF2-40B4-BE49-F238E27FC236}">
                              <a16:creationId xmlns:a16="http://schemas.microsoft.com/office/drawing/2014/main" id="{72EBFB70-B8EA-E633-2D8D-8250ADCBEC33}"/>
                            </a:ext>
                          </a:extLst>
                        </p:cNvPr>
                        <p:cNvCxnSpPr/>
                        <p:nvPr/>
                      </p:nvCxnSpPr>
                      <p:spPr>
                        <a:xfrm>
                          <a:off x="193040" y="276860"/>
                          <a:ext cx="1078230" cy="63881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grpSp>
                  <p:cxnSp>
                    <p:nvCxnSpPr>
                      <p:cNvPr id="22" name="Прямая со стрелкой 21">
                        <a:extLst>
                          <a:ext uri="{FF2B5EF4-FFF2-40B4-BE49-F238E27FC236}">
                            <a16:creationId xmlns:a16="http://schemas.microsoft.com/office/drawing/2014/main" id="{2BA3AB38-FC63-00D1-411B-8F9CD384DEED}"/>
                          </a:ext>
                        </a:extLst>
                      </p:cNvPr>
                      <p:cNvCxnSpPr/>
                      <p:nvPr/>
                    </p:nvCxnSpPr>
                    <p:spPr>
                      <a:xfrm flipV="1">
                        <a:off x="523875" y="1294130"/>
                        <a:ext cx="1042035" cy="633095"/>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grpSp>
                <p:sp>
                  <p:nvSpPr>
                    <p:cNvPr id="20" name="Надпись 4">
                      <a:extLst>
                        <a:ext uri="{FF2B5EF4-FFF2-40B4-BE49-F238E27FC236}">
                          <a16:creationId xmlns:a16="http://schemas.microsoft.com/office/drawing/2014/main" id="{70BDD9EC-B23E-D9A3-2535-348552505F71}"/>
                        </a:ext>
                      </a:extLst>
                    </p:cNvPr>
                    <p:cNvSpPr txBox="1"/>
                    <p:nvPr/>
                  </p:nvSpPr>
                  <p:spPr>
                    <a:xfrm>
                      <a:off x="0" y="0"/>
                      <a:ext cx="434340" cy="25971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100</a:t>
                      </a:r>
                      <a:endParaRPr lang="ru-UA" sz="1200">
                        <a:effectLst/>
                        <a:latin typeface="Times New Roman" panose="02020603050405020304" pitchFamily="18" charset="0"/>
                        <a:ea typeface="Times New Roman" panose="02020603050405020304" pitchFamily="18" charset="0"/>
                      </a:endParaRPr>
                    </a:p>
                  </p:txBody>
                </p:sp>
              </p:grpSp>
              <p:cxnSp>
                <p:nvCxnSpPr>
                  <p:cNvPr id="18" name="Прямая соединительная линия 17">
                    <a:extLst>
                      <a:ext uri="{FF2B5EF4-FFF2-40B4-BE49-F238E27FC236}">
                        <a16:creationId xmlns:a16="http://schemas.microsoft.com/office/drawing/2014/main" id="{4B13BD6D-CECA-9265-39E7-087B84FB67B7}"/>
                      </a:ext>
                    </a:extLst>
                  </p:cNvPr>
                  <p:cNvCxnSpPr/>
                  <p:nvPr/>
                </p:nvCxnSpPr>
                <p:spPr>
                  <a:xfrm>
                    <a:off x="433070" y="974090"/>
                    <a:ext cx="181610" cy="1270"/>
                  </a:xfrm>
                  <a:prstGeom prst="line">
                    <a:avLst/>
                  </a:prstGeom>
                  <a:ln cap="flat"/>
                </p:spPr>
                <p:style>
                  <a:lnRef idx="1">
                    <a:schemeClr val="dk1"/>
                  </a:lnRef>
                  <a:fillRef idx="0">
                    <a:schemeClr val="dk1"/>
                  </a:fillRef>
                  <a:effectRef idx="0">
                    <a:schemeClr val="dk1"/>
                  </a:effectRef>
                  <a:fontRef idx="minor">
                    <a:schemeClr val="tx1"/>
                  </a:fontRef>
                </p:style>
              </p:cxnSp>
            </p:grpSp>
            <p:sp>
              <p:nvSpPr>
                <p:cNvPr id="15" name="Надпись 4">
                  <a:extLst>
                    <a:ext uri="{FF2B5EF4-FFF2-40B4-BE49-F238E27FC236}">
                      <a16:creationId xmlns:a16="http://schemas.microsoft.com/office/drawing/2014/main" id="{579C8BE5-EC11-E6CE-F196-65FA626E15DB}"/>
                    </a:ext>
                  </a:extLst>
                </p:cNvPr>
                <p:cNvSpPr txBox="1"/>
                <p:nvPr/>
              </p:nvSpPr>
              <p:spPr>
                <a:xfrm>
                  <a:off x="53975" y="829945"/>
                  <a:ext cx="380365" cy="25908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50</a:t>
                  </a:r>
                  <a:endParaRPr lang="ru-UA" sz="1200">
                    <a:effectLst/>
                    <a:latin typeface="Times New Roman" panose="02020603050405020304" pitchFamily="18" charset="0"/>
                    <a:ea typeface="Times New Roman" panose="02020603050405020304" pitchFamily="18" charset="0"/>
                  </a:endParaRPr>
                </a:p>
              </p:txBody>
            </p:sp>
            <p:sp>
              <p:nvSpPr>
                <p:cNvPr id="16" name="Надпись 4">
                  <a:extLst>
                    <a:ext uri="{FF2B5EF4-FFF2-40B4-BE49-F238E27FC236}">
                      <a16:creationId xmlns:a16="http://schemas.microsoft.com/office/drawing/2014/main" id="{5BF31174-1B38-CAD8-FC75-D92C995C34ED}"/>
                    </a:ext>
                  </a:extLst>
                </p:cNvPr>
                <p:cNvSpPr txBox="1"/>
                <p:nvPr/>
              </p:nvSpPr>
              <p:spPr>
                <a:xfrm>
                  <a:off x="102235" y="2188845"/>
                  <a:ext cx="290195" cy="25908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0</a:t>
                  </a:r>
                  <a:endParaRPr lang="ru-UA" sz="1200">
                    <a:effectLst/>
                    <a:latin typeface="Times New Roman" panose="02020603050405020304" pitchFamily="18" charset="0"/>
                    <a:ea typeface="Times New Roman" panose="02020603050405020304" pitchFamily="18" charset="0"/>
                  </a:endParaRPr>
                </a:p>
              </p:txBody>
            </p:sp>
          </p:grpSp>
          <p:sp>
            <p:nvSpPr>
              <p:cNvPr id="11" name="Надпись 4">
                <a:extLst>
                  <a:ext uri="{FF2B5EF4-FFF2-40B4-BE49-F238E27FC236}">
                    <a16:creationId xmlns:a16="http://schemas.microsoft.com/office/drawing/2014/main" id="{E025614A-7886-D680-581B-1E98C257CAD8}"/>
                  </a:ext>
                </a:extLst>
              </p:cNvPr>
              <p:cNvSpPr txBox="1"/>
              <p:nvPr/>
            </p:nvSpPr>
            <p:spPr>
              <a:xfrm>
                <a:off x="2098675" y="2242820"/>
                <a:ext cx="379730" cy="25844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50</a:t>
                </a:r>
                <a:endParaRPr lang="ru-UA" sz="1200">
                  <a:effectLst/>
                  <a:latin typeface="Times New Roman" panose="02020603050405020304" pitchFamily="18" charset="0"/>
                  <a:ea typeface="Times New Roman" panose="02020603050405020304" pitchFamily="18" charset="0"/>
                </a:endParaRPr>
              </a:p>
            </p:txBody>
          </p:sp>
          <p:sp>
            <p:nvSpPr>
              <p:cNvPr id="12" name="Надпись 4">
                <a:extLst>
                  <a:ext uri="{FF2B5EF4-FFF2-40B4-BE49-F238E27FC236}">
                    <a16:creationId xmlns:a16="http://schemas.microsoft.com/office/drawing/2014/main" id="{BFDC2C29-76B8-CE2B-9047-CE8EA4454C16}"/>
                  </a:ext>
                </a:extLst>
              </p:cNvPr>
              <p:cNvSpPr txBox="1"/>
              <p:nvPr/>
            </p:nvSpPr>
            <p:spPr>
              <a:xfrm>
                <a:off x="3681095" y="2242820"/>
                <a:ext cx="421640" cy="25844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200">
                    <a:effectLst/>
                    <a:latin typeface="Times New Roman" panose="02020603050405020304" pitchFamily="18" charset="0"/>
                    <a:ea typeface="Times New Roman" panose="02020603050405020304" pitchFamily="18" charset="0"/>
                  </a:rPr>
                  <a:t>100</a:t>
                </a:r>
                <a:endParaRPr lang="ru-UA" sz="1200">
                  <a:effectLst/>
                  <a:latin typeface="Times New Roman" panose="02020603050405020304" pitchFamily="18" charset="0"/>
                  <a:ea typeface="Times New Roman" panose="02020603050405020304" pitchFamily="18" charset="0"/>
                </a:endParaRPr>
              </a:p>
            </p:txBody>
          </p:sp>
          <p:cxnSp>
            <p:nvCxnSpPr>
              <p:cNvPr id="13" name="Прямая соединительная линия 12">
                <a:extLst>
                  <a:ext uri="{FF2B5EF4-FFF2-40B4-BE49-F238E27FC236}">
                    <a16:creationId xmlns:a16="http://schemas.microsoft.com/office/drawing/2014/main" id="{31D3A6F5-5D4A-B71F-D3FD-91FEB7965AB0}"/>
                  </a:ext>
                </a:extLst>
              </p:cNvPr>
              <p:cNvCxnSpPr/>
              <p:nvPr/>
            </p:nvCxnSpPr>
            <p:spPr>
              <a:xfrm>
                <a:off x="2242820" y="2074545"/>
                <a:ext cx="1270" cy="169545"/>
              </a:xfrm>
              <a:prstGeom prst="line">
                <a:avLst/>
              </a:prstGeom>
              <a:ln cap="flat"/>
            </p:spPr>
            <p:style>
              <a:lnRef idx="1">
                <a:schemeClr val="dk1"/>
              </a:lnRef>
              <a:fillRef idx="0">
                <a:schemeClr val="dk1"/>
              </a:fillRef>
              <a:effectRef idx="0">
                <a:schemeClr val="dk1"/>
              </a:effectRef>
              <a:fontRef idx="minor">
                <a:schemeClr val="tx1"/>
              </a:fontRef>
            </p:style>
          </p:cxnSp>
        </p:grpSp>
        <p:sp>
          <p:nvSpPr>
            <p:cNvPr id="4" name="Надпись 17">
              <a:extLst>
                <a:ext uri="{FF2B5EF4-FFF2-40B4-BE49-F238E27FC236}">
                  <a16:creationId xmlns:a16="http://schemas.microsoft.com/office/drawing/2014/main" id="{A6BB9378-33A0-4C10-A007-CC2ED15D761A}"/>
                </a:ext>
              </a:extLst>
            </p:cNvPr>
            <p:cNvSpPr txBox="1"/>
            <p:nvPr/>
          </p:nvSpPr>
          <p:spPr>
            <a:xfrm>
              <a:off x="1648460" y="2489835"/>
              <a:ext cx="2880995" cy="27813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200">
                  <a:effectLst/>
                  <a:latin typeface="Times New Roman" panose="02020603050405020304" pitchFamily="18" charset="0"/>
                  <a:ea typeface="Times New Roman" panose="02020603050405020304" pitchFamily="18" charset="0"/>
                </a:rPr>
                <a:t>Рівень автоматизації виробництва, %</a:t>
              </a:r>
              <a:endParaRPr lang="ru-UA" sz="1200">
                <a:effectLst/>
                <a:latin typeface="Times New Roman" panose="02020603050405020304" pitchFamily="18" charset="0"/>
                <a:ea typeface="Times New Roman" panose="02020603050405020304" pitchFamily="18" charset="0"/>
              </a:endParaRPr>
            </a:p>
          </p:txBody>
        </p:sp>
      </p:grpSp>
      <p:sp>
        <p:nvSpPr>
          <p:cNvPr id="59" name="Прямоугольник 26">
            <a:extLst>
              <a:ext uri="{FF2B5EF4-FFF2-40B4-BE49-F238E27FC236}">
                <a16:creationId xmlns:a16="http://schemas.microsoft.com/office/drawing/2014/main" id="{3E7A9C10-1165-E657-82AE-F20A565FC49E}"/>
              </a:ext>
            </a:extLst>
          </p:cNvPr>
          <p:cNvSpPr>
            <a:spLocks noChangeArrowheads="1"/>
          </p:cNvSpPr>
          <p:nvPr/>
        </p:nvSpPr>
        <p:spPr bwMode="auto">
          <a:xfrm>
            <a:off x="949325" y="5730044"/>
            <a:ext cx="10226675" cy="458074"/>
          </a:xfrm>
          <a:prstGeom prst="rect">
            <a:avLst/>
          </a:prstGeom>
          <a:noFill/>
          <a:ln w="9525">
            <a:noFill/>
            <a:miter lim="800000"/>
            <a:headEnd/>
            <a:tailEnd/>
          </a:ln>
        </p:spPr>
        <p:txBody>
          <a:bodyPr>
            <a:spAutoFit/>
          </a:bodyPr>
          <a:lstStyle/>
          <a:p>
            <a:pPr algn="ctr">
              <a:lnSpc>
                <a:spcPct val="150000"/>
              </a:lnSpc>
            </a:pPr>
            <a:r>
              <a:rPr lang="uk-UA" i="1" dirty="0">
                <a:latin typeface="Times New Roman" pitchFamily="18" charset="0"/>
                <a:cs typeface="Times New Roman" pitchFamily="18" charset="0"/>
              </a:rPr>
              <a:t>Рис. 2. Загальне відношення між робочою силою, витратами на матеріали та її розподіл</a:t>
            </a:r>
          </a:p>
        </p:txBody>
      </p:sp>
      <p:pic>
        <p:nvPicPr>
          <p:cNvPr id="60" name="Рисунок 59" descr="Изображение выглядит как линия, снимок экрана, диаграмма, текст  Автоматически созданное описание">
            <a:extLst>
              <a:ext uri="{FF2B5EF4-FFF2-40B4-BE49-F238E27FC236}">
                <a16:creationId xmlns:a16="http://schemas.microsoft.com/office/drawing/2014/main" id="{F99919A7-F627-D2E6-8E72-1F3A861EF7BB}"/>
              </a:ext>
            </a:extLst>
          </p:cNvPr>
          <p:cNvPicPr>
            <a:picLocks noChangeAspect="1"/>
          </p:cNvPicPr>
          <p:nvPr/>
        </p:nvPicPr>
        <p:blipFill>
          <a:blip r:embed="rId5" cstate="print"/>
          <a:stretch>
            <a:fillRect/>
          </a:stretch>
        </p:blipFill>
        <p:spPr>
          <a:xfrm>
            <a:off x="7251881" y="4072434"/>
            <a:ext cx="3470910" cy="1312545"/>
          </a:xfrm>
          <a:prstGeom prst="rect">
            <a:avLst/>
          </a:prstGeom>
          <a:ln cap="flat"/>
        </p:spPr>
      </p:pic>
      <p:sp>
        <p:nvSpPr>
          <p:cNvPr id="62" name="TextBox 61">
            <a:extLst>
              <a:ext uri="{FF2B5EF4-FFF2-40B4-BE49-F238E27FC236}">
                <a16:creationId xmlns:a16="http://schemas.microsoft.com/office/drawing/2014/main" id="{C48A71BC-6D37-61DB-E29C-FF605EB6A896}"/>
              </a:ext>
            </a:extLst>
          </p:cNvPr>
          <p:cNvSpPr txBox="1"/>
          <p:nvPr/>
        </p:nvSpPr>
        <p:spPr>
          <a:xfrm>
            <a:off x="6731998" y="5282659"/>
            <a:ext cx="4510677" cy="369332"/>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Розподіл витрат на виробництво продукції</a:t>
            </a:r>
            <a:r>
              <a:rPr lang="ru-UA" dirty="0">
                <a:effectLst/>
              </a:rPr>
              <a:t> </a:t>
            </a:r>
            <a:endParaRPr lang="ru-UA" dirty="0"/>
          </a:p>
        </p:txBody>
      </p:sp>
      <p:pic>
        <p:nvPicPr>
          <p:cNvPr id="63" name="Рисунок 62" descr="Изображение выглядит как текст, чек, линия, Шрифт  Автоматически созданное описание">
            <a:extLst>
              <a:ext uri="{FF2B5EF4-FFF2-40B4-BE49-F238E27FC236}">
                <a16:creationId xmlns:a16="http://schemas.microsoft.com/office/drawing/2014/main" id="{DFDC4ADE-34BE-2B23-622B-EA7C61F93DC0}"/>
              </a:ext>
            </a:extLst>
          </p:cNvPr>
          <p:cNvPicPr>
            <a:picLocks noChangeAspect="1"/>
          </p:cNvPicPr>
          <p:nvPr/>
        </p:nvPicPr>
        <p:blipFill>
          <a:blip r:embed="rId6" cstate="print"/>
          <a:stretch>
            <a:fillRect/>
          </a:stretch>
        </p:blipFill>
        <p:spPr>
          <a:xfrm>
            <a:off x="5984295" y="1225979"/>
            <a:ext cx="5508859" cy="2426173"/>
          </a:xfrm>
          <a:prstGeom prst="rect">
            <a:avLst/>
          </a:prstGeom>
          <a:ln cap="flat"/>
        </p:spPr>
      </p:pic>
      <p:sp>
        <p:nvSpPr>
          <p:cNvPr id="15361" name="TextBox 15360">
            <a:extLst>
              <a:ext uri="{FF2B5EF4-FFF2-40B4-BE49-F238E27FC236}">
                <a16:creationId xmlns:a16="http://schemas.microsoft.com/office/drawing/2014/main" id="{5B112FA4-2E51-0EB1-BAFF-341DADC11F9D}"/>
              </a:ext>
            </a:extLst>
          </p:cNvPr>
          <p:cNvSpPr txBox="1"/>
          <p:nvPr/>
        </p:nvSpPr>
        <p:spPr>
          <a:xfrm>
            <a:off x="6455012" y="3467822"/>
            <a:ext cx="4567423" cy="646331"/>
          </a:xfrm>
          <a:prstGeom prst="rect">
            <a:avLst/>
          </a:prstGeom>
          <a:noFill/>
        </p:spPr>
        <p:txBody>
          <a:bodyPr wrap="square">
            <a:spAutoFit/>
          </a:bodyPr>
          <a:lstStyle/>
          <a:p>
            <a:pPr algn="ctr"/>
            <a:r>
              <a:rPr lang="uk-UA" sz="1800" dirty="0">
                <a:effectLst/>
                <a:latin typeface="Times New Roman" panose="02020603050405020304" pitchFamily="18" charset="0"/>
                <a:ea typeface="Times New Roman" panose="02020603050405020304" pitchFamily="18" charset="0"/>
              </a:rPr>
              <a:t>Алгоритм формування валового доходу, </a:t>
            </a:r>
          </a:p>
          <a:p>
            <a:pPr algn="ctr"/>
            <a:r>
              <a:rPr lang="uk-UA" sz="1800" dirty="0" err="1">
                <a:effectLst/>
                <a:latin typeface="Times New Roman" panose="02020603050405020304" pitchFamily="18" charset="0"/>
                <a:ea typeface="Times New Roman" panose="02020603050405020304" pitchFamily="18" charset="0"/>
              </a:rPr>
              <a:t>товарноі</a:t>
            </a:r>
            <a:r>
              <a:rPr lang="uk-UA" sz="1800" dirty="0">
                <a:effectLst/>
                <a:latin typeface="Times New Roman" panose="02020603050405020304" pitchFamily="18" charset="0"/>
                <a:ea typeface="Times New Roman" panose="02020603050405020304" pitchFamily="18" charset="0"/>
              </a:rPr>
              <a:t>̈ і </a:t>
            </a:r>
            <a:r>
              <a:rPr lang="uk-UA" sz="1800" dirty="0" err="1">
                <a:effectLst/>
                <a:latin typeface="Times New Roman" panose="02020603050405020304" pitchFamily="18" charset="0"/>
                <a:ea typeface="Times New Roman" panose="02020603050405020304" pitchFamily="18" charset="0"/>
              </a:rPr>
              <a:t>чистоі</a:t>
            </a:r>
            <a:r>
              <a:rPr lang="uk-UA" sz="1800" dirty="0">
                <a:effectLst/>
                <a:latin typeface="Times New Roman" panose="02020603050405020304" pitchFamily="18" charset="0"/>
                <a:ea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rPr>
              <a:t>продукціі</a:t>
            </a:r>
            <a:r>
              <a:rPr lang="uk-UA" sz="1800" dirty="0">
                <a:effectLst/>
                <a:latin typeface="Times New Roman" panose="02020603050405020304" pitchFamily="18" charset="0"/>
                <a:ea typeface="Times New Roman" panose="02020603050405020304" pitchFamily="18" charset="0"/>
              </a:rPr>
              <a:t>̈</a:t>
            </a:r>
            <a:r>
              <a:rPr lang="uk-UA" sz="1800" i="1" dirty="0">
                <a:effectLst/>
                <a:latin typeface="Times New Roman" panose="02020603050405020304" pitchFamily="18" charset="0"/>
                <a:ea typeface="Times New Roman" panose="02020603050405020304" pitchFamily="18" charset="0"/>
              </a:rPr>
              <a:t> </a:t>
            </a:r>
            <a:endParaRPr lang="ru-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6386"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16387"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16388"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6390"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6391"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6392"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pSp>
        <p:nvGrpSpPr>
          <p:cNvPr id="2" name="Группа 1">
            <a:extLst>
              <a:ext uri="{FF2B5EF4-FFF2-40B4-BE49-F238E27FC236}">
                <a16:creationId xmlns:a16="http://schemas.microsoft.com/office/drawing/2014/main" id="{A8BB976B-3095-7314-348D-CB753B89FABA}"/>
              </a:ext>
            </a:extLst>
          </p:cNvPr>
          <p:cNvGrpSpPr>
            <a:grpSpLocks/>
          </p:cNvGrpSpPr>
          <p:nvPr/>
        </p:nvGrpSpPr>
        <p:grpSpPr>
          <a:xfrm>
            <a:off x="2308082" y="1597791"/>
            <a:ext cx="8359919" cy="3264722"/>
            <a:chOff x="0" y="0"/>
            <a:chExt cx="5453380" cy="1562100"/>
          </a:xfrm>
        </p:grpSpPr>
        <p:sp>
          <p:nvSpPr>
            <p:cNvPr id="4" name="Прямоугольник 3">
              <a:extLst>
                <a:ext uri="{FF2B5EF4-FFF2-40B4-BE49-F238E27FC236}">
                  <a16:creationId xmlns:a16="http://schemas.microsoft.com/office/drawing/2014/main" id="{1F38E8FB-889D-4BC9-F27F-8B003F4B3D44}"/>
                </a:ext>
              </a:extLst>
            </p:cNvPr>
            <p:cNvSpPr/>
            <p:nvPr/>
          </p:nvSpPr>
          <p:spPr>
            <a:xfrm>
              <a:off x="0" y="977265"/>
              <a:ext cx="1239520" cy="584835"/>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6134526F-D3F4-89B7-F71E-1BE331784281}"/>
                </a:ext>
              </a:extLst>
            </p:cNvPr>
            <p:cNvSpPr/>
            <p:nvPr/>
          </p:nvSpPr>
          <p:spPr>
            <a:xfrm>
              <a:off x="1466850" y="977265"/>
              <a:ext cx="1239520" cy="584835"/>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A54F46D3-8DC5-1905-38D8-6F20DB8CB798}"/>
                </a:ext>
              </a:extLst>
            </p:cNvPr>
            <p:cNvSpPr/>
            <p:nvPr/>
          </p:nvSpPr>
          <p:spPr>
            <a:xfrm>
              <a:off x="2879725" y="977265"/>
              <a:ext cx="1239520" cy="584835"/>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F74F3EFC-C0E7-728F-D757-87400C618A66}"/>
                </a:ext>
              </a:extLst>
            </p:cNvPr>
            <p:cNvSpPr/>
            <p:nvPr/>
          </p:nvSpPr>
          <p:spPr>
            <a:xfrm>
              <a:off x="4305935" y="977265"/>
              <a:ext cx="1144905" cy="584835"/>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grpSp>
          <p:nvGrpSpPr>
            <p:cNvPr id="9" name="Группа 8">
              <a:extLst>
                <a:ext uri="{FF2B5EF4-FFF2-40B4-BE49-F238E27FC236}">
                  <a16:creationId xmlns:a16="http://schemas.microsoft.com/office/drawing/2014/main" id="{8E2D74C8-BBAE-BA50-ABD8-77003E784193}"/>
                </a:ext>
              </a:extLst>
            </p:cNvPr>
            <p:cNvGrpSpPr/>
            <p:nvPr/>
          </p:nvGrpSpPr>
          <p:grpSpPr>
            <a:xfrm>
              <a:off x="2540" y="0"/>
              <a:ext cx="5450840" cy="826135"/>
              <a:chOff x="0" y="0"/>
              <a:chExt cx="5450840" cy="826135"/>
            </a:xfrm>
          </p:grpSpPr>
          <p:sp>
            <p:nvSpPr>
              <p:cNvPr id="22" name="Прямоугольник 21">
                <a:extLst>
                  <a:ext uri="{FF2B5EF4-FFF2-40B4-BE49-F238E27FC236}">
                    <a16:creationId xmlns:a16="http://schemas.microsoft.com/office/drawing/2014/main" id="{188C73CB-A42E-3BEB-35D8-B51B364141B6}"/>
                  </a:ext>
                </a:extLst>
              </p:cNvPr>
              <p:cNvSpPr/>
              <p:nvPr/>
            </p:nvSpPr>
            <p:spPr>
              <a:xfrm>
                <a:off x="0" y="0"/>
                <a:ext cx="1239520" cy="826135"/>
              </a:xfrm>
              <a:prstGeom prst="rect">
                <a:avLst/>
              </a:prstGeom>
              <a:ln cap="flat" cmpd="sng">
                <a:solidFill>
                  <a:schemeClr val="tx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34A2D691-38BF-5875-207A-13D55186FDFE}"/>
                  </a:ext>
                </a:extLst>
              </p:cNvPr>
              <p:cNvSpPr/>
              <p:nvPr/>
            </p:nvSpPr>
            <p:spPr>
              <a:xfrm>
                <a:off x="1463040" y="0"/>
                <a:ext cx="1239520" cy="826135"/>
              </a:xfrm>
              <a:prstGeom prst="rect">
                <a:avLst/>
              </a:prstGeom>
              <a:ln cap="flat" cmpd="sng">
                <a:solidFill>
                  <a:schemeClr val="tx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744BAE0F-1A94-9FC8-0908-6006BF5B2CAF}"/>
                  </a:ext>
                </a:extLst>
              </p:cNvPr>
              <p:cNvSpPr/>
              <p:nvPr/>
            </p:nvSpPr>
            <p:spPr>
              <a:xfrm>
                <a:off x="2877820" y="0"/>
                <a:ext cx="1240155" cy="826135"/>
              </a:xfrm>
              <a:prstGeom prst="rect">
                <a:avLst/>
              </a:prstGeom>
              <a:ln cap="flat" cmpd="sng">
                <a:solidFill>
                  <a:schemeClr val="tx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sp>
            <p:nvSpPr>
              <p:cNvPr id="25" name="Прямоугольник 24">
                <a:extLst>
                  <a:ext uri="{FF2B5EF4-FFF2-40B4-BE49-F238E27FC236}">
                    <a16:creationId xmlns:a16="http://schemas.microsoft.com/office/drawing/2014/main" id="{CA680430-9A94-4F58-0BCD-B2D5ADAB3737}"/>
                  </a:ext>
                </a:extLst>
              </p:cNvPr>
              <p:cNvSpPr/>
              <p:nvPr/>
            </p:nvSpPr>
            <p:spPr>
              <a:xfrm>
                <a:off x="4305935" y="0"/>
                <a:ext cx="1144905" cy="826135"/>
              </a:xfrm>
              <a:prstGeom prst="rect">
                <a:avLst/>
              </a:prstGeom>
              <a:ln cap="flat" cmpd="sng">
                <a:solidFill>
                  <a:schemeClr val="tx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4000">
                  <a:latin typeface="Times New Roman" panose="02020603050405020304" pitchFamily="18" charset="0"/>
                  <a:cs typeface="Times New Roman" panose="02020603050405020304" pitchFamily="18" charset="0"/>
                </a:endParaRPr>
              </a:p>
            </p:txBody>
          </p:sp>
          <p:sp>
            <p:nvSpPr>
              <p:cNvPr id="26" name="Надпись 2">
                <a:extLst>
                  <a:ext uri="{FF2B5EF4-FFF2-40B4-BE49-F238E27FC236}">
                    <a16:creationId xmlns:a16="http://schemas.microsoft.com/office/drawing/2014/main" id="{C1767B18-8AAA-E1C2-F0EF-EA2A9ECAB6BC}"/>
                  </a:ext>
                </a:extLst>
              </p:cNvPr>
              <p:cNvSpPr txBox="1"/>
              <p:nvPr/>
            </p:nvSpPr>
            <p:spPr>
              <a:xfrm>
                <a:off x="82550" y="35560"/>
                <a:ext cx="1122045" cy="72072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2000">
                    <a:effectLst/>
                    <a:latin typeface="Times New Roman" panose="02020603050405020304" pitchFamily="18" charset="0"/>
                    <a:ea typeface="Times New Roman" panose="02020603050405020304" pitchFamily="18" charset="0"/>
                    <a:cs typeface="Times New Roman" panose="02020603050405020304" pitchFamily="18" charset="0"/>
                  </a:rPr>
                  <a:t>Цифровізація процесів створення цінностей продукту</a:t>
                </a:r>
                <a:endParaRPr lang="ru-UA"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Надпись 3">
                <a:extLst>
                  <a:ext uri="{FF2B5EF4-FFF2-40B4-BE49-F238E27FC236}">
                    <a16:creationId xmlns:a16="http://schemas.microsoft.com/office/drawing/2014/main" id="{8C702925-CAB8-F6FD-2B7B-C72E644A2521}"/>
                  </a:ext>
                </a:extLst>
              </p:cNvPr>
              <p:cNvSpPr txBox="1"/>
              <p:nvPr/>
            </p:nvSpPr>
            <p:spPr>
              <a:xfrm>
                <a:off x="1504315" y="0"/>
                <a:ext cx="1198245" cy="82613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a:effectLst/>
                    <a:latin typeface="Times New Roman" panose="02020603050405020304" pitchFamily="18" charset="0"/>
                    <a:ea typeface="Times New Roman" panose="02020603050405020304" pitchFamily="18" charset="0"/>
                    <a:cs typeface="Times New Roman" panose="02020603050405020304" pitchFamily="18" charset="0"/>
                  </a:rPr>
                  <a:t>Цифровізація процесів створення додаткової вартості</a:t>
                </a:r>
                <a:endParaRPr lang="ru-UA"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8" name="Надпись 4">
                <a:extLst>
                  <a:ext uri="{FF2B5EF4-FFF2-40B4-BE49-F238E27FC236}">
                    <a16:creationId xmlns:a16="http://schemas.microsoft.com/office/drawing/2014/main" id="{6B6E965F-EA8B-3E8E-F686-6371543210BE}"/>
                  </a:ext>
                </a:extLst>
              </p:cNvPr>
              <p:cNvSpPr txBox="1"/>
              <p:nvPr/>
            </p:nvSpPr>
            <p:spPr>
              <a:xfrm>
                <a:off x="2931160" y="35560"/>
                <a:ext cx="1139825" cy="72072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Цифровізація</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виконання допоміжних робіт</a:t>
                </a:r>
                <a:endParaRPr lang="ru-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Надпись 5">
                <a:extLst>
                  <a:ext uri="{FF2B5EF4-FFF2-40B4-BE49-F238E27FC236}">
                    <a16:creationId xmlns:a16="http://schemas.microsoft.com/office/drawing/2014/main" id="{30EE858F-7499-A4D7-D8F6-0AA89848542A}"/>
                  </a:ext>
                </a:extLst>
              </p:cNvPr>
              <p:cNvSpPr txBox="1"/>
              <p:nvPr/>
            </p:nvSpPr>
            <p:spPr>
              <a:xfrm>
                <a:off x="4358640" y="0"/>
                <a:ext cx="1091565" cy="79121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Цифровізація</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управління інформацією, персоналом</a:t>
                </a:r>
                <a:endParaRPr lang="ru-UA"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11" name="Надпись 6">
              <a:extLst>
                <a:ext uri="{FF2B5EF4-FFF2-40B4-BE49-F238E27FC236}">
                  <a16:creationId xmlns:a16="http://schemas.microsoft.com/office/drawing/2014/main" id="{96D38C73-E08F-037A-B81F-93D530D59057}"/>
                </a:ext>
              </a:extLst>
            </p:cNvPr>
            <p:cNvSpPr txBox="1"/>
            <p:nvPr/>
          </p:nvSpPr>
          <p:spPr>
            <a:xfrm>
              <a:off x="55880" y="1048385"/>
              <a:ext cx="1151255" cy="46672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a:effectLst/>
                  <a:latin typeface="Times New Roman" panose="02020603050405020304" pitchFamily="18" charset="0"/>
                  <a:ea typeface="Times New Roman" panose="02020603050405020304" pitchFamily="18" charset="0"/>
                  <a:cs typeface="Times New Roman" panose="02020603050405020304" pitchFamily="18" charset="0"/>
                </a:rPr>
                <a:t>Основні бізнес-процеси</a:t>
              </a:r>
              <a:endParaRPr lang="ru-UA"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Надпись 7">
              <a:extLst>
                <a:ext uri="{FF2B5EF4-FFF2-40B4-BE49-F238E27FC236}">
                  <a16:creationId xmlns:a16="http://schemas.microsoft.com/office/drawing/2014/main" id="{59CA8FE1-18D2-C20C-2EED-FF8E2908246F}"/>
                </a:ext>
              </a:extLst>
            </p:cNvPr>
            <p:cNvSpPr txBox="1"/>
            <p:nvPr/>
          </p:nvSpPr>
          <p:spPr>
            <a:xfrm>
              <a:off x="1518285" y="995045"/>
              <a:ext cx="1163320" cy="53721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a:effectLst/>
                  <a:latin typeface="Times New Roman" panose="02020603050405020304" pitchFamily="18" charset="0"/>
                  <a:ea typeface="Times New Roman" panose="02020603050405020304" pitchFamily="18" charset="0"/>
                  <a:cs typeface="Times New Roman" panose="02020603050405020304" pitchFamily="18" charset="0"/>
                </a:rPr>
                <a:t>Процеси створення дод. вартості</a:t>
              </a:r>
              <a:endParaRPr lang="ru-UA"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Надпись 8">
              <a:extLst>
                <a:ext uri="{FF2B5EF4-FFF2-40B4-BE49-F238E27FC236}">
                  <a16:creationId xmlns:a16="http://schemas.microsoft.com/office/drawing/2014/main" id="{92006A99-0FF0-CECE-22C0-27777B454409}"/>
                </a:ext>
              </a:extLst>
            </p:cNvPr>
            <p:cNvSpPr txBox="1"/>
            <p:nvPr/>
          </p:nvSpPr>
          <p:spPr>
            <a:xfrm>
              <a:off x="2933700" y="995045"/>
              <a:ext cx="1139825" cy="53721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a:effectLst/>
                  <a:latin typeface="Times New Roman" panose="02020603050405020304" pitchFamily="18" charset="0"/>
                  <a:ea typeface="Times New Roman" panose="02020603050405020304" pitchFamily="18" charset="0"/>
                  <a:cs typeface="Times New Roman" panose="02020603050405020304" pitchFamily="18" charset="0"/>
                </a:rPr>
                <a:t>Допоміжні бізнес-процеси</a:t>
              </a:r>
              <a:endParaRPr lang="ru-UA"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Надпись 9">
              <a:extLst>
                <a:ext uri="{FF2B5EF4-FFF2-40B4-BE49-F238E27FC236}">
                  <a16:creationId xmlns:a16="http://schemas.microsoft.com/office/drawing/2014/main" id="{64A00418-BA2A-BFC7-0F6A-6BAAF2422816}"/>
                </a:ext>
              </a:extLst>
            </p:cNvPr>
            <p:cNvSpPr txBox="1"/>
            <p:nvPr/>
          </p:nvSpPr>
          <p:spPr>
            <a:xfrm>
              <a:off x="4362450" y="1048385"/>
              <a:ext cx="1051560" cy="46672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a:effectLst/>
                  <a:latin typeface="Times New Roman" panose="02020603050405020304" pitchFamily="18" charset="0"/>
                  <a:ea typeface="Times New Roman" panose="02020603050405020304" pitchFamily="18" charset="0"/>
                  <a:cs typeface="Times New Roman" panose="02020603050405020304" pitchFamily="18" charset="0"/>
                </a:rPr>
                <a:t>Бізнес-процеси управління</a:t>
              </a:r>
              <a:endParaRPr lang="ru-UA"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5" name="Прямая со стрелкой 14">
              <a:extLst>
                <a:ext uri="{FF2B5EF4-FFF2-40B4-BE49-F238E27FC236}">
                  <a16:creationId xmlns:a16="http://schemas.microsoft.com/office/drawing/2014/main" id="{072BC0DA-64BF-FD0E-F33D-EE140E006AC3}"/>
                </a:ext>
              </a:extLst>
            </p:cNvPr>
            <p:cNvCxnSpPr/>
            <p:nvPr/>
          </p:nvCxnSpPr>
          <p:spPr>
            <a:xfrm>
              <a:off x="615950" y="824230"/>
              <a:ext cx="1270" cy="15494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cxnSp>
          <p:nvCxnSpPr>
            <p:cNvPr id="16" name="Прямая со стрелкой 15">
              <a:extLst>
                <a:ext uri="{FF2B5EF4-FFF2-40B4-BE49-F238E27FC236}">
                  <a16:creationId xmlns:a16="http://schemas.microsoft.com/office/drawing/2014/main" id="{D47979A2-8D48-1218-5AFD-F981F842BC00}"/>
                </a:ext>
              </a:extLst>
            </p:cNvPr>
            <p:cNvCxnSpPr/>
            <p:nvPr/>
          </p:nvCxnSpPr>
          <p:spPr>
            <a:xfrm>
              <a:off x="2121535" y="824230"/>
              <a:ext cx="1270" cy="15494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cxnSp>
          <p:nvCxnSpPr>
            <p:cNvPr id="17" name="Прямая со стрелкой 16">
              <a:extLst>
                <a:ext uri="{FF2B5EF4-FFF2-40B4-BE49-F238E27FC236}">
                  <a16:creationId xmlns:a16="http://schemas.microsoft.com/office/drawing/2014/main" id="{6A5620C3-3927-A716-2C9E-14F4BDC2C1A4}"/>
                </a:ext>
              </a:extLst>
            </p:cNvPr>
            <p:cNvCxnSpPr/>
            <p:nvPr/>
          </p:nvCxnSpPr>
          <p:spPr>
            <a:xfrm>
              <a:off x="3506470" y="824230"/>
              <a:ext cx="1270" cy="154305"/>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cxnSp>
          <p:nvCxnSpPr>
            <p:cNvPr id="18" name="Прямая со стрелкой 17">
              <a:extLst>
                <a:ext uri="{FF2B5EF4-FFF2-40B4-BE49-F238E27FC236}">
                  <a16:creationId xmlns:a16="http://schemas.microsoft.com/office/drawing/2014/main" id="{8FD1F8C5-068F-2A72-937C-962E2A54E331}"/>
                </a:ext>
              </a:extLst>
            </p:cNvPr>
            <p:cNvCxnSpPr/>
            <p:nvPr/>
          </p:nvCxnSpPr>
          <p:spPr>
            <a:xfrm>
              <a:off x="4917440" y="824230"/>
              <a:ext cx="1270" cy="154305"/>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cxnSp>
          <p:nvCxnSpPr>
            <p:cNvPr id="19" name="Прямая со стрелкой 18">
              <a:extLst>
                <a:ext uri="{FF2B5EF4-FFF2-40B4-BE49-F238E27FC236}">
                  <a16:creationId xmlns:a16="http://schemas.microsoft.com/office/drawing/2014/main" id="{71EF64A3-A51E-4AA2-4831-8E1448ECDBB8}"/>
                </a:ext>
              </a:extLst>
            </p:cNvPr>
            <p:cNvCxnSpPr/>
            <p:nvPr/>
          </p:nvCxnSpPr>
          <p:spPr>
            <a:xfrm>
              <a:off x="1240155" y="1244600"/>
              <a:ext cx="226060" cy="127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cxnSp>
          <p:nvCxnSpPr>
            <p:cNvPr id="20" name="Прямая со стрелкой 19">
              <a:extLst>
                <a:ext uri="{FF2B5EF4-FFF2-40B4-BE49-F238E27FC236}">
                  <a16:creationId xmlns:a16="http://schemas.microsoft.com/office/drawing/2014/main" id="{79340251-F14D-C289-D44E-9E5AB2F11C80}"/>
                </a:ext>
              </a:extLst>
            </p:cNvPr>
            <p:cNvCxnSpPr/>
            <p:nvPr/>
          </p:nvCxnSpPr>
          <p:spPr>
            <a:xfrm>
              <a:off x="2705100" y="1242060"/>
              <a:ext cx="179070" cy="127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cxnSp>
          <p:nvCxnSpPr>
            <p:cNvPr id="21" name="Прямая со стрелкой 20">
              <a:extLst>
                <a:ext uri="{FF2B5EF4-FFF2-40B4-BE49-F238E27FC236}">
                  <a16:creationId xmlns:a16="http://schemas.microsoft.com/office/drawing/2014/main" id="{CEF4468F-417A-93FC-85AA-F4ED0E42352E}"/>
                </a:ext>
              </a:extLst>
            </p:cNvPr>
            <p:cNvCxnSpPr/>
            <p:nvPr/>
          </p:nvCxnSpPr>
          <p:spPr>
            <a:xfrm>
              <a:off x="4120515" y="1242060"/>
              <a:ext cx="190500" cy="127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grpSp>
      <p:sp>
        <p:nvSpPr>
          <p:cNvPr id="30" name="Прямоугольник 26">
            <a:extLst>
              <a:ext uri="{FF2B5EF4-FFF2-40B4-BE49-F238E27FC236}">
                <a16:creationId xmlns:a16="http://schemas.microsoft.com/office/drawing/2014/main" id="{40AAC291-C75A-EB41-07D9-537DA0C77D15}"/>
              </a:ext>
            </a:extLst>
          </p:cNvPr>
          <p:cNvSpPr>
            <a:spLocks noChangeArrowheads="1"/>
          </p:cNvSpPr>
          <p:nvPr/>
        </p:nvSpPr>
        <p:spPr bwMode="auto">
          <a:xfrm>
            <a:off x="1305590" y="5340775"/>
            <a:ext cx="10226675" cy="458074"/>
          </a:xfrm>
          <a:prstGeom prst="rect">
            <a:avLst/>
          </a:prstGeom>
          <a:noFill/>
          <a:ln w="9525">
            <a:noFill/>
            <a:miter lim="800000"/>
            <a:headEnd/>
            <a:tailEnd/>
          </a:ln>
        </p:spPr>
        <p:txBody>
          <a:bodyPr>
            <a:spAutoFit/>
          </a:bodyPr>
          <a:lstStyle/>
          <a:p>
            <a:pPr algn="ctr">
              <a:lnSpc>
                <a:spcPct val="150000"/>
              </a:lnSpc>
            </a:pPr>
            <a:r>
              <a:rPr lang="uk-UA" i="1" dirty="0">
                <a:latin typeface="Times New Roman" pitchFamily="18" charset="0"/>
                <a:cs typeface="Times New Roman" pitchFamily="18" charset="0"/>
              </a:rPr>
              <a:t>Рис. 3. </a:t>
            </a:r>
            <a:r>
              <a:rPr lang="uk-UA" i="1" dirty="0" err="1">
                <a:latin typeface="Times New Roman" pitchFamily="18" charset="0"/>
                <a:cs typeface="Times New Roman" pitchFamily="18" charset="0"/>
              </a:rPr>
              <a:t>Цифровізація</a:t>
            </a:r>
            <a:r>
              <a:rPr lang="uk-UA" i="1" dirty="0">
                <a:latin typeface="Times New Roman" pitchFamily="18" charset="0"/>
                <a:cs typeface="Times New Roman" pitchFamily="18" charset="0"/>
              </a:rPr>
              <a:t> в моделі виконання бізнес-процесів на підприємстві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7410"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17411"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17412"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741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741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741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pSp>
        <p:nvGrpSpPr>
          <p:cNvPr id="2" name="Группа 1">
            <a:extLst>
              <a:ext uri="{FF2B5EF4-FFF2-40B4-BE49-F238E27FC236}">
                <a16:creationId xmlns:a16="http://schemas.microsoft.com/office/drawing/2014/main" id="{D6F42944-7642-B9B9-A2F1-9FEC6E07BFD7}"/>
              </a:ext>
            </a:extLst>
          </p:cNvPr>
          <p:cNvGrpSpPr>
            <a:grpSpLocks/>
          </p:cNvGrpSpPr>
          <p:nvPr/>
        </p:nvGrpSpPr>
        <p:grpSpPr>
          <a:xfrm>
            <a:off x="1945371" y="1438597"/>
            <a:ext cx="9104505" cy="3881115"/>
            <a:chOff x="0" y="0"/>
            <a:chExt cx="5947410" cy="2667000"/>
          </a:xfrm>
        </p:grpSpPr>
        <p:sp>
          <p:nvSpPr>
            <p:cNvPr id="4" name="Прямоугольник 3">
              <a:extLst>
                <a:ext uri="{FF2B5EF4-FFF2-40B4-BE49-F238E27FC236}">
                  <a16:creationId xmlns:a16="http://schemas.microsoft.com/office/drawing/2014/main" id="{816D6638-FEED-D2B1-989C-0B47B31A0E63}"/>
                </a:ext>
              </a:extLst>
            </p:cNvPr>
            <p:cNvSpPr/>
            <p:nvPr/>
          </p:nvSpPr>
          <p:spPr>
            <a:xfrm>
              <a:off x="12065" y="2005330"/>
              <a:ext cx="1953895" cy="66167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6" name="Надпись 27">
              <a:extLst>
                <a:ext uri="{FF2B5EF4-FFF2-40B4-BE49-F238E27FC236}">
                  <a16:creationId xmlns:a16="http://schemas.microsoft.com/office/drawing/2014/main" id="{902D4F18-59DC-E8ED-E5B7-AB128B9C38F6}"/>
                </a:ext>
              </a:extLst>
            </p:cNvPr>
            <p:cNvSpPr txBox="1"/>
            <p:nvPr/>
          </p:nvSpPr>
          <p:spPr>
            <a:xfrm>
              <a:off x="46990" y="2028825"/>
              <a:ext cx="1871345" cy="60261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600">
                  <a:effectLst/>
                  <a:latin typeface="Times New Roman" panose="02020603050405020304" pitchFamily="18" charset="0"/>
                  <a:ea typeface="Times New Roman" panose="02020603050405020304" pitchFamily="18" charset="0"/>
                </a:rPr>
                <a:t>Оптимізація часу та витрат. Мінімізація впливу людського фактору</a:t>
              </a:r>
              <a:endParaRPr lang="ru-UA" sz="1600">
                <a:effectLst/>
                <a:latin typeface="Times New Roman" panose="02020603050405020304" pitchFamily="18" charset="0"/>
                <a:ea typeface="Times New Roman" panose="02020603050405020304" pitchFamily="18" charset="0"/>
              </a:endParaRPr>
            </a:p>
          </p:txBody>
        </p:sp>
        <p:sp>
          <p:nvSpPr>
            <p:cNvPr id="7" name="Прямоугольник 6">
              <a:extLst>
                <a:ext uri="{FF2B5EF4-FFF2-40B4-BE49-F238E27FC236}">
                  <a16:creationId xmlns:a16="http://schemas.microsoft.com/office/drawing/2014/main" id="{DFEBBFDD-348A-311B-8F91-70A5E0505BB1}"/>
                </a:ext>
              </a:extLst>
            </p:cNvPr>
            <p:cNvSpPr/>
            <p:nvPr/>
          </p:nvSpPr>
          <p:spPr>
            <a:xfrm>
              <a:off x="2165350" y="2005330"/>
              <a:ext cx="1953895" cy="66167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8" name="Надпись 27">
              <a:extLst>
                <a:ext uri="{FF2B5EF4-FFF2-40B4-BE49-F238E27FC236}">
                  <a16:creationId xmlns:a16="http://schemas.microsoft.com/office/drawing/2014/main" id="{E6DD1560-6342-FFA1-D9A2-19D22CFACA5F}"/>
                </a:ext>
              </a:extLst>
            </p:cNvPr>
            <p:cNvSpPr txBox="1"/>
            <p:nvPr/>
          </p:nvSpPr>
          <p:spPr>
            <a:xfrm>
              <a:off x="2200275" y="2028825"/>
              <a:ext cx="1871345" cy="60261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600">
                  <a:effectLst/>
                  <a:latin typeface="Times New Roman" panose="02020603050405020304" pitchFamily="18" charset="0"/>
                  <a:ea typeface="Times New Roman" panose="02020603050405020304" pitchFamily="18" charset="0"/>
                </a:rPr>
                <a:t>Зростання ефективності виконання бізнес-процесів</a:t>
              </a:r>
              <a:endParaRPr lang="ru-UA" sz="1600">
                <a:effectLst/>
                <a:latin typeface="Times New Roman" panose="02020603050405020304" pitchFamily="18" charset="0"/>
                <a:ea typeface="Times New Roman" panose="02020603050405020304" pitchFamily="18" charset="0"/>
              </a:endParaRPr>
            </a:p>
          </p:txBody>
        </p:sp>
        <p:sp>
          <p:nvSpPr>
            <p:cNvPr id="9" name="Прямоугольник 8">
              <a:extLst>
                <a:ext uri="{FF2B5EF4-FFF2-40B4-BE49-F238E27FC236}">
                  <a16:creationId xmlns:a16="http://schemas.microsoft.com/office/drawing/2014/main" id="{84184BAB-4F35-FBA4-F9BC-39F27B196A5B}"/>
                </a:ext>
              </a:extLst>
            </p:cNvPr>
            <p:cNvSpPr/>
            <p:nvPr/>
          </p:nvSpPr>
          <p:spPr>
            <a:xfrm>
              <a:off x="4288155" y="2005330"/>
              <a:ext cx="1657985" cy="66167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11" name="Надпись 27">
              <a:extLst>
                <a:ext uri="{FF2B5EF4-FFF2-40B4-BE49-F238E27FC236}">
                  <a16:creationId xmlns:a16="http://schemas.microsoft.com/office/drawing/2014/main" id="{99FF3712-4010-44C7-0F48-60A50D5E4BE4}"/>
                </a:ext>
              </a:extLst>
            </p:cNvPr>
            <p:cNvSpPr txBox="1"/>
            <p:nvPr/>
          </p:nvSpPr>
          <p:spPr>
            <a:xfrm>
              <a:off x="4353560" y="2028825"/>
              <a:ext cx="1546225" cy="60261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600">
                  <a:effectLst/>
                  <a:latin typeface="Times New Roman" panose="02020603050405020304" pitchFamily="18" charset="0"/>
                  <a:ea typeface="Times New Roman" panose="02020603050405020304" pitchFamily="18" charset="0"/>
                </a:rPr>
                <a:t>Збільшення прибутку підприємства</a:t>
              </a:r>
              <a:endParaRPr lang="ru-UA" sz="1600">
                <a:effectLst/>
                <a:latin typeface="Times New Roman" panose="02020603050405020304" pitchFamily="18" charset="0"/>
                <a:ea typeface="Times New Roman" panose="02020603050405020304" pitchFamily="18" charset="0"/>
              </a:endParaRPr>
            </a:p>
          </p:txBody>
        </p:sp>
        <p:grpSp>
          <p:nvGrpSpPr>
            <p:cNvPr id="12" name="Группа 11">
              <a:extLst>
                <a:ext uri="{FF2B5EF4-FFF2-40B4-BE49-F238E27FC236}">
                  <a16:creationId xmlns:a16="http://schemas.microsoft.com/office/drawing/2014/main" id="{C0615B00-5339-A265-9D1E-E7061C2DB552}"/>
                </a:ext>
              </a:extLst>
            </p:cNvPr>
            <p:cNvGrpSpPr/>
            <p:nvPr/>
          </p:nvGrpSpPr>
          <p:grpSpPr>
            <a:xfrm>
              <a:off x="0" y="0"/>
              <a:ext cx="5947410" cy="2006600"/>
              <a:chOff x="0" y="0"/>
              <a:chExt cx="5947410" cy="2006600"/>
            </a:xfrm>
          </p:grpSpPr>
          <p:sp>
            <p:nvSpPr>
              <p:cNvPr id="15" name="Прямоугольник 14">
                <a:extLst>
                  <a:ext uri="{FF2B5EF4-FFF2-40B4-BE49-F238E27FC236}">
                    <a16:creationId xmlns:a16="http://schemas.microsoft.com/office/drawing/2014/main" id="{2C2A5E32-22DE-C214-DA9A-E5B7906E4BA8}"/>
                  </a:ext>
                </a:extLst>
              </p:cNvPr>
              <p:cNvSpPr/>
              <p:nvPr/>
            </p:nvSpPr>
            <p:spPr>
              <a:xfrm>
                <a:off x="12065" y="1456690"/>
                <a:ext cx="5934075" cy="31369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16" name="Надпись 23">
                <a:extLst>
                  <a:ext uri="{FF2B5EF4-FFF2-40B4-BE49-F238E27FC236}">
                    <a16:creationId xmlns:a16="http://schemas.microsoft.com/office/drawing/2014/main" id="{7DF00ECC-3F29-E2A8-AB2C-10AB6FE59C5F}"/>
                  </a:ext>
                </a:extLst>
              </p:cNvPr>
              <p:cNvSpPr txBox="1"/>
              <p:nvPr/>
            </p:nvSpPr>
            <p:spPr>
              <a:xfrm>
                <a:off x="944245" y="1468120"/>
                <a:ext cx="4200525" cy="29019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600" b="1">
                    <a:effectLst/>
                    <a:latin typeface="Times New Roman" panose="02020603050405020304" pitchFamily="18" charset="0"/>
                    <a:ea typeface="Times New Roman" panose="02020603050405020304" pitchFamily="18" charset="0"/>
                  </a:rPr>
                  <a:t>Результати:</a:t>
                </a:r>
                <a:endParaRPr lang="ru-UA" sz="1600">
                  <a:effectLst/>
                  <a:latin typeface="Times New Roman" panose="02020603050405020304" pitchFamily="18" charset="0"/>
                  <a:ea typeface="Times New Roman" panose="02020603050405020304" pitchFamily="18" charset="0"/>
                </a:endParaRPr>
              </a:p>
            </p:txBody>
          </p:sp>
          <p:grpSp>
            <p:nvGrpSpPr>
              <p:cNvPr id="17" name="Группа 16">
                <a:extLst>
                  <a:ext uri="{FF2B5EF4-FFF2-40B4-BE49-F238E27FC236}">
                    <a16:creationId xmlns:a16="http://schemas.microsoft.com/office/drawing/2014/main" id="{1B7A9938-767E-65ED-8524-04130FA9B430}"/>
                  </a:ext>
                </a:extLst>
              </p:cNvPr>
              <p:cNvGrpSpPr/>
              <p:nvPr/>
            </p:nvGrpSpPr>
            <p:grpSpPr>
              <a:xfrm>
                <a:off x="0" y="0"/>
                <a:ext cx="5947410" cy="1257935"/>
                <a:chOff x="0" y="0"/>
                <a:chExt cx="5947410" cy="1257935"/>
              </a:xfrm>
            </p:grpSpPr>
            <p:sp>
              <p:nvSpPr>
                <p:cNvPr id="21" name="Прямоугольник 20">
                  <a:extLst>
                    <a:ext uri="{FF2B5EF4-FFF2-40B4-BE49-F238E27FC236}">
                      <a16:creationId xmlns:a16="http://schemas.microsoft.com/office/drawing/2014/main" id="{AFB0D877-87FC-DCB2-CF97-9DE3E930EB49}"/>
                    </a:ext>
                  </a:extLst>
                </p:cNvPr>
                <p:cNvSpPr/>
                <p:nvPr/>
              </p:nvSpPr>
              <p:spPr>
                <a:xfrm>
                  <a:off x="0" y="0"/>
                  <a:ext cx="1393190" cy="384175"/>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22" name="Надпись 21">
                  <a:extLst>
                    <a:ext uri="{FF2B5EF4-FFF2-40B4-BE49-F238E27FC236}">
                      <a16:creationId xmlns:a16="http://schemas.microsoft.com/office/drawing/2014/main" id="{AED7E119-E6C8-5923-EC6A-E3F010EAA74D}"/>
                    </a:ext>
                  </a:extLst>
                </p:cNvPr>
                <p:cNvSpPr txBox="1"/>
                <p:nvPr/>
              </p:nvSpPr>
              <p:spPr>
                <a:xfrm>
                  <a:off x="123825" y="59055"/>
                  <a:ext cx="1186815" cy="26035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r>
                    <a:rPr lang="uk-UA" sz="1600" b="1">
                      <a:effectLst/>
                      <a:latin typeface="Times New Roman" panose="02020603050405020304" pitchFamily="18" charset="0"/>
                      <a:ea typeface="Times New Roman" panose="02020603050405020304" pitchFamily="18" charset="0"/>
                    </a:rPr>
                    <a:t>Загальна мета:</a:t>
                  </a:r>
                  <a:endParaRPr lang="ru-UA" sz="1600">
                    <a:effectLst/>
                    <a:latin typeface="Times New Roman" panose="02020603050405020304" pitchFamily="18" charset="0"/>
                    <a:ea typeface="Times New Roman" panose="02020603050405020304" pitchFamily="18" charset="0"/>
                  </a:endParaRPr>
                </a:p>
              </p:txBody>
            </p:sp>
            <p:sp>
              <p:nvSpPr>
                <p:cNvPr id="23" name="Прямоугольник 22">
                  <a:extLst>
                    <a:ext uri="{FF2B5EF4-FFF2-40B4-BE49-F238E27FC236}">
                      <a16:creationId xmlns:a16="http://schemas.microsoft.com/office/drawing/2014/main" id="{8123B7FD-D0FD-E260-9C53-34162CD76296}"/>
                    </a:ext>
                  </a:extLst>
                </p:cNvPr>
                <p:cNvSpPr/>
                <p:nvPr/>
              </p:nvSpPr>
              <p:spPr>
                <a:xfrm>
                  <a:off x="1622425" y="0"/>
                  <a:ext cx="4324985" cy="53213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24" name="Надпись 23">
                  <a:extLst>
                    <a:ext uri="{FF2B5EF4-FFF2-40B4-BE49-F238E27FC236}">
                      <a16:creationId xmlns:a16="http://schemas.microsoft.com/office/drawing/2014/main" id="{87236DAA-C0CE-71EF-BD2E-65D6E2F0E1EE}"/>
                    </a:ext>
                  </a:extLst>
                </p:cNvPr>
                <p:cNvSpPr txBox="1"/>
                <p:nvPr/>
              </p:nvSpPr>
              <p:spPr>
                <a:xfrm>
                  <a:off x="1699260" y="29210"/>
                  <a:ext cx="4201160" cy="47307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600">
                      <a:effectLst/>
                      <a:latin typeface="Times New Roman" panose="02020603050405020304" pitchFamily="18" charset="0"/>
                      <a:ea typeface="Times New Roman" panose="02020603050405020304" pitchFamily="18" charset="0"/>
                    </a:rPr>
                    <a:t>Оптимізація витрат діяльності задля підвищення фінансових показників і показників ефективності</a:t>
                  </a:r>
                  <a:endParaRPr lang="ru-UA" sz="1600">
                    <a:effectLst/>
                    <a:latin typeface="Times New Roman" panose="02020603050405020304" pitchFamily="18" charset="0"/>
                    <a:ea typeface="Times New Roman" panose="02020603050405020304" pitchFamily="18" charset="0"/>
                  </a:endParaRPr>
                </a:p>
              </p:txBody>
            </p:sp>
            <p:sp>
              <p:nvSpPr>
                <p:cNvPr id="25" name="Прямоугольник 24">
                  <a:extLst>
                    <a:ext uri="{FF2B5EF4-FFF2-40B4-BE49-F238E27FC236}">
                      <a16:creationId xmlns:a16="http://schemas.microsoft.com/office/drawing/2014/main" id="{7054CE47-FE42-178F-C1A3-0D800BF06740}"/>
                    </a:ext>
                  </a:extLst>
                </p:cNvPr>
                <p:cNvSpPr/>
                <p:nvPr/>
              </p:nvSpPr>
              <p:spPr>
                <a:xfrm>
                  <a:off x="0" y="713740"/>
                  <a:ext cx="1410970" cy="51435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26" name="Надпись 25">
                  <a:extLst>
                    <a:ext uri="{FF2B5EF4-FFF2-40B4-BE49-F238E27FC236}">
                      <a16:creationId xmlns:a16="http://schemas.microsoft.com/office/drawing/2014/main" id="{8E182FAA-C9FC-A7A8-CA73-A83ABC45CC87}"/>
                    </a:ext>
                  </a:extLst>
                </p:cNvPr>
                <p:cNvSpPr txBox="1"/>
                <p:nvPr/>
              </p:nvSpPr>
              <p:spPr>
                <a:xfrm>
                  <a:off x="12065" y="755015"/>
                  <a:ext cx="1381125" cy="449580"/>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600" b="1">
                      <a:effectLst/>
                      <a:latin typeface="Times New Roman" panose="02020603050405020304" pitchFamily="18" charset="0"/>
                      <a:ea typeface="Times New Roman" panose="02020603050405020304" pitchFamily="18" charset="0"/>
                    </a:rPr>
                    <a:t>Мета цифровізації бізнес-процесів</a:t>
                  </a:r>
                  <a:endParaRPr lang="ru-UA" sz="1600">
                    <a:effectLst/>
                    <a:latin typeface="Times New Roman" panose="02020603050405020304" pitchFamily="18" charset="0"/>
                    <a:ea typeface="Times New Roman" panose="02020603050405020304" pitchFamily="18" charset="0"/>
                  </a:endParaRPr>
                </a:p>
              </p:txBody>
            </p:sp>
            <p:sp>
              <p:nvSpPr>
                <p:cNvPr id="27" name="Прямоугольник 26">
                  <a:extLst>
                    <a:ext uri="{FF2B5EF4-FFF2-40B4-BE49-F238E27FC236}">
                      <a16:creationId xmlns:a16="http://schemas.microsoft.com/office/drawing/2014/main" id="{2417DFB8-2A3C-014B-6821-6A597CBF8189}"/>
                    </a:ext>
                  </a:extLst>
                </p:cNvPr>
                <p:cNvSpPr/>
                <p:nvPr/>
              </p:nvSpPr>
              <p:spPr>
                <a:xfrm>
                  <a:off x="1622425" y="725805"/>
                  <a:ext cx="4324985" cy="532130"/>
                </a:xfrm>
                <a:prstGeom prst="rect">
                  <a:avLst/>
                </a:prstGeom>
                <a:ln cap="flat" cmpd="sng">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0">
                  <a:prstTxWarp prst="textNoShape">
                    <a:avLst/>
                  </a:prstTxWarp>
                </a:bodyPr>
                <a:lstStyle/>
                <a:p>
                  <a:endParaRPr lang="ru-RU" sz="2400"/>
                </a:p>
              </p:txBody>
            </p:sp>
            <p:sp>
              <p:nvSpPr>
                <p:cNvPr id="28" name="Надпись 23">
                  <a:extLst>
                    <a:ext uri="{FF2B5EF4-FFF2-40B4-BE49-F238E27FC236}">
                      <a16:creationId xmlns:a16="http://schemas.microsoft.com/office/drawing/2014/main" id="{02A8DB91-02F6-BF61-4F8F-0BDFDA763705}"/>
                    </a:ext>
                  </a:extLst>
                </p:cNvPr>
                <p:cNvSpPr txBox="1"/>
                <p:nvPr/>
              </p:nvSpPr>
              <p:spPr>
                <a:xfrm>
                  <a:off x="1692910" y="755015"/>
                  <a:ext cx="4200525" cy="473075"/>
                </a:xfrm>
                <a:prstGeom prst="rect">
                  <a:avLst/>
                </a:prstGeom>
                <a:solidFill>
                  <a:schemeClr val="lt1"/>
                </a:solidFill>
                <a:ln w="6350" cap="flat">
                  <a:noFill/>
                </a:ln>
              </p:spPr>
              <p:txBody>
                <a:bodyPr rot="0" spcFirstLastPara="0" vert="horz" wrap="square" lIns="91440" tIns="45720" rIns="91440" bIns="45720" numCol="1" spcCol="0" rtlCol="0" fromWordArt="0" anchor="t" anchorCtr="0" forceAA="0" compatLnSpc="0">
                  <a:prstTxWarp prst="textNoShape">
                    <a:avLst/>
                  </a:prstTxWarp>
                </a:bodyPr>
                <a:lstStyle/>
                <a:p>
                  <a:pPr algn="ctr"/>
                  <a:r>
                    <a:rPr lang="uk-UA" sz="1600">
                      <a:effectLst/>
                      <a:latin typeface="Times New Roman" panose="02020603050405020304" pitchFamily="18" charset="0"/>
                      <a:ea typeface="Times New Roman" panose="02020603050405020304" pitchFamily="18" charset="0"/>
                    </a:rPr>
                    <a:t>Оптимізація ресурсного потенціалу для підвищення ефективності господарської діяльності</a:t>
                  </a:r>
                  <a:endParaRPr lang="ru-UA" sz="1600">
                    <a:effectLst/>
                    <a:latin typeface="Times New Roman" panose="02020603050405020304" pitchFamily="18" charset="0"/>
                    <a:ea typeface="Times New Roman" panose="02020603050405020304" pitchFamily="18" charset="0"/>
                  </a:endParaRPr>
                </a:p>
              </p:txBody>
            </p:sp>
            <p:cxnSp>
              <p:nvCxnSpPr>
                <p:cNvPr id="29" name="Прямая соединительная линия 28">
                  <a:extLst>
                    <a:ext uri="{FF2B5EF4-FFF2-40B4-BE49-F238E27FC236}">
                      <a16:creationId xmlns:a16="http://schemas.microsoft.com/office/drawing/2014/main" id="{1E403C16-D749-DA7C-A2CD-D044082691A0}"/>
                    </a:ext>
                  </a:extLst>
                </p:cNvPr>
                <p:cNvCxnSpPr/>
                <p:nvPr/>
              </p:nvCxnSpPr>
              <p:spPr>
                <a:xfrm>
                  <a:off x="1409700" y="194945"/>
                  <a:ext cx="214630" cy="1270"/>
                </a:xfrm>
                <a:prstGeom prst="line">
                  <a:avLst/>
                </a:prstGeom>
                <a:ln cap="flat"/>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82C5AB24-A878-32B9-B9FD-351CA6498560}"/>
                    </a:ext>
                  </a:extLst>
                </p:cNvPr>
                <p:cNvCxnSpPr/>
                <p:nvPr/>
              </p:nvCxnSpPr>
              <p:spPr>
                <a:xfrm>
                  <a:off x="1409700" y="1002665"/>
                  <a:ext cx="213995" cy="1270"/>
                </a:xfrm>
                <a:prstGeom prst="line">
                  <a:avLst/>
                </a:prstGeom>
                <a:ln cap="flat"/>
              </p:spPr>
              <p:style>
                <a:lnRef idx="1">
                  <a:schemeClr val="dk1"/>
                </a:lnRef>
                <a:fillRef idx="0">
                  <a:schemeClr val="dk1"/>
                </a:fillRef>
                <a:effectRef idx="0">
                  <a:schemeClr val="dk1"/>
                </a:effectRef>
                <a:fontRef idx="minor">
                  <a:schemeClr val="tx1"/>
                </a:fontRef>
              </p:style>
            </p:cxnSp>
          </p:grpSp>
          <p:cxnSp>
            <p:nvCxnSpPr>
              <p:cNvPr id="18" name="Прямая соединительная линия 17">
                <a:extLst>
                  <a:ext uri="{FF2B5EF4-FFF2-40B4-BE49-F238E27FC236}">
                    <a16:creationId xmlns:a16="http://schemas.microsoft.com/office/drawing/2014/main" id="{2D1DD70B-A8F5-34CB-60D1-5CE302C6CECA}"/>
                  </a:ext>
                </a:extLst>
              </p:cNvPr>
              <p:cNvCxnSpPr/>
              <p:nvPr/>
            </p:nvCxnSpPr>
            <p:spPr>
              <a:xfrm>
                <a:off x="973455" y="1769110"/>
                <a:ext cx="1270" cy="237490"/>
              </a:xfrm>
              <a:prstGeom prst="line">
                <a:avLst/>
              </a:prstGeom>
              <a:ln cap="flat"/>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093F09B5-3045-EB5E-30C4-0943FB3E1527}"/>
                  </a:ext>
                </a:extLst>
              </p:cNvPr>
              <p:cNvCxnSpPr/>
              <p:nvPr/>
            </p:nvCxnSpPr>
            <p:spPr>
              <a:xfrm>
                <a:off x="3102610" y="1769110"/>
                <a:ext cx="1270" cy="237490"/>
              </a:xfrm>
              <a:prstGeom prst="line">
                <a:avLst/>
              </a:prstGeom>
              <a:ln cap="flat"/>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1DD17AF8-228E-77F2-B6F6-7A40352E41C5}"/>
                  </a:ext>
                </a:extLst>
              </p:cNvPr>
              <p:cNvCxnSpPr/>
              <p:nvPr/>
            </p:nvCxnSpPr>
            <p:spPr>
              <a:xfrm>
                <a:off x="5143500" y="1769110"/>
                <a:ext cx="1270" cy="237490"/>
              </a:xfrm>
              <a:prstGeom prst="line">
                <a:avLst/>
              </a:prstGeom>
              <a:ln cap="flat"/>
            </p:spPr>
            <p:style>
              <a:lnRef idx="1">
                <a:schemeClr val="dk1"/>
              </a:lnRef>
              <a:fillRef idx="0">
                <a:schemeClr val="dk1"/>
              </a:fillRef>
              <a:effectRef idx="0">
                <a:schemeClr val="dk1"/>
              </a:effectRef>
              <a:fontRef idx="minor">
                <a:schemeClr val="tx1"/>
              </a:fontRef>
            </p:style>
          </p:cxnSp>
        </p:grpSp>
        <p:cxnSp>
          <p:nvCxnSpPr>
            <p:cNvPr id="13" name="Прямая со стрелкой 12">
              <a:extLst>
                <a:ext uri="{FF2B5EF4-FFF2-40B4-BE49-F238E27FC236}">
                  <a16:creationId xmlns:a16="http://schemas.microsoft.com/office/drawing/2014/main" id="{C93753F3-2282-9D1C-9F4A-CCE2411B0D61}"/>
                </a:ext>
              </a:extLst>
            </p:cNvPr>
            <p:cNvCxnSpPr/>
            <p:nvPr/>
          </p:nvCxnSpPr>
          <p:spPr>
            <a:xfrm>
              <a:off x="1964690" y="2339975"/>
              <a:ext cx="201930" cy="127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cxnSp>
          <p:nvCxnSpPr>
            <p:cNvPr id="14" name="Прямая со стрелкой 13">
              <a:extLst>
                <a:ext uri="{FF2B5EF4-FFF2-40B4-BE49-F238E27FC236}">
                  <a16:creationId xmlns:a16="http://schemas.microsoft.com/office/drawing/2014/main" id="{F6A1A759-05F2-5450-8A63-A9E03EB87777}"/>
                </a:ext>
              </a:extLst>
            </p:cNvPr>
            <p:cNvCxnSpPr/>
            <p:nvPr/>
          </p:nvCxnSpPr>
          <p:spPr>
            <a:xfrm>
              <a:off x="4117340" y="2339975"/>
              <a:ext cx="172720" cy="1270"/>
            </a:xfrm>
            <a:prstGeom prst="straightConnector1">
              <a:avLst/>
            </a:prstGeom>
            <a:ln cap="flat">
              <a:tailEnd type="triangle" w="med" len="med"/>
            </a:ln>
          </p:spPr>
          <p:style>
            <a:lnRef idx="1">
              <a:schemeClr val="dk1"/>
            </a:lnRef>
            <a:fillRef idx="0">
              <a:schemeClr val="dk1"/>
            </a:fillRef>
            <a:effectRef idx="0">
              <a:schemeClr val="dk1"/>
            </a:effectRef>
            <a:fontRef idx="minor">
              <a:schemeClr val="tx1"/>
            </a:fontRef>
          </p:style>
        </p:cxnSp>
      </p:grpSp>
      <p:sp>
        <p:nvSpPr>
          <p:cNvPr id="31" name="Прямоугольник 26">
            <a:extLst>
              <a:ext uri="{FF2B5EF4-FFF2-40B4-BE49-F238E27FC236}">
                <a16:creationId xmlns:a16="http://schemas.microsoft.com/office/drawing/2014/main" id="{AEDDE820-1237-6D56-488F-922717012BF7}"/>
              </a:ext>
            </a:extLst>
          </p:cNvPr>
          <p:cNvSpPr>
            <a:spLocks noChangeArrowheads="1"/>
          </p:cNvSpPr>
          <p:nvPr/>
        </p:nvSpPr>
        <p:spPr bwMode="auto">
          <a:xfrm>
            <a:off x="1870171" y="5557444"/>
            <a:ext cx="9177761" cy="458074"/>
          </a:xfrm>
          <a:prstGeom prst="rect">
            <a:avLst/>
          </a:prstGeom>
          <a:noFill/>
          <a:ln w="9525">
            <a:noFill/>
            <a:miter lim="800000"/>
            <a:headEnd/>
            <a:tailEnd/>
          </a:ln>
        </p:spPr>
        <p:txBody>
          <a:bodyPr wrap="square">
            <a:spAutoFit/>
          </a:bodyPr>
          <a:lstStyle/>
          <a:p>
            <a:pPr algn="ctr">
              <a:lnSpc>
                <a:spcPct val="150000"/>
              </a:lnSpc>
            </a:pPr>
            <a:r>
              <a:rPr lang="uk-UA" i="1" dirty="0">
                <a:latin typeface="Times New Roman" pitchFamily="18" charset="0"/>
                <a:cs typeface="Times New Roman" pitchFamily="18" charset="0"/>
              </a:rPr>
              <a:t>Рис. 4. Структурна схема </a:t>
            </a:r>
            <a:r>
              <a:rPr lang="uk-UA" i="1" dirty="0" err="1">
                <a:latin typeface="Times New Roman" pitchFamily="18" charset="0"/>
                <a:cs typeface="Times New Roman" pitchFamily="18" charset="0"/>
              </a:rPr>
              <a:t>цифровізації</a:t>
            </a:r>
            <a:r>
              <a:rPr lang="uk-UA" i="1" dirty="0">
                <a:latin typeface="Times New Roman" pitchFamily="18" charset="0"/>
                <a:cs typeface="Times New Roman" pitchFamily="18" charset="0"/>
              </a:rPr>
              <a:t> бізнес-процесів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7410"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17411"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17412"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741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741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741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aphicFrame>
        <p:nvGraphicFramePr>
          <p:cNvPr id="2" name="Диаграмма 1">
            <a:extLst>
              <a:ext uri="{FF2B5EF4-FFF2-40B4-BE49-F238E27FC236}">
                <a16:creationId xmlns:a16="http://schemas.microsoft.com/office/drawing/2014/main" id="{F4F2620C-2107-B713-76C3-599254B7B132}"/>
              </a:ext>
            </a:extLst>
          </p:cNvPr>
          <p:cNvGraphicFramePr>
            <a:graphicFrameLocks/>
          </p:cNvGraphicFramePr>
          <p:nvPr>
            <p:extLst>
              <p:ext uri="{D42A27DB-BD31-4B8C-83A1-F6EECF244321}">
                <p14:modId xmlns:p14="http://schemas.microsoft.com/office/powerpoint/2010/main" val="771776074"/>
              </p:ext>
            </p:extLst>
          </p:nvPr>
        </p:nvGraphicFramePr>
        <p:xfrm>
          <a:off x="1671145" y="1338263"/>
          <a:ext cx="8996855" cy="3981448"/>
        </p:xfrm>
        <a:graphic>
          <a:graphicData uri="http://schemas.openxmlformats.org/drawingml/2006/chart">
            <c:chart xmlns:c="http://schemas.openxmlformats.org/drawingml/2006/chart" xmlns:r="http://schemas.openxmlformats.org/officeDocument/2006/relationships" r:id="rId5"/>
          </a:graphicData>
        </a:graphic>
      </p:graphicFrame>
      <p:sp>
        <p:nvSpPr>
          <p:cNvPr id="3" name="Прямоугольник 26">
            <a:extLst>
              <a:ext uri="{FF2B5EF4-FFF2-40B4-BE49-F238E27FC236}">
                <a16:creationId xmlns:a16="http://schemas.microsoft.com/office/drawing/2014/main" id="{13A52E6D-6F92-8575-A2F8-790771BB04DD}"/>
              </a:ext>
            </a:extLst>
          </p:cNvPr>
          <p:cNvSpPr>
            <a:spLocks noChangeArrowheads="1"/>
          </p:cNvSpPr>
          <p:nvPr/>
        </p:nvSpPr>
        <p:spPr bwMode="auto">
          <a:xfrm>
            <a:off x="1723019" y="5519736"/>
            <a:ext cx="9177761" cy="458074"/>
          </a:xfrm>
          <a:prstGeom prst="rect">
            <a:avLst/>
          </a:prstGeom>
          <a:noFill/>
          <a:ln w="9525">
            <a:noFill/>
            <a:miter lim="800000"/>
            <a:headEnd/>
            <a:tailEnd/>
          </a:ln>
        </p:spPr>
        <p:txBody>
          <a:bodyPr wrap="square">
            <a:spAutoFit/>
          </a:bodyPr>
          <a:lstStyle/>
          <a:p>
            <a:pPr algn="ctr">
              <a:lnSpc>
                <a:spcPct val="150000"/>
              </a:lnSpc>
            </a:pPr>
            <a:r>
              <a:rPr lang="uk-UA" i="1" dirty="0">
                <a:latin typeface="Times New Roman" pitchFamily="18" charset="0"/>
                <a:cs typeface="Times New Roman" pitchFamily="18" charset="0"/>
              </a:rPr>
              <a:t>Рис. 5. Річні продажі </a:t>
            </a:r>
            <a:r>
              <a:rPr lang="uk-UA" i="1" dirty="0" err="1">
                <a:latin typeface="Times New Roman" pitchFamily="18" charset="0"/>
                <a:cs typeface="Times New Roman" pitchFamily="18" charset="0"/>
              </a:rPr>
              <a:t>категоріі</a:t>
            </a:r>
            <a:r>
              <a:rPr lang="uk-UA" i="1" dirty="0">
                <a:latin typeface="Times New Roman" pitchFamily="18" charset="0"/>
                <a:cs typeface="Times New Roman" pitchFamily="18" charset="0"/>
              </a:rPr>
              <a:t>̈ безалкогольних напоїв у % за 2022 рік </a:t>
            </a:r>
          </a:p>
        </p:txBody>
      </p:sp>
    </p:spTree>
    <p:extLst>
      <p:ext uri="{BB962C8B-B14F-4D97-AF65-F5344CB8AC3E}">
        <p14:creationId xmlns:p14="http://schemas.microsoft.com/office/powerpoint/2010/main" val="219104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5715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8434" name="Рисунок 7"/>
          <p:cNvPicPr>
            <a:picLocks noChangeAspect="1" noChangeArrowheads="1"/>
          </p:cNvPicPr>
          <p:nvPr/>
        </p:nvPicPr>
        <p:blipFill>
          <a:blip r:embed="rId2"/>
          <a:srcRect/>
          <a:stretch>
            <a:fillRect/>
          </a:stretch>
        </p:blipFill>
        <p:spPr bwMode="auto">
          <a:xfrm>
            <a:off x="3390900" y="80963"/>
            <a:ext cx="5842000" cy="903287"/>
          </a:xfrm>
          <a:prstGeom prst="rect">
            <a:avLst/>
          </a:prstGeom>
          <a:noFill/>
          <a:ln w="9525">
            <a:noFill/>
            <a:miter lim="800000"/>
            <a:headEnd/>
            <a:tailEnd/>
          </a:ln>
        </p:spPr>
      </p:pic>
      <p:pic>
        <p:nvPicPr>
          <p:cNvPr id="18435" name="Рисунок 11"/>
          <p:cNvPicPr>
            <a:picLocks noChangeAspect="1" noChangeArrowheads="1"/>
          </p:cNvPicPr>
          <p:nvPr/>
        </p:nvPicPr>
        <p:blipFill>
          <a:blip r:embed="rId3"/>
          <a:srcRect/>
          <a:stretch>
            <a:fillRect/>
          </a:stretch>
        </p:blipFill>
        <p:spPr bwMode="auto">
          <a:xfrm>
            <a:off x="179388" y="49213"/>
            <a:ext cx="2987675" cy="903287"/>
          </a:xfrm>
          <a:prstGeom prst="rect">
            <a:avLst/>
          </a:prstGeom>
          <a:noFill/>
          <a:ln w="9525">
            <a:noFill/>
            <a:miter lim="800000"/>
            <a:headEnd/>
            <a:tailEnd/>
          </a:ln>
        </p:spPr>
      </p:pic>
      <p:pic>
        <p:nvPicPr>
          <p:cNvPr id="18436" name="Рисунок 2"/>
          <p:cNvPicPr>
            <a:picLocks noChangeAspect="1" noChangeArrowheads="1"/>
          </p:cNvPicPr>
          <p:nvPr/>
        </p:nvPicPr>
        <p:blipFill>
          <a:blip r:embed="rId4"/>
          <a:srcRect r="66924" b="23732"/>
          <a:stretch>
            <a:fillRect/>
          </a:stretch>
        </p:blipFill>
        <p:spPr bwMode="auto">
          <a:xfrm>
            <a:off x="11176000" y="120650"/>
            <a:ext cx="887413" cy="838200"/>
          </a:xfrm>
          <a:prstGeom prst="rect">
            <a:avLst/>
          </a:prstGeom>
          <a:noFill/>
          <a:ln w="9525">
            <a:noFill/>
            <a:miter lim="800000"/>
            <a:headEnd/>
            <a:tailEnd/>
          </a:ln>
        </p:spPr>
      </p:pic>
      <p:sp>
        <p:nvSpPr>
          <p:cNvPr id="5" name="TextBox 4"/>
          <p:cNvSpPr txBox="1"/>
          <p:nvPr/>
        </p:nvSpPr>
        <p:spPr>
          <a:xfrm>
            <a:off x="9164638" y="14922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8438"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8439"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8440" name="Rectangle 59"/>
          <p:cNvSpPr>
            <a:spLocks noChangeArrowheads="1"/>
          </p:cNvSpPr>
          <p:nvPr/>
        </p:nvSpPr>
        <p:spPr bwMode="auto">
          <a:xfrm>
            <a:off x="0" y="1093788"/>
            <a:ext cx="184150" cy="366712"/>
          </a:xfrm>
          <a:prstGeom prst="rect">
            <a:avLst/>
          </a:prstGeom>
          <a:noFill/>
          <a:ln w="9525">
            <a:noFill/>
            <a:miter lim="800000"/>
            <a:headEnd/>
            <a:tailEnd/>
          </a:ln>
        </p:spPr>
        <p:txBody>
          <a:bodyPr wrap="none" anchor="ctr">
            <a:spAutoFit/>
          </a:bodyPr>
          <a:lstStyle/>
          <a:p>
            <a:endParaRPr lang="uk-UA"/>
          </a:p>
        </p:txBody>
      </p:sp>
      <p:pic>
        <p:nvPicPr>
          <p:cNvPr id="2" name="Рисунок 1">
            <a:extLst>
              <a:ext uri="{FF2B5EF4-FFF2-40B4-BE49-F238E27FC236}">
                <a16:creationId xmlns:a16="http://schemas.microsoft.com/office/drawing/2014/main" id="{3F36262D-83E6-CB96-ED33-E1ECD27106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12060" y="1456121"/>
            <a:ext cx="10967879" cy="3588461"/>
          </a:xfrm>
          <a:prstGeom prst="rect">
            <a:avLst/>
          </a:prstGeom>
          <a:noFill/>
          <a:ln cap="flat">
            <a:noFill/>
          </a:ln>
        </p:spPr>
      </p:pic>
      <p:sp>
        <p:nvSpPr>
          <p:cNvPr id="3" name="Прямоугольник 26">
            <a:extLst>
              <a:ext uri="{FF2B5EF4-FFF2-40B4-BE49-F238E27FC236}">
                <a16:creationId xmlns:a16="http://schemas.microsoft.com/office/drawing/2014/main" id="{6104599F-9A5A-3D93-DC5E-C062BFB77195}"/>
              </a:ext>
            </a:extLst>
          </p:cNvPr>
          <p:cNvSpPr>
            <a:spLocks noChangeArrowheads="1"/>
          </p:cNvSpPr>
          <p:nvPr/>
        </p:nvSpPr>
        <p:spPr bwMode="auto">
          <a:xfrm>
            <a:off x="1507119" y="5330990"/>
            <a:ext cx="9177761" cy="458074"/>
          </a:xfrm>
          <a:prstGeom prst="rect">
            <a:avLst/>
          </a:prstGeom>
          <a:noFill/>
          <a:ln w="9525">
            <a:noFill/>
            <a:miter lim="800000"/>
            <a:headEnd/>
            <a:tailEnd/>
          </a:ln>
        </p:spPr>
        <p:txBody>
          <a:bodyPr wrap="square">
            <a:spAutoFit/>
          </a:bodyPr>
          <a:lstStyle/>
          <a:p>
            <a:pPr algn="ctr">
              <a:lnSpc>
                <a:spcPct val="150000"/>
              </a:lnSpc>
            </a:pPr>
            <a:r>
              <a:rPr lang="uk-UA" i="1" dirty="0">
                <a:latin typeface="Times New Roman" pitchFamily="18" charset="0"/>
                <a:cs typeface="Times New Roman" pitchFamily="18" charset="0"/>
              </a:rPr>
              <a:t>Рис. 6. Обсяги продажу безалкогольних газованих напоїв у млн. літрів за 2019-2022 роки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0482"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20483"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20484"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0486"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0487"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0488"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aphicFrame>
        <p:nvGraphicFramePr>
          <p:cNvPr id="4" name="Таблица 3">
            <a:extLst>
              <a:ext uri="{FF2B5EF4-FFF2-40B4-BE49-F238E27FC236}">
                <a16:creationId xmlns:a16="http://schemas.microsoft.com/office/drawing/2014/main" id="{2C9EAFB1-5DAF-B8D9-AF51-6EEEDDAE9C85}"/>
              </a:ext>
            </a:extLst>
          </p:cNvPr>
          <p:cNvGraphicFramePr>
            <a:graphicFrameLocks noGrp="1"/>
          </p:cNvGraphicFramePr>
          <p:nvPr>
            <p:extLst>
              <p:ext uri="{D42A27DB-BD31-4B8C-83A1-F6EECF244321}">
                <p14:modId xmlns:p14="http://schemas.microsoft.com/office/powerpoint/2010/main" val="1112133859"/>
              </p:ext>
            </p:extLst>
          </p:nvPr>
        </p:nvGraphicFramePr>
        <p:xfrm>
          <a:off x="976194" y="1435760"/>
          <a:ext cx="10218591" cy="4993069"/>
        </p:xfrm>
        <a:graphic>
          <a:graphicData uri="http://schemas.openxmlformats.org/drawingml/2006/table">
            <a:tbl>
              <a:tblPr firstRow="1" firstCol="1" bandRow="1">
                <a:tableStyleId>{5C22544A-7EE6-4342-B048-85BDC9FD1C3A}</a:tableStyleId>
              </a:tblPr>
              <a:tblGrid>
                <a:gridCol w="442703">
                  <a:extLst>
                    <a:ext uri="{9D8B030D-6E8A-4147-A177-3AD203B41FA5}">
                      <a16:colId xmlns:a16="http://schemas.microsoft.com/office/drawing/2014/main" val="1806100277"/>
                    </a:ext>
                  </a:extLst>
                </a:gridCol>
                <a:gridCol w="2081048">
                  <a:extLst>
                    <a:ext uri="{9D8B030D-6E8A-4147-A177-3AD203B41FA5}">
                      <a16:colId xmlns:a16="http://schemas.microsoft.com/office/drawing/2014/main" val="212195133"/>
                    </a:ext>
                  </a:extLst>
                </a:gridCol>
                <a:gridCol w="3352800">
                  <a:extLst>
                    <a:ext uri="{9D8B030D-6E8A-4147-A177-3AD203B41FA5}">
                      <a16:colId xmlns:a16="http://schemas.microsoft.com/office/drawing/2014/main" val="3704785651"/>
                    </a:ext>
                  </a:extLst>
                </a:gridCol>
                <a:gridCol w="4342040">
                  <a:extLst>
                    <a:ext uri="{9D8B030D-6E8A-4147-A177-3AD203B41FA5}">
                      <a16:colId xmlns:a16="http://schemas.microsoft.com/office/drawing/2014/main" val="3645908238"/>
                    </a:ext>
                  </a:extLst>
                </a:gridCol>
              </a:tblGrid>
              <a:tr h="272330">
                <a:tc>
                  <a:txBody>
                    <a:bodyPr/>
                    <a:lstStyle/>
                    <a:p>
                      <a:pPr algn="ctr"/>
                      <a:r>
                        <a:rPr lang="uk-UA" sz="1400">
                          <a:solidFill>
                            <a:schemeClr val="tx1"/>
                          </a:solidFill>
                          <a:effectLst/>
                          <a:latin typeface="Times New Roman" panose="02020603050405020304" pitchFamily="18" charset="0"/>
                          <a:cs typeface="Times New Roman" panose="02020603050405020304" pitchFamily="18" charset="0"/>
                        </a:rPr>
                        <a:t>No</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Чинник</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pPr algn="ctr"/>
                      <a:r>
                        <a:rPr lang="uk-UA" sz="1400">
                          <a:solidFill>
                            <a:schemeClr val="tx1"/>
                          </a:solidFill>
                          <a:effectLst/>
                          <a:latin typeface="Times New Roman" panose="02020603050405020304" pitchFamily="18" charset="0"/>
                          <a:cs typeface="Times New Roman" panose="02020603050405020304" pitchFamily="18" charset="0"/>
                        </a:rPr>
                        <a:t>Загрози ЗС</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pPr algn="ctr"/>
                      <a:r>
                        <a:rPr lang="uk-UA" sz="1400">
                          <a:solidFill>
                            <a:schemeClr val="tx1"/>
                          </a:solidFill>
                          <a:effectLst/>
                          <a:latin typeface="Times New Roman" panose="02020603050405020304" pitchFamily="18" charset="0"/>
                          <a:cs typeface="Times New Roman" panose="02020603050405020304" pitchFamily="18" charset="0"/>
                        </a:rPr>
                        <a:t>Можливості ЗС</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2530438187"/>
                  </a:ext>
                </a:extLst>
              </a:tr>
              <a:tr h="408495">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1</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Пандемія</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Перебудова структури компанії, зменшення робочого персоналу</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Економія ресурсів, підтримка дистанційних зв'язків і роботи</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1735358699"/>
                  </a:ext>
                </a:extLst>
              </a:tr>
              <a:tr h="680826">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2</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dirty="0">
                          <a:solidFill>
                            <a:schemeClr val="tx1"/>
                          </a:solidFill>
                          <a:effectLst/>
                          <a:latin typeface="Times New Roman" panose="02020603050405020304" pitchFamily="18" charset="0"/>
                          <a:cs typeface="Times New Roman" panose="02020603050405020304" pitchFamily="18" charset="0"/>
                        </a:rPr>
                        <a:t>Конкуренція</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Зменшення присутності на ринку</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Підвищення стандартів продукції, розширення асортименту, удосконалення маркетингових підходів</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1958663580"/>
                  </a:ext>
                </a:extLst>
              </a:tr>
              <a:tr h="544661">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3</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Соціокультурний аспект</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Нестабільність робочої сили, недостатній рівень робочої продуктивності</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Удосконалення корпоративної культури, надання переваг персоналу</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1101564504"/>
                  </a:ext>
                </a:extLst>
              </a:tr>
              <a:tr h="544661">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4</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Інформаційний аспект</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Витік конфіденційних даних, недостатньо інформації про конкурентів та ринок</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Захист конфіденційності, використання передових технологій</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2660223799"/>
                  </a:ext>
                </a:extLst>
              </a:tr>
              <a:tr h="408495">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5</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Споживачі</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Змінчувість споживацьких уподобань</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Антиципація споживчих потреб, мотивація для покупки продукції</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2534479812"/>
                  </a:ext>
                </a:extLst>
              </a:tr>
              <a:tr h="544661">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6</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Демографія</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Превалювання старших, які віддають перевагу традиційним напоям</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Залучення цієї аудиторії за допомогою спеціалізованих кампаній</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2534762821"/>
                  </a:ext>
                </a:extLst>
              </a:tr>
              <a:tr h="408495">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7</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Економіка</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Економічні фактори, такі як інфляція, валютні коливання</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Формування стратегічних планів, адаптація продукції</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4088578785"/>
                  </a:ext>
                </a:extLst>
              </a:tr>
              <a:tr h="272330">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8</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Інновації</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Різниця в технічному розвитку</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Стандартизація і просування технологій</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3744018242"/>
                  </a:ext>
                </a:extLst>
              </a:tr>
              <a:tr h="408495">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9</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Сезонність</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Зниження попиту в холодний період</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Маркетингові кампанії, асоційовані з холодними порами року</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2843962833"/>
                  </a:ext>
                </a:extLst>
              </a:tr>
              <a:tr h="408495">
                <a:tc>
                  <a:txBody>
                    <a:bodyPr/>
                    <a:lstStyle/>
                    <a:p>
                      <a:pPr algn="ctr"/>
                      <a:r>
                        <a:rPr lang="uk-UA" sz="1400" dirty="0">
                          <a:solidFill>
                            <a:schemeClr val="tx1"/>
                          </a:solidFill>
                          <a:effectLst/>
                          <a:latin typeface="Times New Roman" panose="02020603050405020304" pitchFamily="18" charset="0"/>
                          <a:cs typeface="Times New Roman" panose="02020603050405020304" pitchFamily="18" charset="0"/>
                        </a:rPr>
                        <a:t>10</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Екологія</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a:solidFill>
                            <a:schemeClr val="tx1"/>
                          </a:solidFill>
                          <a:effectLst/>
                          <a:latin typeface="Times New Roman" panose="02020603050405020304" pitchFamily="18" charset="0"/>
                          <a:cs typeface="Times New Roman" panose="02020603050405020304" pitchFamily="18" charset="0"/>
                        </a:rPr>
                        <a:t>Високі екологічні вимоги до виробництва</a:t>
                      </a:r>
                      <a:endParaRPr lang="ru-UA"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tc>
                  <a:txBody>
                    <a:bodyPr/>
                    <a:lstStyle/>
                    <a:p>
                      <a:r>
                        <a:rPr lang="uk-UA" sz="1400" dirty="0">
                          <a:solidFill>
                            <a:schemeClr val="tx1"/>
                          </a:solidFill>
                          <a:effectLst/>
                          <a:latin typeface="Times New Roman" panose="02020603050405020304" pitchFamily="18" charset="0"/>
                          <a:cs typeface="Times New Roman" panose="02020603050405020304" pitchFamily="18" charset="0"/>
                        </a:rPr>
                        <a:t>Екологічний підхід, приваблення еко-орієнтованих клієнтів</a:t>
                      </a:r>
                      <a:endParaRPr lang="ru-UA"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727" marR="48727" marT="0" marB="0"/>
                </a:tc>
                <a:extLst>
                  <a:ext uri="{0D108BD9-81ED-4DB2-BD59-A6C34878D82A}">
                    <a16:rowId xmlns:a16="http://schemas.microsoft.com/office/drawing/2014/main" val="4267334747"/>
                  </a:ext>
                </a:extLst>
              </a:tr>
            </a:tbl>
          </a:graphicData>
        </a:graphic>
      </p:graphicFrame>
      <p:sp>
        <p:nvSpPr>
          <p:cNvPr id="7" name="TextBox 6">
            <a:extLst>
              <a:ext uri="{FF2B5EF4-FFF2-40B4-BE49-F238E27FC236}">
                <a16:creationId xmlns:a16="http://schemas.microsoft.com/office/drawing/2014/main" id="{A3F1E97D-3F5C-D449-5B24-10BCD7F316D7}"/>
              </a:ext>
            </a:extLst>
          </p:cNvPr>
          <p:cNvSpPr txBox="1"/>
          <p:nvPr/>
        </p:nvSpPr>
        <p:spPr>
          <a:xfrm>
            <a:off x="3343335" y="1076984"/>
            <a:ext cx="6697005" cy="369332"/>
          </a:xfrm>
          <a:prstGeom prst="rect">
            <a:avLst/>
          </a:prstGeom>
          <a:noFill/>
        </p:spPr>
        <p:txBody>
          <a:bodyPr wrap="square">
            <a:spAutoFit/>
          </a:bodyPr>
          <a:lstStyle/>
          <a:p>
            <a:r>
              <a:rPr lang="uk-UA" b="1" dirty="0">
                <a:latin typeface="Times New Roman" panose="02020603050405020304" pitchFamily="18" charset="0"/>
                <a:ea typeface="Times New Roman" panose="02020603050405020304" pitchFamily="18" charset="0"/>
              </a:rPr>
              <a:t>Таблиця 1 -  К</a:t>
            </a:r>
            <a:r>
              <a:rPr lang="uk-UA" sz="1800" b="1" dirty="0">
                <a:effectLst/>
                <a:latin typeface="Times New Roman" panose="02020603050405020304" pitchFamily="18" charset="0"/>
                <a:ea typeface="Times New Roman" panose="02020603050405020304" pitchFamily="18" charset="0"/>
              </a:rPr>
              <a:t>лючові чинники зовнішнього оточення</a:t>
            </a:r>
            <a:r>
              <a:rPr lang="ru-UA" b="1" dirty="0">
                <a:effectLst/>
              </a:rPr>
              <a:t> </a:t>
            </a:r>
            <a:endParaRPr lang="ru-UA"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1506" name="Рисунок 7"/>
          <p:cNvPicPr>
            <a:picLocks noChangeAspect="1" noChangeArrowheads="1"/>
          </p:cNvPicPr>
          <p:nvPr/>
        </p:nvPicPr>
        <p:blipFill>
          <a:blip r:embed="rId2"/>
          <a:srcRect/>
          <a:stretch>
            <a:fillRect/>
          </a:stretch>
        </p:blipFill>
        <p:spPr bwMode="auto">
          <a:xfrm>
            <a:off x="3390900" y="138113"/>
            <a:ext cx="5842000" cy="903287"/>
          </a:xfrm>
          <a:prstGeom prst="rect">
            <a:avLst/>
          </a:prstGeom>
          <a:noFill/>
          <a:ln w="9525">
            <a:noFill/>
            <a:miter lim="800000"/>
            <a:headEnd/>
            <a:tailEnd/>
          </a:ln>
        </p:spPr>
      </p:pic>
      <p:pic>
        <p:nvPicPr>
          <p:cNvPr id="21507" name="Рисунок 11"/>
          <p:cNvPicPr>
            <a:picLocks noChangeAspect="1" noChangeArrowheads="1"/>
          </p:cNvPicPr>
          <p:nvPr/>
        </p:nvPicPr>
        <p:blipFill>
          <a:blip r:embed="rId3"/>
          <a:srcRect/>
          <a:stretch>
            <a:fillRect/>
          </a:stretch>
        </p:blipFill>
        <p:spPr bwMode="auto">
          <a:xfrm>
            <a:off x="179388" y="106363"/>
            <a:ext cx="2987675" cy="903287"/>
          </a:xfrm>
          <a:prstGeom prst="rect">
            <a:avLst/>
          </a:prstGeom>
          <a:noFill/>
          <a:ln w="9525">
            <a:noFill/>
            <a:miter lim="800000"/>
            <a:headEnd/>
            <a:tailEnd/>
          </a:ln>
        </p:spPr>
      </p:pic>
      <p:pic>
        <p:nvPicPr>
          <p:cNvPr id="21508" name="Рисунок 2"/>
          <p:cNvPicPr>
            <a:picLocks noChangeAspect="1" noChangeArrowheads="1"/>
          </p:cNvPicPr>
          <p:nvPr/>
        </p:nvPicPr>
        <p:blipFill>
          <a:blip r:embed="rId4"/>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1510"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1511"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1512"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aphicFrame>
        <p:nvGraphicFramePr>
          <p:cNvPr id="6" name="Диаграмма 5">
            <a:extLst>
              <a:ext uri="{FF2B5EF4-FFF2-40B4-BE49-F238E27FC236}">
                <a16:creationId xmlns:a16="http://schemas.microsoft.com/office/drawing/2014/main" id="{203F45E7-B215-6AE0-262D-23B2FAEAE344}"/>
              </a:ext>
            </a:extLst>
          </p:cNvPr>
          <p:cNvGraphicFramePr>
            <a:graphicFrameLocks/>
          </p:cNvGraphicFramePr>
          <p:nvPr>
            <p:extLst>
              <p:ext uri="{D42A27DB-BD31-4B8C-83A1-F6EECF244321}">
                <p14:modId xmlns:p14="http://schemas.microsoft.com/office/powerpoint/2010/main" val="2836662702"/>
              </p:ext>
            </p:extLst>
          </p:nvPr>
        </p:nvGraphicFramePr>
        <p:xfrm>
          <a:off x="1860331" y="1496576"/>
          <a:ext cx="8765628" cy="3926758"/>
        </p:xfrm>
        <a:graphic>
          <a:graphicData uri="http://schemas.openxmlformats.org/drawingml/2006/chart">
            <c:chart xmlns:c="http://schemas.openxmlformats.org/drawingml/2006/chart" xmlns:r="http://schemas.openxmlformats.org/officeDocument/2006/relationships" r:id="rId5"/>
          </a:graphicData>
        </a:graphic>
      </p:graphicFrame>
      <p:sp>
        <p:nvSpPr>
          <p:cNvPr id="7" name="Прямоугольник 26">
            <a:extLst>
              <a:ext uri="{FF2B5EF4-FFF2-40B4-BE49-F238E27FC236}">
                <a16:creationId xmlns:a16="http://schemas.microsoft.com/office/drawing/2014/main" id="{41D75AF3-8285-273B-5766-42C8393F71FB}"/>
              </a:ext>
            </a:extLst>
          </p:cNvPr>
          <p:cNvSpPr>
            <a:spLocks noChangeArrowheads="1"/>
          </p:cNvSpPr>
          <p:nvPr/>
        </p:nvSpPr>
        <p:spPr bwMode="auto">
          <a:xfrm>
            <a:off x="819807" y="5582139"/>
            <a:ext cx="10570506" cy="458074"/>
          </a:xfrm>
          <a:prstGeom prst="rect">
            <a:avLst/>
          </a:prstGeom>
          <a:noFill/>
          <a:ln w="9525">
            <a:noFill/>
            <a:miter lim="800000"/>
            <a:headEnd/>
            <a:tailEnd/>
          </a:ln>
        </p:spPr>
        <p:txBody>
          <a:bodyPr wrap="square">
            <a:spAutoFit/>
          </a:bodyPr>
          <a:lstStyle/>
          <a:p>
            <a:pPr algn="ctr">
              <a:lnSpc>
                <a:spcPct val="150000"/>
              </a:lnSpc>
            </a:pPr>
            <a:r>
              <a:rPr lang="uk-UA" i="1" dirty="0">
                <a:latin typeface="Times New Roman" pitchFamily="18" charset="0"/>
                <a:cs typeface="Times New Roman" pitchFamily="18" charset="0"/>
              </a:rPr>
              <a:t>Рис. 8. Динаміка основних економічних показників підприємства ТОВ «Чиста вода» за 2020-2022 рр.</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Pages>15</Pages>
  <Words>1172</Words>
  <Characters>0</Characters>
  <Application>Microsoft Office PowerPoint</Application>
  <DocSecurity>0</DocSecurity>
  <PresentationFormat>Широкоэкранный</PresentationFormat>
  <Lines>0</Lines>
  <Paragraphs>221</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Century Gothic</vt:lpstr>
      <vt:lpstr>Times New Roman</vt:lpstr>
      <vt:lpstr>Wingdings 2</vt:lpstr>
      <vt:lpstr>Остин</vt:lpstr>
      <vt:lpstr>КАФЕДРА ФІНАНСІВ ТА ЦИФРОВОЇ ЕКОНОМІКИ  ТЕРЕЩЕНКО Олександр Вікторович (студент групи ЕПМ-20)  КВАЛІФІКАЦІЙНА РОБОТА ОСНОВНІ НАПРЯМИ ПІДВИЩЕННЯ ПРОДУКТИВНОСТІ ПРАЦІ  В УМОВАХ ДІДЖИТАЛІЗАЦІЇ  Науковий керівник: к.е.н., доц. Обіход C.В.  (представлена на здобуття ступеня вищої освіти «магістр»,  спеціальності 051 «Економіка» (ОПП «Економіка»)  Кваліфікаційну роботу розроблено в рамках проєкту ERASMUS+ «Digitalization of economic as an element of sustainable development of Ukraine and Tajikistan» / DigEco 618270-EPP-1-2020-1-LT-EPPKA2-CBHE-JP. Цей проєкт фінансується за підтримки Європейської Комісії. Цей документ відображає лише погляди автора, і Комісія не несе відповідальності за будь-яке використання інформації, що міститься в документі/This project has been funded with support from the European Commission. This document reflects the views only of the author, and the Commission cannot be held responsible for any use which may be made of the information contained there in.  Житомир, 2023 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SPecialiST RePack</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kv.shymanska@gmail.com</dc:creator>
  <cp:lastModifiedBy>Світлана Обіход</cp:lastModifiedBy>
  <cp:revision>5</cp:revision>
  <dcterms:modified xsi:type="dcterms:W3CDTF">2023-12-29T18:06:48Z</dcterms:modified>
  <cp:version>9.102.66.42778</cp:version>
</cp:coreProperties>
</file>